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handoutMasterIdLst>
    <p:handoutMasterId r:id="rId48"/>
  </p:handoutMasterIdLst>
  <p:sldIdLst>
    <p:sldId id="284" r:id="rId2"/>
    <p:sldId id="373" r:id="rId3"/>
    <p:sldId id="374" r:id="rId4"/>
    <p:sldId id="376" r:id="rId5"/>
    <p:sldId id="384" r:id="rId6"/>
    <p:sldId id="369" r:id="rId7"/>
    <p:sldId id="370" r:id="rId8"/>
    <p:sldId id="371" r:id="rId9"/>
    <p:sldId id="372" r:id="rId10"/>
    <p:sldId id="378" r:id="rId11"/>
    <p:sldId id="379" r:id="rId12"/>
    <p:sldId id="351" r:id="rId13"/>
    <p:sldId id="359" r:id="rId14"/>
    <p:sldId id="360" r:id="rId15"/>
    <p:sldId id="257" r:id="rId16"/>
    <p:sldId id="259" r:id="rId17"/>
    <p:sldId id="258" r:id="rId18"/>
    <p:sldId id="352" r:id="rId19"/>
    <p:sldId id="260" r:id="rId20"/>
    <p:sldId id="261" r:id="rId21"/>
    <p:sldId id="271" r:id="rId22"/>
    <p:sldId id="262" r:id="rId23"/>
    <p:sldId id="263" r:id="rId24"/>
    <p:sldId id="286" r:id="rId25"/>
    <p:sldId id="264" r:id="rId26"/>
    <p:sldId id="380" r:id="rId27"/>
    <p:sldId id="386" r:id="rId28"/>
    <p:sldId id="383" r:id="rId29"/>
    <p:sldId id="382" r:id="rId30"/>
    <p:sldId id="288" r:id="rId31"/>
    <p:sldId id="265" r:id="rId32"/>
    <p:sldId id="266" r:id="rId33"/>
    <p:sldId id="267" r:id="rId34"/>
    <p:sldId id="268" r:id="rId35"/>
    <p:sldId id="269" r:id="rId36"/>
    <p:sldId id="270" r:id="rId37"/>
    <p:sldId id="289" r:id="rId38"/>
    <p:sldId id="291" r:id="rId39"/>
    <p:sldId id="290" r:id="rId40"/>
    <p:sldId id="272" r:id="rId41"/>
    <p:sldId id="292" r:id="rId42"/>
    <p:sldId id="276" r:id="rId43"/>
    <p:sldId id="277" r:id="rId44"/>
    <p:sldId id="278" r:id="rId45"/>
    <p:sldId id="279" r:id="rId46"/>
  </p:sldIdLst>
  <p:sldSz cx="9144000" cy="6858000" type="screen4x3"/>
  <p:notesSz cx="6858000" cy="9144000"/>
  <p:defaultTextStyle>
    <a:defPPr>
      <a:defRPr lang="en-US"/>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 initials="A" lastIdx="7"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90033"/>
    <a:srgbClr val="FFFF66"/>
    <a:srgbClr val="663300"/>
    <a:srgbClr val="FAF5E2"/>
    <a:srgbClr val="CC0000"/>
    <a:srgbClr val="33CC33"/>
    <a:srgbClr val="CC9900"/>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18" autoAdjust="0"/>
    <p:restoredTop sz="70017" autoAdjust="0"/>
  </p:normalViewPr>
  <p:slideViewPr>
    <p:cSldViewPr>
      <p:cViewPr varScale="1">
        <p:scale>
          <a:sx n="52" d="100"/>
          <a:sy n="52" d="100"/>
        </p:scale>
        <p:origin x="1680"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366"/>
    </p:cViewPr>
  </p:sorterViewPr>
  <p:notesViewPr>
    <p:cSldViewPr>
      <p:cViewPr varScale="1">
        <p:scale>
          <a:sx n="39" d="100"/>
          <a:sy n="39" d="100"/>
        </p:scale>
        <p:origin x="-1554"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D3D604-8229-40DD-87AF-8A2529898A1B}" type="doc">
      <dgm:prSet loTypeId="urn:microsoft.com/office/officeart/2005/8/layout/pyramid1" loCatId="pyramid" qsTypeId="urn:microsoft.com/office/officeart/2005/8/quickstyle/3d2" qsCatId="3D" csTypeId="urn:microsoft.com/office/officeart/2005/8/colors/colorful5" csCatId="colorful" phldr="1"/>
      <dgm:spPr/>
    </dgm:pt>
    <dgm:pt modelId="{D9B4090E-4540-4B81-84D0-7F4A60964FE6}">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smtClean="0">
            <a:ln/>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smtClean="0">
            <a:ln/>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effectLst/>
              <a:latin typeface="Arial" charset="0"/>
              <a:cs typeface="Arial" charset="0"/>
            </a:rPr>
            <a:t>Allah’s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effectLst/>
              <a:latin typeface="Arial" charset="0"/>
              <a:cs typeface="Arial" charset="0"/>
            </a:rPr>
            <a:t>rights</a:t>
          </a:r>
          <a:endParaRPr kumimoji="0" lang="en-US" b="1" i="0" u="none" strike="noStrike" cap="none" normalizeH="0" baseline="0" dirty="0" smtClean="0">
            <a:ln/>
            <a:effectLst/>
            <a:latin typeface="Arial" charset="0"/>
            <a:cs typeface="Arial" charset="0"/>
          </a:endParaRPr>
        </a:p>
      </dgm:t>
    </dgm:pt>
    <dgm:pt modelId="{DF4E36CF-4913-452A-B683-F13BA53B2E5A}" type="parTrans" cxnId="{26F2ACA2-08C5-41A0-9AC2-B0C4AD59E46A}">
      <dgm:prSet/>
      <dgm:spPr/>
      <dgm:t>
        <a:bodyPr/>
        <a:lstStyle/>
        <a:p>
          <a:endParaRPr lang="en-US"/>
        </a:p>
      </dgm:t>
    </dgm:pt>
    <dgm:pt modelId="{9E59498D-F789-4870-A5CC-007D2DFDA30B}" type="sibTrans" cxnId="{26F2ACA2-08C5-41A0-9AC2-B0C4AD59E46A}">
      <dgm:prSet/>
      <dgm:spPr/>
      <dgm:t>
        <a:bodyPr/>
        <a:lstStyle/>
        <a:p>
          <a:endParaRPr lang="en-US"/>
        </a:p>
      </dgm:t>
    </dgm:pt>
    <dgm:pt modelId="{687FF79B-3D20-4A18-B788-7A662EDB36D2}">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effectLst/>
              <a:latin typeface="Arial"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effectLst/>
              <a:latin typeface="Arial" charset="0"/>
              <a:cs typeface="Arial" charset="0"/>
            </a:rPr>
            <a:t>People’s rights</a:t>
          </a:r>
          <a:endParaRPr kumimoji="0" lang="en-US" b="0" i="0" u="none" strike="noStrike" cap="none" normalizeH="0" baseline="0" dirty="0" smtClean="0">
            <a:ln/>
            <a:effectLst/>
            <a:latin typeface="Arial" charset="0"/>
            <a:cs typeface="Arial" charset="0"/>
          </a:endParaRPr>
        </a:p>
      </dgm:t>
    </dgm:pt>
    <dgm:pt modelId="{75D25431-3DB6-407B-960F-D0F5A87821D1}" type="parTrans" cxnId="{307712AC-F5D4-452B-9AEF-033E047B9D80}">
      <dgm:prSet/>
      <dgm:spPr/>
      <dgm:t>
        <a:bodyPr/>
        <a:lstStyle/>
        <a:p>
          <a:endParaRPr lang="en-US"/>
        </a:p>
      </dgm:t>
    </dgm:pt>
    <dgm:pt modelId="{8AFF05EF-2281-4BE7-9867-E61DA3180968}" type="sibTrans" cxnId="{307712AC-F5D4-452B-9AEF-033E047B9D80}">
      <dgm:prSet/>
      <dgm:spPr/>
      <dgm:t>
        <a:bodyPr/>
        <a:lstStyle/>
        <a:p>
          <a:endParaRPr lang="en-US"/>
        </a:p>
      </dgm:t>
    </dgm:pt>
    <dgm:pt modelId="{32259E32-49C0-4B7B-B9D8-8E04AB6CEB64}">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effectLst/>
              <a:latin typeface="Arial" charset="0"/>
              <a:cs typeface="Arial" charset="0"/>
            </a:rPr>
            <a:t>Our own self</a:t>
          </a:r>
          <a:endParaRPr kumimoji="0" lang="en-US" b="0" i="0" u="none" strike="noStrike" cap="none" normalizeH="0" baseline="0" dirty="0" smtClean="0">
            <a:ln/>
            <a:effectLst/>
            <a:latin typeface="Arial" charset="0"/>
            <a:cs typeface="Arial" charset="0"/>
          </a:endParaRPr>
        </a:p>
      </dgm:t>
    </dgm:pt>
    <dgm:pt modelId="{00005B5A-5E39-4F70-8BB8-0D85E489F350}" type="parTrans" cxnId="{3F66CAD5-518F-465D-8745-3A22F992205A}">
      <dgm:prSet/>
      <dgm:spPr/>
      <dgm:t>
        <a:bodyPr/>
        <a:lstStyle/>
        <a:p>
          <a:endParaRPr lang="en-US"/>
        </a:p>
      </dgm:t>
    </dgm:pt>
    <dgm:pt modelId="{64AD56A3-D641-4CCF-960F-8FD4210896AB}" type="sibTrans" cxnId="{3F66CAD5-518F-465D-8745-3A22F992205A}">
      <dgm:prSet/>
      <dgm:spPr/>
      <dgm:t>
        <a:bodyPr/>
        <a:lstStyle/>
        <a:p>
          <a:endParaRPr lang="en-US"/>
        </a:p>
      </dgm:t>
    </dgm:pt>
    <dgm:pt modelId="{BAAD080A-1AC1-4676-862C-7C2732C96F2D}" type="pres">
      <dgm:prSet presAssocID="{31D3D604-8229-40DD-87AF-8A2529898A1B}" presName="Name0" presStyleCnt="0">
        <dgm:presLayoutVars>
          <dgm:dir/>
          <dgm:animLvl val="lvl"/>
          <dgm:resizeHandles val="exact"/>
        </dgm:presLayoutVars>
      </dgm:prSet>
      <dgm:spPr/>
    </dgm:pt>
    <dgm:pt modelId="{F48B8123-8A58-46BF-A69E-6A1372504A11}" type="pres">
      <dgm:prSet presAssocID="{D9B4090E-4540-4B81-84D0-7F4A60964FE6}" presName="Name8" presStyleCnt="0"/>
      <dgm:spPr/>
    </dgm:pt>
    <dgm:pt modelId="{7041381B-BB46-4430-A270-D0B9C1A117C0}" type="pres">
      <dgm:prSet presAssocID="{D9B4090E-4540-4B81-84D0-7F4A60964FE6}" presName="level" presStyleLbl="node1" presStyleIdx="0" presStyleCnt="3">
        <dgm:presLayoutVars>
          <dgm:chMax val="1"/>
          <dgm:bulletEnabled val="1"/>
        </dgm:presLayoutVars>
      </dgm:prSet>
      <dgm:spPr/>
      <dgm:t>
        <a:bodyPr/>
        <a:lstStyle/>
        <a:p>
          <a:endParaRPr lang="en-US"/>
        </a:p>
      </dgm:t>
    </dgm:pt>
    <dgm:pt modelId="{5509CA56-8080-46E4-A9B7-6F8ACA8BBE7F}" type="pres">
      <dgm:prSet presAssocID="{D9B4090E-4540-4B81-84D0-7F4A60964FE6}" presName="levelTx" presStyleLbl="revTx" presStyleIdx="0" presStyleCnt="0">
        <dgm:presLayoutVars>
          <dgm:chMax val="1"/>
          <dgm:bulletEnabled val="1"/>
        </dgm:presLayoutVars>
      </dgm:prSet>
      <dgm:spPr/>
      <dgm:t>
        <a:bodyPr/>
        <a:lstStyle/>
        <a:p>
          <a:endParaRPr lang="en-US"/>
        </a:p>
      </dgm:t>
    </dgm:pt>
    <dgm:pt modelId="{E2666944-C805-4D8A-A53A-8D4C8AF13444}" type="pres">
      <dgm:prSet presAssocID="{687FF79B-3D20-4A18-B788-7A662EDB36D2}" presName="Name8" presStyleCnt="0"/>
      <dgm:spPr/>
    </dgm:pt>
    <dgm:pt modelId="{FCBCEB69-79FC-4AFB-8A4F-39F28D3AEDA0}" type="pres">
      <dgm:prSet presAssocID="{687FF79B-3D20-4A18-B788-7A662EDB36D2}" presName="level" presStyleLbl="node1" presStyleIdx="1" presStyleCnt="3">
        <dgm:presLayoutVars>
          <dgm:chMax val="1"/>
          <dgm:bulletEnabled val="1"/>
        </dgm:presLayoutVars>
      </dgm:prSet>
      <dgm:spPr/>
      <dgm:t>
        <a:bodyPr/>
        <a:lstStyle/>
        <a:p>
          <a:endParaRPr lang="en-US"/>
        </a:p>
      </dgm:t>
    </dgm:pt>
    <dgm:pt modelId="{D79A2F6E-FBB8-43D7-BC83-90DECA4B4377}" type="pres">
      <dgm:prSet presAssocID="{687FF79B-3D20-4A18-B788-7A662EDB36D2}" presName="levelTx" presStyleLbl="revTx" presStyleIdx="0" presStyleCnt="0">
        <dgm:presLayoutVars>
          <dgm:chMax val="1"/>
          <dgm:bulletEnabled val="1"/>
        </dgm:presLayoutVars>
      </dgm:prSet>
      <dgm:spPr/>
      <dgm:t>
        <a:bodyPr/>
        <a:lstStyle/>
        <a:p>
          <a:endParaRPr lang="en-US"/>
        </a:p>
      </dgm:t>
    </dgm:pt>
    <dgm:pt modelId="{B5ADC37C-8C81-4FD8-B3E9-B59EC90707F7}" type="pres">
      <dgm:prSet presAssocID="{32259E32-49C0-4B7B-B9D8-8E04AB6CEB64}" presName="Name8" presStyleCnt="0"/>
      <dgm:spPr/>
    </dgm:pt>
    <dgm:pt modelId="{0492640C-C08E-4929-BA6C-3C44BB8B4F1D}" type="pres">
      <dgm:prSet presAssocID="{32259E32-49C0-4B7B-B9D8-8E04AB6CEB64}" presName="level" presStyleLbl="node1" presStyleIdx="2" presStyleCnt="3">
        <dgm:presLayoutVars>
          <dgm:chMax val="1"/>
          <dgm:bulletEnabled val="1"/>
        </dgm:presLayoutVars>
      </dgm:prSet>
      <dgm:spPr/>
      <dgm:t>
        <a:bodyPr/>
        <a:lstStyle/>
        <a:p>
          <a:endParaRPr lang="en-US"/>
        </a:p>
      </dgm:t>
    </dgm:pt>
    <dgm:pt modelId="{45DC0D95-7B87-4698-A102-1DAF746BACD9}" type="pres">
      <dgm:prSet presAssocID="{32259E32-49C0-4B7B-B9D8-8E04AB6CEB64}" presName="levelTx" presStyleLbl="revTx" presStyleIdx="0" presStyleCnt="0">
        <dgm:presLayoutVars>
          <dgm:chMax val="1"/>
          <dgm:bulletEnabled val="1"/>
        </dgm:presLayoutVars>
      </dgm:prSet>
      <dgm:spPr/>
      <dgm:t>
        <a:bodyPr/>
        <a:lstStyle/>
        <a:p>
          <a:endParaRPr lang="en-US"/>
        </a:p>
      </dgm:t>
    </dgm:pt>
  </dgm:ptLst>
  <dgm:cxnLst>
    <dgm:cxn modelId="{50CAFFD9-76B1-4A07-94E4-B8F1E44C8299}" type="presOf" srcId="{32259E32-49C0-4B7B-B9D8-8E04AB6CEB64}" destId="{45DC0D95-7B87-4698-A102-1DAF746BACD9}" srcOrd="1" destOrd="0" presId="urn:microsoft.com/office/officeart/2005/8/layout/pyramid1"/>
    <dgm:cxn modelId="{26F2ACA2-08C5-41A0-9AC2-B0C4AD59E46A}" srcId="{31D3D604-8229-40DD-87AF-8A2529898A1B}" destId="{D9B4090E-4540-4B81-84D0-7F4A60964FE6}" srcOrd="0" destOrd="0" parTransId="{DF4E36CF-4913-452A-B683-F13BA53B2E5A}" sibTransId="{9E59498D-F789-4870-A5CC-007D2DFDA30B}"/>
    <dgm:cxn modelId="{901BD99B-F290-46C2-9437-A99C560A664E}" type="presOf" srcId="{687FF79B-3D20-4A18-B788-7A662EDB36D2}" destId="{D79A2F6E-FBB8-43D7-BC83-90DECA4B4377}" srcOrd="1" destOrd="0" presId="urn:microsoft.com/office/officeart/2005/8/layout/pyramid1"/>
    <dgm:cxn modelId="{307712AC-F5D4-452B-9AEF-033E047B9D80}" srcId="{31D3D604-8229-40DD-87AF-8A2529898A1B}" destId="{687FF79B-3D20-4A18-B788-7A662EDB36D2}" srcOrd="1" destOrd="0" parTransId="{75D25431-3DB6-407B-960F-D0F5A87821D1}" sibTransId="{8AFF05EF-2281-4BE7-9867-E61DA3180968}"/>
    <dgm:cxn modelId="{3F66CAD5-518F-465D-8745-3A22F992205A}" srcId="{31D3D604-8229-40DD-87AF-8A2529898A1B}" destId="{32259E32-49C0-4B7B-B9D8-8E04AB6CEB64}" srcOrd="2" destOrd="0" parTransId="{00005B5A-5E39-4F70-8BB8-0D85E489F350}" sibTransId="{64AD56A3-D641-4CCF-960F-8FD4210896AB}"/>
    <dgm:cxn modelId="{47260FCD-3FAF-4A3C-848C-10E89F124D61}" type="presOf" srcId="{31D3D604-8229-40DD-87AF-8A2529898A1B}" destId="{BAAD080A-1AC1-4676-862C-7C2732C96F2D}" srcOrd="0" destOrd="0" presId="urn:microsoft.com/office/officeart/2005/8/layout/pyramid1"/>
    <dgm:cxn modelId="{F545E5B7-9D4F-4B05-B739-A601F681A134}" type="presOf" srcId="{687FF79B-3D20-4A18-B788-7A662EDB36D2}" destId="{FCBCEB69-79FC-4AFB-8A4F-39F28D3AEDA0}" srcOrd="0" destOrd="0" presId="urn:microsoft.com/office/officeart/2005/8/layout/pyramid1"/>
    <dgm:cxn modelId="{578A6E56-986C-4990-BE4A-BE422BE459B9}" type="presOf" srcId="{D9B4090E-4540-4B81-84D0-7F4A60964FE6}" destId="{7041381B-BB46-4430-A270-D0B9C1A117C0}" srcOrd="0" destOrd="0" presId="urn:microsoft.com/office/officeart/2005/8/layout/pyramid1"/>
    <dgm:cxn modelId="{3488ABF1-0B61-474B-BD54-10CAB6BC51DF}" type="presOf" srcId="{D9B4090E-4540-4B81-84D0-7F4A60964FE6}" destId="{5509CA56-8080-46E4-A9B7-6F8ACA8BBE7F}" srcOrd="1" destOrd="0" presId="urn:microsoft.com/office/officeart/2005/8/layout/pyramid1"/>
    <dgm:cxn modelId="{83BB951D-25B1-43A8-96B7-63A01A5976BC}" type="presOf" srcId="{32259E32-49C0-4B7B-B9D8-8E04AB6CEB64}" destId="{0492640C-C08E-4929-BA6C-3C44BB8B4F1D}" srcOrd="0" destOrd="0" presId="urn:microsoft.com/office/officeart/2005/8/layout/pyramid1"/>
    <dgm:cxn modelId="{22F81E0F-164A-4685-8FF1-B9D74FADECEF}" type="presParOf" srcId="{BAAD080A-1AC1-4676-862C-7C2732C96F2D}" destId="{F48B8123-8A58-46BF-A69E-6A1372504A11}" srcOrd="0" destOrd="0" presId="urn:microsoft.com/office/officeart/2005/8/layout/pyramid1"/>
    <dgm:cxn modelId="{76CBC8CD-8DCB-46F8-B045-3F477934D78C}" type="presParOf" srcId="{F48B8123-8A58-46BF-A69E-6A1372504A11}" destId="{7041381B-BB46-4430-A270-D0B9C1A117C0}" srcOrd="0" destOrd="0" presId="urn:microsoft.com/office/officeart/2005/8/layout/pyramid1"/>
    <dgm:cxn modelId="{0279F8C4-B6FE-4926-A5F3-20799022D8E0}" type="presParOf" srcId="{F48B8123-8A58-46BF-A69E-6A1372504A11}" destId="{5509CA56-8080-46E4-A9B7-6F8ACA8BBE7F}" srcOrd="1" destOrd="0" presId="urn:microsoft.com/office/officeart/2005/8/layout/pyramid1"/>
    <dgm:cxn modelId="{9BB16C27-E2D2-4B36-AD54-BE3765BD33A0}" type="presParOf" srcId="{BAAD080A-1AC1-4676-862C-7C2732C96F2D}" destId="{E2666944-C805-4D8A-A53A-8D4C8AF13444}" srcOrd="1" destOrd="0" presId="urn:microsoft.com/office/officeart/2005/8/layout/pyramid1"/>
    <dgm:cxn modelId="{D2CCD2C8-C2EA-4338-B7C3-669C7701F0EE}" type="presParOf" srcId="{E2666944-C805-4D8A-A53A-8D4C8AF13444}" destId="{FCBCEB69-79FC-4AFB-8A4F-39F28D3AEDA0}" srcOrd="0" destOrd="0" presId="urn:microsoft.com/office/officeart/2005/8/layout/pyramid1"/>
    <dgm:cxn modelId="{63945E90-84B3-4044-B8E7-2F1A8B34A119}" type="presParOf" srcId="{E2666944-C805-4D8A-A53A-8D4C8AF13444}" destId="{D79A2F6E-FBB8-43D7-BC83-90DECA4B4377}" srcOrd="1" destOrd="0" presId="urn:microsoft.com/office/officeart/2005/8/layout/pyramid1"/>
    <dgm:cxn modelId="{800F8BD1-E5A8-4180-B602-9E8ABB955547}" type="presParOf" srcId="{BAAD080A-1AC1-4676-862C-7C2732C96F2D}" destId="{B5ADC37C-8C81-4FD8-B3E9-B59EC90707F7}" srcOrd="2" destOrd="0" presId="urn:microsoft.com/office/officeart/2005/8/layout/pyramid1"/>
    <dgm:cxn modelId="{7E7E7456-AA60-482F-938F-3CFC1015742B}" type="presParOf" srcId="{B5ADC37C-8C81-4FD8-B3E9-B59EC90707F7}" destId="{0492640C-C08E-4929-BA6C-3C44BB8B4F1D}" srcOrd="0" destOrd="0" presId="urn:microsoft.com/office/officeart/2005/8/layout/pyramid1"/>
    <dgm:cxn modelId="{4D1F8307-E7D4-48D5-92B3-AA7BA4526641}" type="presParOf" srcId="{B5ADC37C-8C81-4FD8-B3E9-B59EC90707F7}" destId="{45DC0D95-7B87-4698-A102-1DAF746BACD9}"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41381B-BB46-4430-A270-D0B9C1A117C0}">
      <dsp:nvSpPr>
        <dsp:cNvPr id="0" name=""/>
        <dsp:cNvSpPr/>
      </dsp:nvSpPr>
      <dsp:spPr>
        <a:xfrm>
          <a:off x="3047999" y="0"/>
          <a:ext cx="3048000" cy="1853671"/>
        </a:xfrm>
        <a:prstGeom prst="trapezoid">
          <a:avLst>
            <a:gd name="adj" fmla="val 82215"/>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3000" b="0" i="0" u="none" strike="noStrike" kern="1200" cap="none" normalizeH="0" baseline="0" smtClean="0">
            <a:ln/>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3000" b="0" i="0" u="none" strike="noStrike" kern="1200" cap="none" normalizeH="0" baseline="0" smtClean="0">
            <a:ln/>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1" i="0" u="none" strike="noStrike" kern="1200" cap="none" normalizeH="0" baseline="0" smtClean="0">
              <a:ln/>
              <a:effectLst/>
              <a:latin typeface="Arial" charset="0"/>
              <a:cs typeface="Arial" charset="0"/>
            </a:rPr>
            <a:t>Allah’s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1" i="0" u="none" strike="noStrike" kern="1200" cap="none" normalizeH="0" baseline="0" smtClean="0">
              <a:ln/>
              <a:effectLst/>
              <a:latin typeface="Arial" charset="0"/>
              <a:cs typeface="Arial" charset="0"/>
            </a:rPr>
            <a:t>rights</a:t>
          </a:r>
          <a:endParaRPr kumimoji="0" lang="en-US" sz="3000" b="1" i="0" u="none" strike="noStrike" kern="1200" cap="none" normalizeH="0" baseline="0" dirty="0" smtClean="0">
            <a:ln/>
            <a:effectLst/>
            <a:latin typeface="Arial" charset="0"/>
            <a:cs typeface="Arial" charset="0"/>
          </a:endParaRPr>
        </a:p>
      </dsp:txBody>
      <dsp:txXfrm>
        <a:off x="3047999" y="0"/>
        <a:ext cx="3048000" cy="1853671"/>
      </dsp:txXfrm>
    </dsp:sp>
    <dsp:sp modelId="{FCBCEB69-79FC-4AFB-8A4F-39F28D3AEDA0}">
      <dsp:nvSpPr>
        <dsp:cNvPr id="0" name=""/>
        <dsp:cNvSpPr/>
      </dsp:nvSpPr>
      <dsp:spPr>
        <a:xfrm>
          <a:off x="1523999" y="1853671"/>
          <a:ext cx="6096000" cy="1853671"/>
        </a:xfrm>
        <a:prstGeom prst="trapezoid">
          <a:avLst>
            <a:gd name="adj" fmla="val 82215"/>
          </a:avLst>
        </a:prstGeom>
        <a:gradFill rotWithShape="0">
          <a:gsLst>
            <a:gs pos="0">
              <a:schemeClr val="accent5">
                <a:hueOff val="1628513"/>
                <a:satOff val="5598"/>
                <a:lumOff val="-26863"/>
                <a:alphaOff val="0"/>
                <a:shade val="51000"/>
                <a:satMod val="130000"/>
              </a:schemeClr>
            </a:gs>
            <a:gs pos="80000">
              <a:schemeClr val="accent5">
                <a:hueOff val="1628513"/>
                <a:satOff val="5598"/>
                <a:lumOff val="-26863"/>
                <a:alphaOff val="0"/>
                <a:shade val="93000"/>
                <a:satMod val="130000"/>
              </a:schemeClr>
            </a:gs>
            <a:gs pos="100000">
              <a:schemeClr val="accent5">
                <a:hueOff val="1628513"/>
                <a:satOff val="5598"/>
                <a:lumOff val="-2686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0" i="0" u="none" strike="noStrike" kern="1200" cap="none" normalizeH="0" baseline="0" smtClean="0">
              <a:ln/>
              <a:effectLst/>
              <a:latin typeface="Arial"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0" i="0" u="none" strike="noStrike" kern="1200" cap="none" normalizeH="0" baseline="0" smtClean="0">
              <a:ln/>
              <a:effectLst/>
              <a:latin typeface="Arial" charset="0"/>
              <a:cs typeface="Arial" charset="0"/>
            </a:rPr>
            <a:t>People’s rights</a:t>
          </a:r>
          <a:endParaRPr kumimoji="0" lang="en-US" sz="3000" b="0" i="0" u="none" strike="noStrike" kern="1200" cap="none" normalizeH="0" baseline="0" dirty="0" smtClean="0">
            <a:ln/>
            <a:effectLst/>
            <a:latin typeface="Arial" charset="0"/>
            <a:cs typeface="Arial" charset="0"/>
          </a:endParaRPr>
        </a:p>
      </dsp:txBody>
      <dsp:txXfrm>
        <a:off x="2590799" y="1853671"/>
        <a:ext cx="3962400" cy="1853671"/>
      </dsp:txXfrm>
    </dsp:sp>
    <dsp:sp modelId="{0492640C-C08E-4929-BA6C-3C44BB8B4F1D}">
      <dsp:nvSpPr>
        <dsp:cNvPr id="0" name=""/>
        <dsp:cNvSpPr/>
      </dsp:nvSpPr>
      <dsp:spPr>
        <a:xfrm>
          <a:off x="0" y="3707342"/>
          <a:ext cx="9144000" cy="1853671"/>
        </a:xfrm>
        <a:prstGeom prst="trapezoid">
          <a:avLst>
            <a:gd name="adj" fmla="val 82215"/>
          </a:avLst>
        </a:prstGeom>
        <a:gradFill rotWithShape="0">
          <a:gsLst>
            <a:gs pos="0">
              <a:schemeClr val="accent5">
                <a:hueOff val="3257026"/>
                <a:satOff val="11196"/>
                <a:lumOff val="-53726"/>
                <a:alphaOff val="0"/>
                <a:shade val="51000"/>
                <a:satMod val="130000"/>
              </a:schemeClr>
            </a:gs>
            <a:gs pos="80000">
              <a:schemeClr val="accent5">
                <a:hueOff val="3257026"/>
                <a:satOff val="11196"/>
                <a:lumOff val="-53726"/>
                <a:alphaOff val="0"/>
                <a:shade val="93000"/>
                <a:satMod val="130000"/>
              </a:schemeClr>
            </a:gs>
            <a:gs pos="100000">
              <a:schemeClr val="accent5">
                <a:hueOff val="3257026"/>
                <a:satOff val="11196"/>
                <a:lumOff val="-5372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0" i="0" u="none" strike="noStrike" kern="1200" cap="none" normalizeH="0" baseline="0" smtClean="0">
              <a:ln/>
              <a:effectLst/>
              <a:latin typeface="Arial" charset="0"/>
              <a:cs typeface="Arial" charset="0"/>
            </a:rPr>
            <a:t>Our own self</a:t>
          </a:r>
          <a:endParaRPr kumimoji="0" lang="en-US" sz="3000" b="0" i="0" u="none" strike="noStrike" kern="1200" cap="none" normalizeH="0" baseline="0" dirty="0" smtClean="0">
            <a:ln/>
            <a:effectLst/>
            <a:latin typeface="Arial" charset="0"/>
            <a:cs typeface="Arial" charset="0"/>
          </a:endParaRPr>
        </a:p>
      </dsp:txBody>
      <dsp:txXfrm>
        <a:off x="1600199" y="3707342"/>
        <a:ext cx="5943600" cy="1853671"/>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C61CF76D-4B14-40D3-B0D4-A654B3AB18C9}" type="datetimeFigureOut">
              <a:rPr lang="en-US"/>
              <a:pPr>
                <a:defRPr/>
              </a:pPr>
              <a:t>3/23/2014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32260758-7CAD-404E-B85E-E4BA8618FC54}" type="slidenum">
              <a:rPr lang="en-US"/>
              <a:pPr>
                <a:defRPr/>
              </a:pPr>
              <a:t>‹#›</a:t>
            </a:fld>
            <a:endParaRPr lang="en-US"/>
          </a:p>
        </p:txBody>
      </p:sp>
    </p:spTree>
    <p:extLst>
      <p:ext uri="{BB962C8B-B14F-4D97-AF65-F5344CB8AC3E}">
        <p14:creationId xmlns:p14="http://schemas.microsoft.com/office/powerpoint/2010/main" val="293876304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08-08-15T16:27:43.216"/>
    </inkml:context>
    <inkml:brush xml:id="br0">
      <inkml:brushProperty name="width" value="0.09701" units="cm"/>
      <inkml:brushProperty name="height" value="0.09701" units="cm"/>
      <inkml:brushProperty name="color" value="#FF0000"/>
      <inkml:brushProperty name="fitToCurve" value="1"/>
    </inkml:brush>
  </inkml:definitions>
  <inkml:trace contextRef="#ctx0" brushRef="#br0">0 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pPr>
              <a:defRPr/>
            </a:pPr>
            <a:endParaRPr lang="en-US"/>
          </a:p>
        </p:txBody>
      </p:sp>
      <p:sp>
        <p:nvSpPr>
          <p:cNvPr id="235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en-US"/>
          </a:p>
        </p:txBody>
      </p:sp>
      <p:sp>
        <p:nvSpPr>
          <p:cNvPr id="1177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35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pPr>
              <a:defRPr/>
            </a:pPr>
            <a:endParaRPr lang="en-US"/>
          </a:p>
        </p:txBody>
      </p:sp>
      <p:sp>
        <p:nvSpPr>
          <p:cNvPr id="235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a:defRPr/>
            </a:pPr>
            <a:fld id="{972514B8-5893-44E9-A989-5520E028223D}" type="slidenum">
              <a:rPr lang="en-US"/>
              <a:pPr>
                <a:defRPr/>
              </a:pPr>
              <a:t>‹#›</a:t>
            </a:fld>
            <a:endParaRPr lang="en-US"/>
          </a:p>
        </p:txBody>
      </p:sp>
    </p:spTree>
    <p:extLst>
      <p:ext uri="{BB962C8B-B14F-4D97-AF65-F5344CB8AC3E}">
        <p14:creationId xmlns:p14="http://schemas.microsoft.com/office/powerpoint/2010/main" val="27817426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A2EB2432-93F7-483F-B874-C3DEA439D69F}" type="slidenum">
              <a:rPr lang="en-US" b="0" smtClean="0"/>
              <a:pPr eaLnBrk="1" hangingPunct="1"/>
              <a:t>1</a:t>
            </a:fld>
            <a:endParaRPr lang="en-US" b="0"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This ayat is read for protection from all types of evil in this world.</a:t>
            </a:r>
          </a:p>
        </p:txBody>
      </p:sp>
    </p:spTree>
    <p:extLst>
      <p:ext uri="{BB962C8B-B14F-4D97-AF65-F5344CB8AC3E}">
        <p14:creationId xmlns:p14="http://schemas.microsoft.com/office/powerpoint/2010/main" val="2603752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62704C11-5746-49B4-9D64-B1C70B9C254C}" type="slidenum">
              <a:rPr lang="en-US" b="0" smtClean="0"/>
              <a:pPr eaLnBrk="1" hangingPunct="1"/>
              <a:t>14</a:t>
            </a:fld>
            <a:endParaRPr lang="en-US" b="0"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And to people we love.</a:t>
            </a:r>
            <a:r>
              <a:rPr lang="en-US" b="1" dirty="0" smtClean="0">
                <a:solidFill>
                  <a:srgbClr val="0066FF"/>
                </a:solidFill>
              </a:rPr>
              <a:t> By pleasing people at the cost of Allah’s disobedience</a:t>
            </a:r>
          </a:p>
          <a:p>
            <a:pPr eaLnBrk="1" hangingPunct="1"/>
            <a:r>
              <a:rPr lang="en-US" dirty="0" smtClean="0"/>
              <a:t>Lets say all your friend wants you to go or do something that is forbidden by Allah .</a:t>
            </a:r>
          </a:p>
          <a:p>
            <a:pPr eaLnBrk="1" hangingPunct="1"/>
            <a:r>
              <a:rPr lang="en-US" dirty="0" smtClean="0"/>
              <a:t>Now if you please your friend you are basically giving Allah’s right to your friend which is a type of shirk.</a:t>
            </a:r>
          </a:p>
        </p:txBody>
      </p:sp>
    </p:spTree>
    <p:extLst>
      <p:ext uri="{BB962C8B-B14F-4D97-AF65-F5344CB8AC3E}">
        <p14:creationId xmlns:p14="http://schemas.microsoft.com/office/powerpoint/2010/main" val="1886395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72526606-EDA6-47F9-8073-E3891A50C520}" type="slidenum">
              <a:rPr lang="en-US" b="0" smtClean="0"/>
              <a:pPr eaLnBrk="1" hangingPunct="1"/>
              <a:t>15</a:t>
            </a:fld>
            <a:endParaRPr lang="en-US" b="0"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 A </a:t>
            </a:r>
            <a:r>
              <a:rPr lang="en-US" dirty="0" err="1" smtClean="0"/>
              <a:t>Momin</a:t>
            </a:r>
            <a:r>
              <a:rPr lang="en-US" dirty="0" smtClean="0"/>
              <a:t> gives top priority to Allah’s right ,then comes people’s right and in the last comes our own personal rights.</a:t>
            </a:r>
          </a:p>
        </p:txBody>
      </p:sp>
    </p:spTree>
    <p:extLst>
      <p:ext uri="{BB962C8B-B14F-4D97-AF65-F5344CB8AC3E}">
        <p14:creationId xmlns:p14="http://schemas.microsoft.com/office/powerpoint/2010/main" val="3062038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B7E86EA1-FC25-4D23-A7B9-7A25648311C9}" type="slidenum">
              <a:rPr lang="en-US" b="0" smtClean="0"/>
              <a:pPr eaLnBrk="1" hangingPunct="1"/>
              <a:t>16</a:t>
            </a:fld>
            <a:endParaRPr lang="en-US" b="0"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For</a:t>
            </a:r>
            <a:r>
              <a:rPr lang="en-US" baseline="0" dirty="0" smtClean="0"/>
              <a:t> a </a:t>
            </a:r>
            <a:r>
              <a:rPr lang="en-US" baseline="0" dirty="0" err="1" smtClean="0"/>
              <a:t>momin</a:t>
            </a:r>
            <a:r>
              <a:rPr lang="en-US" baseline="0" dirty="0" smtClean="0"/>
              <a:t> a</a:t>
            </a:r>
            <a:r>
              <a:rPr lang="en-US" dirty="0" smtClean="0"/>
              <a:t>ll these things evolves around Allah’s consent.</a:t>
            </a:r>
          </a:p>
        </p:txBody>
      </p:sp>
    </p:spTree>
    <p:extLst>
      <p:ext uri="{BB962C8B-B14F-4D97-AF65-F5344CB8AC3E}">
        <p14:creationId xmlns:p14="http://schemas.microsoft.com/office/powerpoint/2010/main" val="2790403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351D012E-E141-4FCF-ADF0-AA8350CF450E}" type="slidenum">
              <a:rPr lang="en-US" b="0" smtClean="0"/>
              <a:pPr eaLnBrk="1" hangingPunct="1"/>
              <a:t>17</a:t>
            </a:fld>
            <a:endParaRPr lang="en-US" b="0"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Tawaaf is a symbol of the fact that the center of all our doings is Allah.</a:t>
            </a:r>
          </a:p>
        </p:txBody>
      </p:sp>
    </p:spTree>
    <p:extLst>
      <p:ext uri="{BB962C8B-B14F-4D97-AF65-F5344CB8AC3E}">
        <p14:creationId xmlns:p14="http://schemas.microsoft.com/office/powerpoint/2010/main" val="1340653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63C0AC25-1859-486B-9071-5613025CA2B2}" type="slidenum">
              <a:rPr lang="en-US" b="0" smtClean="0"/>
              <a:pPr eaLnBrk="1" hangingPunct="1"/>
              <a:t>18</a:t>
            </a:fld>
            <a:endParaRPr lang="en-US" b="0"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Again bring the mothers example in mind.</a:t>
            </a:r>
          </a:p>
          <a:p>
            <a:pPr eaLnBrk="1" hangingPunct="1"/>
            <a:r>
              <a:rPr lang="en-US" dirty="0" smtClean="0"/>
              <a:t>One of the weakness because of  which she can’t protect us is that she can die.</a:t>
            </a:r>
          </a:p>
          <a:p>
            <a:pPr eaLnBrk="1" hangingPunct="1"/>
            <a:r>
              <a:rPr lang="en-US" dirty="0" smtClean="0"/>
              <a:t>But Allah……….explain</a:t>
            </a:r>
          </a:p>
        </p:txBody>
      </p:sp>
    </p:spTree>
    <p:extLst>
      <p:ext uri="{BB962C8B-B14F-4D97-AF65-F5344CB8AC3E}">
        <p14:creationId xmlns:p14="http://schemas.microsoft.com/office/powerpoint/2010/main" val="1721846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31857C75-88E2-4BBB-9368-5011C9945852}" type="slidenum">
              <a:rPr lang="en-US" b="0" smtClean="0"/>
              <a:pPr eaLnBrk="1" hangingPunct="1"/>
              <a:t>19</a:t>
            </a:fld>
            <a:endParaRPr lang="en-US" b="0"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 only thing common in ours and Allah’s life is the </a:t>
            </a:r>
            <a:r>
              <a:rPr lang="en-US" dirty="0" smtClean="0">
                <a:solidFill>
                  <a:srgbClr val="FFFF66"/>
                </a:solidFill>
              </a:rPr>
              <a:t>word life</a:t>
            </a:r>
            <a:r>
              <a:rPr lang="en-US" dirty="0" smtClean="0"/>
              <a:t> itself . </a:t>
            </a:r>
          </a:p>
          <a:p>
            <a:pPr eaLnBrk="1" hangingPunct="1"/>
            <a:r>
              <a:rPr lang="en-US" dirty="0" smtClean="0"/>
              <a:t>There is no comparison between the creator and His creation. </a:t>
            </a:r>
          </a:p>
          <a:p>
            <a:pPr eaLnBrk="1" hangingPunct="1"/>
            <a:r>
              <a:rPr lang="en-US" dirty="0" smtClean="0"/>
              <a:t>Lets see what all are the differences between our life and Allah’s.</a:t>
            </a:r>
          </a:p>
        </p:txBody>
      </p:sp>
    </p:spTree>
    <p:extLst>
      <p:ext uri="{BB962C8B-B14F-4D97-AF65-F5344CB8AC3E}">
        <p14:creationId xmlns:p14="http://schemas.microsoft.com/office/powerpoint/2010/main" val="283198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27ABC5DB-6571-4937-B16F-1899B4535E77}" type="slidenum">
              <a:rPr lang="en-US" b="0" smtClean="0"/>
              <a:pPr eaLnBrk="1" hangingPunct="1"/>
              <a:t>20</a:t>
            </a:fld>
            <a:endParaRPr lang="en-US" b="0"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038876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1476C6E3-E7E1-4A5B-B4E3-78F4BD94F4D5}" type="slidenum">
              <a:rPr lang="en-US" b="0" smtClean="0"/>
              <a:pPr eaLnBrk="1" hangingPunct="1"/>
              <a:t>21</a:t>
            </a:fld>
            <a:endParaRPr lang="en-US" b="0"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784139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8F5FEC16-BE5B-4D8D-9F71-243DBCA688E0}" type="slidenum">
              <a:rPr lang="en-US" b="0" smtClean="0"/>
              <a:pPr eaLnBrk="1" hangingPunct="1"/>
              <a:t>22</a:t>
            </a:fld>
            <a:endParaRPr lang="en-US" b="0"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742051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EBB12129-6F5A-46A5-B386-DB6FE3344CD8}" type="slidenum">
              <a:rPr lang="en-US" b="0" smtClean="0"/>
              <a:pPr eaLnBrk="1" hangingPunct="1"/>
              <a:t>23</a:t>
            </a:fld>
            <a:endParaRPr lang="en-US" b="0"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699461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F042456F-700B-48FC-B763-455E655D0F3C}" type="slidenum">
              <a:rPr lang="en-US" b="0" smtClean="0"/>
              <a:pPr eaLnBrk="1" hangingPunct="1"/>
              <a:t>2</a:t>
            </a:fld>
            <a:endParaRPr lang="en-US" b="0"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a:p>
            <a:pPr eaLnBrk="1" hangingPunct="1"/>
            <a:endParaRPr lang="en-US" dirty="0" smtClean="0"/>
          </a:p>
          <a:p>
            <a:pPr eaLnBrk="1" hangingPunct="1"/>
            <a:r>
              <a:rPr lang="en-US" dirty="0" smtClean="0"/>
              <a:t>When Allah </a:t>
            </a:r>
            <a:r>
              <a:rPr lang="en-US" dirty="0" err="1" smtClean="0"/>
              <a:t>T’ala</a:t>
            </a:r>
            <a:r>
              <a:rPr lang="en-US" dirty="0" smtClean="0"/>
              <a:t> will weigh our deeds on the day of judgment this ayat will be very heavy on the scale.</a:t>
            </a:r>
            <a:r>
              <a:rPr lang="en-US" dirty="0" smtClean="0">
                <a:latin typeface="Boopee" pitchFamily="2" charset="0"/>
              </a:rPr>
              <a:t> (</a:t>
            </a:r>
            <a:r>
              <a:rPr lang="en-US" dirty="0" err="1" smtClean="0">
                <a:latin typeface="Boopee" pitchFamily="2" charset="0"/>
              </a:rPr>
              <a:t>Nisa'i</a:t>
            </a:r>
            <a:r>
              <a:rPr lang="en-US" dirty="0" smtClean="0">
                <a:latin typeface="Boopee" pitchFamily="2" charset="0"/>
              </a:rPr>
              <a:t>, </a:t>
            </a:r>
            <a:r>
              <a:rPr lang="en-US" dirty="0" err="1" smtClean="0">
                <a:latin typeface="Boopee" pitchFamily="2" charset="0"/>
              </a:rPr>
              <a:t>Ibne</a:t>
            </a:r>
            <a:r>
              <a:rPr lang="en-US" dirty="0" smtClean="0">
                <a:latin typeface="Boopee" pitchFamily="2" charset="0"/>
              </a:rPr>
              <a:t> </a:t>
            </a:r>
            <a:r>
              <a:rPr lang="en-US" dirty="0" err="1" smtClean="0">
                <a:latin typeface="Boopee" pitchFamily="2" charset="0"/>
              </a:rPr>
              <a:t>Habban</a:t>
            </a:r>
            <a:r>
              <a:rPr lang="en-US" dirty="0" smtClean="0">
                <a:latin typeface="Boopee" pitchFamily="2" charset="0"/>
              </a:rPr>
              <a:t>, </a:t>
            </a:r>
            <a:r>
              <a:rPr lang="en-US" dirty="0" err="1" smtClean="0">
                <a:latin typeface="Boopee" pitchFamily="2" charset="0"/>
              </a:rPr>
              <a:t>Ibnelsani</a:t>
            </a:r>
            <a:r>
              <a:rPr lang="en-US" dirty="0" smtClean="0">
                <a:latin typeface="Boopee" pitchFamily="2" charset="0"/>
              </a:rPr>
              <a:t> </a:t>
            </a:r>
            <a:r>
              <a:rPr lang="en-US" dirty="0" err="1" smtClean="0">
                <a:latin typeface="Boopee" pitchFamily="2" charset="0"/>
              </a:rPr>
              <a:t>A'n</a:t>
            </a:r>
            <a:r>
              <a:rPr lang="en-US" dirty="0" smtClean="0">
                <a:latin typeface="Boopee" pitchFamily="2" charset="0"/>
              </a:rPr>
              <a:t> </a:t>
            </a:r>
            <a:r>
              <a:rPr lang="en-US" dirty="0" err="1" smtClean="0">
                <a:latin typeface="Boopee" pitchFamily="2" charset="0"/>
              </a:rPr>
              <a:t>Abi</a:t>
            </a:r>
            <a:r>
              <a:rPr lang="en-US" dirty="0" smtClean="0">
                <a:latin typeface="Boopee" pitchFamily="2" charset="0"/>
              </a:rPr>
              <a:t> </a:t>
            </a:r>
            <a:r>
              <a:rPr lang="en-US" dirty="0" err="1" smtClean="0">
                <a:latin typeface="Boopee" pitchFamily="2" charset="0"/>
              </a:rPr>
              <a:t>Amatah</a:t>
            </a:r>
            <a:r>
              <a:rPr lang="en-US" dirty="0" smtClean="0">
                <a:latin typeface="Boopee" pitchFamily="2" charset="0"/>
              </a:rPr>
              <a:t> </a:t>
            </a:r>
            <a:r>
              <a:rPr lang="en-US" dirty="0" err="1" smtClean="0">
                <a:latin typeface="Boopee" pitchFamily="2" charset="0"/>
              </a:rPr>
              <a:t>Albahili</a:t>
            </a:r>
            <a:r>
              <a:rPr lang="en-US" dirty="0" smtClean="0">
                <a:latin typeface="Boopee" pitchFamily="2" charset="0"/>
              </a:rPr>
              <a:t> </a:t>
            </a:r>
            <a:r>
              <a:rPr lang="en-US" dirty="0" err="1" smtClean="0">
                <a:latin typeface="Boopee" pitchFamily="2" charset="0"/>
              </a:rPr>
              <a:t>Radiallah</a:t>
            </a:r>
            <a:r>
              <a:rPr lang="en-US" dirty="0" smtClean="0">
                <a:latin typeface="Boopee" pitchFamily="2" charset="0"/>
              </a:rPr>
              <a:t> </a:t>
            </a:r>
            <a:r>
              <a:rPr lang="en-US" dirty="0" err="1" smtClean="0">
                <a:latin typeface="Boopee" pitchFamily="2" charset="0"/>
              </a:rPr>
              <a:t>Anhu</a:t>
            </a:r>
            <a:r>
              <a:rPr lang="en-US" dirty="0" smtClean="0">
                <a:latin typeface="Boopee" pitchFamily="2" charset="0"/>
              </a:rPr>
              <a:t>)</a:t>
            </a:r>
          </a:p>
          <a:p>
            <a:pPr eaLnBrk="1" hangingPunct="1"/>
            <a:endParaRPr lang="en-US" dirty="0" smtClean="0"/>
          </a:p>
        </p:txBody>
      </p:sp>
    </p:spTree>
    <p:extLst>
      <p:ext uri="{BB962C8B-B14F-4D97-AF65-F5344CB8AC3E}">
        <p14:creationId xmlns:p14="http://schemas.microsoft.com/office/powerpoint/2010/main" val="512020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91307184-D5A5-4124-935A-A90350C9FA7D}" type="slidenum">
              <a:rPr lang="en-US" b="0" smtClean="0"/>
              <a:pPr eaLnBrk="1" hangingPunct="1"/>
              <a:t>24</a:t>
            </a:fld>
            <a:endParaRPr lang="en-US" b="0"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We might have difficulty in comprehending this concept as to how there was no beginning to Allah.</a:t>
            </a:r>
          </a:p>
        </p:txBody>
      </p:sp>
    </p:spTree>
    <p:extLst>
      <p:ext uri="{BB962C8B-B14F-4D97-AF65-F5344CB8AC3E}">
        <p14:creationId xmlns:p14="http://schemas.microsoft.com/office/powerpoint/2010/main" val="18854881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9BB39857-836F-41C4-AD9A-F77BC521BFEF}" type="slidenum">
              <a:rPr lang="en-US" b="0" smtClean="0"/>
              <a:pPr eaLnBrk="1" hangingPunct="1"/>
              <a:t>25</a:t>
            </a:fld>
            <a:endParaRPr lang="en-US" b="0"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We are not born by our own choice neither do we die by our free will.</a:t>
            </a:r>
          </a:p>
          <a:p>
            <a:pPr eaLnBrk="1" hangingPunct="1"/>
            <a:r>
              <a:rPr lang="en-US" dirty="0" smtClean="0"/>
              <a:t>if I borrow a book from some one</a:t>
            </a:r>
          </a:p>
          <a:p>
            <a:pPr eaLnBrk="1" hangingPunct="1"/>
            <a:r>
              <a:rPr lang="en-US" dirty="0" smtClean="0"/>
              <a:t>Can I change the cover?</a:t>
            </a:r>
          </a:p>
          <a:p>
            <a:pPr eaLnBrk="1" hangingPunct="1"/>
            <a:r>
              <a:rPr lang="en-US" dirty="0" smtClean="0"/>
              <a:t>Write in it my remarks</a:t>
            </a:r>
          </a:p>
          <a:p>
            <a:pPr eaLnBrk="1" hangingPunct="1"/>
            <a:r>
              <a:rPr lang="en-US" dirty="0" smtClean="0"/>
              <a:t>Tear a few papers </a:t>
            </a:r>
          </a:p>
          <a:p>
            <a:pPr eaLnBrk="1" hangingPunct="1"/>
            <a:r>
              <a:rPr lang="en-US" dirty="0" smtClean="0"/>
              <a:t>Misplace it.</a:t>
            </a:r>
          </a:p>
        </p:txBody>
      </p:sp>
    </p:spTree>
    <p:extLst>
      <p:ext uri="{BB962C8B-B14F-4D97-AF65-F5344CB8AC3E}">
        <p14:creationId xmlns:p14="http://schemas.microsoft.com/office/powerpoint/2010/main" val="355914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A6207867-ACF8-49B6-8590-CBB054400D44}" type="slidenum">
              <a:rPr lang="en-US" b="0" smtClean="0"/>
              <a:pPr eaLnBrk="1" hangingPunct="1"/>
              <a:t>26</a:t>
            </a:fld>
            <a:endParaRPr lang="en-US" b="0"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I’ll be careful in using it. </a:t>
            </a:r>
          </a:p>
          <a:p>
            <a:pPr eaLnBrk="1" hangingPunct="1"/>
            <a:r>
              <a:rPr lang="en-US" dirty="0" smtClean="0"/>
              <a:t>Will use it the way she wants me to…….</a:t>
            </a:r>
          </a:p>
          <a:p>
            <a:pPr eaLnBrk="1" hangingPunct="1"/>
            <a:endParaRPr lang="en-US" dirty="0" smtClean="0"/>
          </a:p>
        </p:txBody>
      </p:sp>
    </p:spTree>
    <p:extLst>
      <p:ext uri="{BB962C8B-B14F-4D97-AF65-F5344CB8AC3E}">
        <p14:creationId xmlns:p14="http://schemas.microsoft.com/office/powerpoint/2010/main" val="5544376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50D31B69-FD82-42C5-9F9E-A0FED8F3B82B}" type="slidenum">
              <a:rPr lang="en-US" b="0" smtClean="0"/>
              <a:pPr eaLnBrk="1" hangingPunct="1"/>
              <a:t>27</a:t>
            </a:fld>
            <a:endParaRPr lang="en-US" b="0"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……So our life is Allah’ s</a:t>
            </a:r>
          </a:p>
          <a:p>
            <a:pPr eaLnBrk="1" hangingPunct="1"/>
            <a:r>
              <a:rPr lang="en-US" dirty="0" smtClean="0"/>
              <a:t>We have just borrowed it for a few days/years.</a:t>
            </a:r>
          </a:p>
          <a:p>
            <a:pPr eaLnBrk="1" hangingPunct="1"/>
            <a:r>
              <a:rPr lang="en-US" dirty="0" smtClean="0"/>
              <a:t>Are we prepared to give it back to him when He asks for it?</a:t>
            </a:r>
          </a:p>
        </p:txBody>
      </p:sp>
    </p:spTree>
    <p:extLst>
      <p:ext uri="{BB962C8B-B14F-4D97-AF65-F5344CB8AC3E}">
        <p14:creationId xmlns:p14="http://schemas.microsoft.com/office/powerpoint/2010/main" val="2036451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C120D20D-74D1-42C3-BCB4-C54E992A8B4F}" type="slidenum">
              <a:rPr lang="en-US" b="0" smtClean="0"/>
              <a:pPr eaLnBrk="1" hangingPunct="1"/>
              <a:t>28</a:t>
            </a:fld>
            <a:endParaRPr lang="en-US" b="0"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With our own life we may still accept this concept but it</a:t>
            </a:r>
            <a:r>
              <a:rPr lang="en-US" baseline="0" dirty="0" smtClean="0"/>
              <a:t> is</a:t>
            </a:r>
            <a:r>
              <a:rPr lang="en-US" dirty="0" smtClean="0"/>
              <a:t> usually when our loved ones die that we say it is not fair. </a:t>
            </a:r>
          </a:p>
        </p:txBody>
      </p:sp>
    </p:spTree>
    <p:extLst>
      <p:ext uri="{BB962C8B-B14F-4D97-AF65-F5344CB8AC3E}">
        <p14:creationId xmlns:p14="http://schemas.microsoft.com/office/powerpoint/2010/main" val="38420948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5556A655-3EFD-4946-91AE-11E487ECB1F9}" type="slidenum">
              <a:rPr lang="en-US" b="0" smtClean="0"/>
              <a:pPr eaLnBrk="1" hangingPunct="1"/>
              <a:t>29</a:t>
            </a:fld>
            <a:endParaRPr lang="en-US" b="0"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What do we tell our children when we go to someone's house and they play with their toys . </a:t>
            </a:r>
          </a:p>
          <a:p>
            <a:pPr eaLnBrk="1" hangingPunct="1"/>
            <a:r>
              <a:rPr lang="en-US" dirty="0" smtClean="0"/>
              <a:t>When leaving they don’t want to let go of the toy and we say…….</a:t>
            </a:r>
          </a:p>
          <a:p>
            <a:pPr eaLnBrk="1" hangingPunct="1"/>
            <a:r>
              <a:rPr lang="en-US" dirty="0" smtClean="0"/>
              <a:t>Like wise our lives </a:t>
            </a:r>
          </a:p>
          <a:p>
            <a:pPr eaLnBrk="1" hangingPunct="1"/>
            <a:r>
              <a:rPr lang="en-US" dirty="0" smtClean="0"/>
              <a:t>Our parents lives</a:t>
            </a:r>
          </a:p>
          <a:p>
            <a:pPr eaLnBrk="1" hangingPunct="1"/>
            <a:r>
              <a:rPr lang="en-US" dirty="0" smtClean="0"/>
              <a:t>Our loved ones lives are</a:t>
            </a:r>
            <a:r>
              <a:rPr lang="en-US" baseline="0" dirty="0" smtClean="0"/>
              <a:t> </a:t>
            </a:r>
            <a:r>
              <a:rPr lang="en-US" dirty="0" smtClean="0"/>
              <a:t>not ours.</a:t>
            </a:r>
          </a:p>
        </p:txBody>
      </p:sp>
    </p:spTree>
    <p:extLst>
      <p:ext uri="{BB962C8B-B14F-4D97-AF65-F5344CB8AC3E}">
        <p14:creationId xmlns:p14="http://schemas.microsoft.com/office/powerpoint/2010/main" val="3753632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D54CD229-C40D-4428-9F81-4BA68CD65F48}" type="slidenum">
              <a:rPr lang="en-US" b="0" smtClean="0"/>
              <a:pPr eaLnBrk="1" hangingPunct="1"/>
              <a:t>30</a:t>
            </a:fld>
            <a:endParaRPr lang="en-US" b="0"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On the other hand…</a:t>
            </a:r>
          </a:p>
        </p:txBody>
      </p:sp>
    </p:spTree>
    <p:extLst>
      <p:ext uri="{BB962C8B-B14F-4D97-AF65-F5344CB8AC3E}">
        <p14:creationId xmlns:p14="http://schemas.microsoft.com/office/powerpoint/2010/main" val="3095202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76A2E3C7-D9BD-4FB1-88C0-F48837474065}" type="slidenum">
              <a:rPr lang="en-US" b="0" smtClean="0"/>
              <a:pPr eaLnBrk="1" hangingPunct="1"/>
              <a:t>31</a:t>
            </a:fld>
            <a:endParaRPr lang="en-US" b="0"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dirty="0" smtClean="0">
                <a:solidFill>
                  <a:srgbClr val="F2D898"/>
                </a:solidFill>
                <a:latin typeface="Arial" pitchFamily="34" charset="0"/>
                <a:cs typeface="Arial" pitchFamily="34" charset="0"/>
              </a:rPr>
              <a:t>Lets see another difference between our life and Allah’s life……</a:t>
            </a:r>
          </a:p>
          <a:p>
            <a:pPr eaLnBrk="1" hangingPunct="1"/>
            <a:r>
              <a:rPr lang="en-US" b="0" dirty="0" smtClean="0">
                <a:solidFill>
                  <a:srgbClr val="F2D898"/>
                </a:solidFill>
                <a:latin typeface="Arial" pitchFamily="34" charset="0"/>
                <a:cs typeface="Arial" pitchFamily="34" charset="0"/>
              </a:rPr>
              <a:t>Our</a:t>
            </a:r>
            <a:r>
              <a:rPr lang="en-US" b="0" baseline="0" dirty="0" smtClean="0">
                <a:solidFill>
                  <a:srgbClr val="F2D898"/>
                </a:solidFill>
                <a:latin typeface="Arial" pitchFamily="34" charset="0"/>
                <a:cs typeface="Arial" pitchFamily="34" charset="0"/>
              </a:rPr>
              <a:t> life </a:t>
            </a:r>
            <a:r>
              <a:rPr lang="en-US" b="0" dirty="0" smtClean="0">
                <a:solidFill>
                  <a:srgbClr val="F2D898"/>
                </a:solidFill>
                <a:latin typeface="Arial" pitchFamily="34" charset="0"/>
                <a:cs typeface="Arial" pitchFamily="34" charset="0"/>
              </a:rPr>
              <a:t>can end at any time and without some</a:t>
            </a:r>
            <a:r>
              <a:rPr lang="en-US" b="0" baseline="0" dirty="0" smtClean="0">
                <a:solidFill>
                  <a:srgbClr val="F2D898"/>
                </a:solidFill>
                <a:latin typeface="Arial" pitchFamily="34" charset="0"/>
                <a:cs typeface="Arial" pitchFamily="34" charset="0"/>
              </a:rPr>
              <a:t> </a:t>
            </a:r>
            <a:r>
              <a:rPr lang="en-US" b="0" dirty="0" smtClean="0">
                <a:solidFill>
                  <a:srgbClr val="F2D898"/>
                </a:solidFill>
                <a:latin typeface="Arial" pitchFamily="34" charset="0"/>
                <a:cs typeface="Arial" pitchFamily="34" charset="0"/>
              </a:rPr>
              <a:t>basic things it can end immediately. </a:t>
            </a:r>
          </a:p>
          <a:p>
            <a:pPr eaLnBrk="1" hangingPunct="1"/>
            <a:r>
              <a:rPr lang="en-US" b="0" dirty="0" smtClean="0">
                <a:solidFill>
                  <a:srgbClr val="F2D898"/>
                </a:solidFill>
                <a:latin typeface="Arial" pitchFamily="34" charset="0"/>
                <a:cs typeface="Arial" pitchFamily="34" charset="0"/>
              </a:rPr>
              <a:t>What are those things that make our life limited ? </a:t>
            </a:r>
          </a:p>
        </p:txBody>
      </p:sp>
    </p:spTree>
    <p:extLst>
      <p:ext uri="{BB962C8B-B14F-4D97-AF65-F5344CB8AC3E}">
        <p14:creationId xmlns:p14="http://schemas.microsoft.com/office/powerpoint/2010/main" val="27238333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843F0FF7-8889-491F-86CE-5D863D102D8A}" type="slidenum">
              <a:rPr lang="en-US" b="0" smtClean="0"/>
              <a:pPr eaLnBrk="1" hangingPunct="1"/>
              <a:t>32</a:t>
            </a:fld>
            <a:endParaRPr lang="en-US" b="0"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1988001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A6AA1A1E-D8B0-4AE3-923F-DEEF1A946481}" type="slidenum">
              <a:rPr lang="en-US" b="0" smtClean="0"/>
              <a:pPr eaLnBrk="1" hangingPunct="1"/>
              <a:t>33</a:t>
            </a:fld>
            <a:endParaRPr lang="en-US" b="0"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083000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120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733953D2-D4E8-4CAB-9500-5F43C06E52B4}" type="slidenum">
              <a:rPr lang="en-US" b="0" smtClean="0"/>
              <a:pPr eaLnBrk="1" hangingPunct="1"/>
              <a:t>3</a:t>
            </a:fld>
            <a:endParaRPr lang="en-US" b="0" smtClean="0"/>
          </a:p>
        </p:txBody>
      </p:sp>
    </p:spTree>
    <p:extLst>
      <p:ext uri="{BB962C8B-B14F-4D97-AF65-F5344CB8AC3E}">
        <p14:creationId xmlns:p14="http://schemas.microsoft.com/office/powerpoint/2010/main" val="12890289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DE6B798C-12EA-45C1-BDFF-453C1153E589}" type="slidenum">
              <a:rPr lang="en-US" b="0" smtClean="0"/>
              <a:pPr eaLnBrk="1" hangingPunct="1"/>
              <a:t>34</a:t>
            </a:fld>
            <a:endParaRPr lang="en-US" b="0"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9157323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16B01A93-83EA-43A9-9755-C9ABEE9903CB}" type="slidenum">
              <a:rPr lang="en-US" b="0" smtClean="0"/>
              <a:pPr eaLnBrk="1" hangingPunct="1"/>
              <a:t>35</a:t>
            </a:fld>
            <a:endParaRPr lang="en-US" b="0" smtClean="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So our life is dependent on a  lot of things without which we can’t live.</a:t>
            </a:r>
          </a:p>
        </p:txBody>
      </p:sp>
    </p:spTree>
    <p:extLst>
      <p:ext uri="{BB962C8B-B14F-4D97-AF65-F5344CB8AC3E}">
        <p14:creationId xmlns:p14="http://schemas.microsoft.com/office/powerpoint/2010/main" val="38282077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51BC4FF1-E088-42A0-BE4B-9491468BCC3E}" type="slidenum">
              <a:rPr lang="en-US" b="0" smtClean="0"/>
              <a:pPr eaLnBrk="1" hangingPunct="1"/>
              <a:t>36</a:t>
            </a:fld>
            <a:endParaRPr lang="en-US" b="0" smtClean="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Allah doesn’t need food, water or air to stay alive. </a:t>
            </a:r>
          </a:p>
          <a:p>
            <a:pPr eaLnBrk="1" hangingPunct="1"/>
            <a:r>
              <a:rPr lang="en-US" dirty="0" smtClean="0"/>
              <a:t>So although the word alive is used for Him and us both but his life is forever and our isn’t.</a:t>
            </a:r>
          </a:p>
          <a:p>
            <a:pPr eaLnBrk="1" hangingPunct="1"/>
            <a:endParaRPr lang="en-US" dirty="0" smtClean="0"/>
          </a:p>
        </p:txBody>
      </p:sp>
    </p:spTree>
    <p:extLst>
      <p:ext uri="{BB962C8B-B14F-4D97-AF65-F5344CB8AC3E}">
        <p14:creationId xmlns:p14="http://schemas.microsoft.com/office/powerpoint/2010/main" val="29303584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7BD4EFE0-716E-463E-84A0-ADC5373228E1}" type="slidenum">
              <a:rPr lang="en-US" b="0" smtClean="0"/>
              <a:pPr eaLnBrk="1" hangingPunct="1"/>
              <a:t>37</a:t>
            </a:fld>
            <a:endParaRPr lang="en-US" b="0"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Another difference…..</a:t>
            </a:r>
          </a:p>
          <a:p>
            <a:pPr eaLnBrk="1" hangingPunct="1"/>
            <a:r>
              <a:rPr lang="en-US" dirty="0" smtClean="0"/>
              <a:t>It is very difficult to imagine this and can become very confusing too,</a:t>
            </a:r>
          </a:p>
          <a:p>
            <a:pPr eaLnBrk="1" hangingPunct="1"/>
            <a:r>
              <a:rPr lang="en-US" dirty="0" smtClean="0"/>
              <a:t>e.g. one might think that how can there be something with no beginning because all the things we see in this world has a beginning. </a:t>
            </a:r>
          </a:p>
          <a:p>
            <a:pPr eaLnBrk="1" hangingPunct="1"/>
            <a:r>
              <a:rPr lang="en-US" dirty="0" smtClean="0"/>
              <a:t>Can you name any one thing that doesn’t have a beginning?</a:t>
            </a:r>
          </a:p>
        </p:txBody>
      </p:sp>
    </p:spTree>
    <p:extLst>
      <p:ext uri="{BB962C8B-B14F-4D97-AF65-F5344CB8AC3E}">
        <p14:creationId xmlns:p14="http://schemas.microsoft.com/office/powerpoint/2010/main" val="2096957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9EA54D97-9556-418F-AE36-854948C022FB}" type="slidenum">
              <a:rPr lang="en-US" b="0" smtClean="0"/>
              <a:pPr eaLnBrk="1" hangingPunct="1"/>
              <a:t>38</a:t>
            </a:fld>
            <a:endParaRPr lang="en-US" b="0"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Even this world had a beginning …………………But Allah was present before that.</a:t>
            </a:r>
          </a:p>
        </p:txBody>
      </p:sp>
    </p:spTree>
    <p:extLst>
      <p:ext uri="{BB962C8B-B14F-4D97-AF65-F5344CB8AC3E}">
        <p14:creationId xmlns:p14="http://schemas.microsoft.com/office/powerpoint/2010/main" val="11559814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6CA730FA-BD94-4746-BC43-68BA22AB365B}" type="slidenum">
              <a:rPr lang="en-US" b="0" smtClean="0"/>
              <a:pPr eaLnBrk="1" hangingPunct="1"/>
              <a:t>39</a:t>
            </a:fld>
            <a:endParaRPr lang="en-US" b="0" smtClean="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Again something that we cannot easily comprehend.  </a:t>
            </a:r>
          </a:p>
          <a:p>
            <a:pPr eaLnBrk="1" hangingPunct="1"/>
            <a:r>
              <a:rPr lang="en-US" dirty="0" smtClean="0"/>
              <a:t>So we just blindly believe that Allah is there without using our imagination, he is ever living and ever lasting.</a:t>
            </a:r>
          </a:p>
          <a:p>
            <a:pPr eaLnBrk="1" hangingPunct="1"/>
            <a:endParaRPr lang="en-US" dirty="0" smtClean="0"/>
          </a:p>
        </p:txBody>
      </p:sp>
    </p:spTree>
    <p:extLst>
      <p:ext uri="{BB962C8B-B14F-4D97-AF65-F5344CB8AC3E}">
        <p14:creationId xmlns:p14="http://schemas.microsoft.com/office/powerpoint/2010/main" val="31975230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F3CAC1BB-0065-4932-B29D-F48108D27DDE}" type="slidenum">
              <a:rPr lang="en-US" b="0" smtClean="0"/>
              <a:pPr eaLnBrk="1" hangingPunct="1"/>
              <a:t>40</a:t>
            </a:fld>
            <a:endParaRPr lang="en-US" b="0"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If we understand this and have a</a:t>
            </a:r>
            <a:r>
              <a:rPr lang="en-US" baseline="0" dirty="0" smtClean="0"/>
              <a:t> </a:t>
            </a:r>
            <a:r>
              <a:rPr lang="en-US" dirty="0" smtClean="0"/>
              <a:t>strong belief in this fact that Allah has control over everything, more than half our worries in this world will disappear. </a:t>
            </a:r>
          </a:p>
          <a:p>
            <a:pPr eaLnBrk="1" hangingPunct="1"/>
            <a:r>
              <a:rPr lang="en-US" dirty="0" smtClean="0"/>
              <a:t>Few things are obvious like death, accident.  </a:t>
            </a:r>
          </a:p>
        </p:txBody>
      </p:sp>
    </p:spTree>
    <p:extLst>
      <p:ext uri="{BB962C8B-B14F-4D97-AF65-F5344CB8AC3E}">
        <p14:creationId xmlns:p14="http://schemas.microsoft.com/office/powerpoint/2010/main" val="38914253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D17B4F52-27D2-4F86-A8A3-0F1A16DA842B}" type="slidenum">
              <a:rPr lang="en-US" b="0" smtClean="0"/>
              <a:pPr eaLnBrk="1" hangingPunct="1"/>
              <a:t>41</a:t>
            </a:fld>
            <a:endParaRPr lang="en-US" b="0"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But what we need to understand here is that all the laws in science, physics and chemistry are also made by Allah…..</a:t>
            </a:r>
          </a:p>
          <a:p>
            <a:pPr eaLnBrk="1" hangingPunct="1"/>
            <a:r>
              <a:rPr lang="en-US" dirty="0" smtClean="0"/>
              <a:t>So if you have dark thick clouds over your head, it is because of your knowledge of physic that you say it is going to rain.</a:t>
            </a:r>
          </a:p>
          <a:p>
            <a:pPr eaLnBrk="1" hangingPunct="1"/>
            <a:r>
              <a:rPr lang="en-US" dirty="0" smtClean="0"/>
              <a:t> But just as Allah has made a law he can break it too </a:t>
            </a:r>
          </a:p>
          <a:p>
            <a:pPr eaLnBrk="1" hangingPunct="1"/>
            <a:r>
              <a:rPr lang="en-US" dirty="0" smtClean="0"/>
              <a:t>But despite the dark clouds it will only rain if Allah so</a:t>
            </a:r>
            <a:r>
              <a:rPr lang="en-US" baseline="0" dirty="0" smtClean="0"/>
              <a:t> wishes.</a:t>
            </a:r>
            <a:endParaRPr lang="en-US" dirty="0" smtClean="0"/>
          </a:p>
          <a:p>
            <a:pPr eaLnBrk="1" hangingPunct="1"/>
            <a:endParaRPr lang="en-US" dirty="0" smtClean="0"/>
          </a:p>
        </p:txBody>
      </p:sp>
    </p:spTree>
    <p:extLst>
      <p:ext uri="{BB962C8B-B14F-4D97-AF65-F5344CB8AC3E}">
        <p14:creationId xmlns:p14="http://schemas.microsoft.com/office/powerpoint/2010/main" val="30404554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8FD5F387-988D-480C-9460-2BC6815380AD}" type="slidenum">
              <a:rPr lang="en-US" b="0" smtClean="0"/>
              <a:pPr eaLnBrk="1" hangingPunct="1"/>
              <a:t>42</a:t>
            </a:fld>
            <a:endParaRPr lang="en-US" b="0"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That is the reason why Ibrahim (as) didn’t get burnt when he was thrown into fire.</a:t>
            </a:r>
          </a:p>
        </p:txBody>
      </p:sp>
    </p:spTree>
    <p:extLst>
      <p:ext uri="{BB962C8B-B14F-4D97-AF65-F5344CB8AC3E}">
        <p14:creationId xmlns:p14="http://schemas.microsoft.com/office/powerpoint/2010/main" val="14085595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C9499B4F-4271-41F6-867C-C28630EA5E04}" type="slidenum">
              <a:rPr lang="en-US" b="0" smtClean="0"/>
              <a:pPr eaLnBrk="1" hangingPunct="1"/>
              <a:t>43</a:t>
            </a:fld>
            <a:endParaRPr lang="en-US" b="0"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That is the reason why </a:t>
            </a:r>
            <a:r>
              <a:rPr lang="en-US" dirty="0" err="1" smtClean="0"/>
              <a:t>Aab</a:t>
            </a:r>
            <a:r>
              <a:rPr lang="en-US" dirty="0" smtClean="0"/>
              <a:t>-e- </a:t>
            </a:r>
            <a:r>
              <a:rPr lang="en-US" dirty="0" err="1" smtClean="0"/>
              <a:t>Zamzam</a:t>
            </a:r>
            <a:r>
              <a:rPr lang="en-US" dirty="0" smtClean="0"/>
              <a:t> quenched </a:t>
            </a:r>
            <a:r>
              <a:rPr lang="en-US" dirty="0" err="1" smtClean="0"/>
              <a:t>Bibi</a:t>
            </a:r>
            <a:r>
              <a:rPr lang="en-US" dirty="0" smtClean="0"/>
              <a:t> </a:t>
            </a:r>
            <a:r>
              <a:rPr lang="en-US" dirty="0" err="1" smtClean="0"/>
              <a:t>Hajira’s</a:t>
            </a:r>
            <a:r>
              <a:rPr lang="en-US" dirty="0" smtClean="0"/>
              <a:t> thirst.</a:t>
            </a:r>
          </a:p>
        </p:txBody>
      </p:sp>
    </p:spTree>
    <p:extLst>
      <p:ext uri="{BB962C8B-B14F-4D97-AF65-F5344CB8AC3E}">
        <p14:creationId xmlns:p14="http://schemas.microsoft.com/office/powerpoint/2010/main" val="372123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418A4DDD-FBA9-4642-9B76-4443F6853C75}" type="slidenum">
              <a:rPr lang="en-US" b="0" smtClean="0"/>
              <a:pPr eaLnBrk="1" hangingPunct="1"/>
              <a:t>6</a:t>
            </a:fld>
            <a:endParaRPr lang="en-US" b="0"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a:t>
            </a:r>
          </a:p>
          <a:p>
            <a:pPr eaLnBrk="1" hangingPunct="1"/>
            <a:endParaRPr lang="en-US" smtClean="0"/>
          </a:p>
        </p:txBody>
      </p:sp>
    </p:spTree>
    <p:extLst>
      <p:ext uri="{BB962C8B-B14F-4D97-AF65-F5344CB8AC3E}">
        <p14:creationId xmlns:p14="http://schemas.microsoft.com/office/powerpoint/2010/main" val="30464891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C985C340-DEF7-4557-A57F-B76ECBCA67F8}" type="slidenum">
              <a:rPr lang="en-US" b="0" smtClean="0"/>
              <a:pPr eaLnBrk="1" hangingPunct="1"/>
              <a:t>44</a:t>
            </a:fld>
            <a:endParaRPr lang="en-US" b="0" smtClean="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Just like we make and break Lego Allah can easily make or break his own laws.</a:t>
            </a:r>
          </a:p>
        </p:txBody>
      </p:sp>
    </p:spTree>
    <p:extLst>
      <p:ext uri="{BB962C8B-B14F-4D97-AF65-F5344CB8AC3E}">
        <p14:creationId xmlns:p14="http://schemas.microsoft.com/office/powerpoint/2010/main" val="20230614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AFEB055C-9579-479C-8B11-FB3A1C736546}" type="slidenum">
              <a:rPr lang="en-US" b="0" smtClean="0"/>
              <a:pPr eaLnBrk="1" hangingPunct="1"/>
              <a:t>45</a:t>
            </a:fld>
            <a:endParaRPr lang="en-US" b="0" smtClean="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solidFill>
                  <a:srgbClr val="FAF5E2"/>
                </a:solidFill>
              </a:rPr>
              <a:t>That is the reason why miracles happen.</a:t>
            </a:r>
          </a:p>
          <a:p>
            <a:pPr eaLnBrk="1" hangingPunct="1"/>
            <a:r>
              <a:rPr lang="en-US" dirty="0" smtClean="0"/>
              <a:t>To show people that Allah is not dependent on the physical laws Allah sometimes break the laws that he has made for this earth. </a:t>
            </a:r>
          </a:p>
        </p:txBody>
      </p:sp>
    </p:spTree>
    <p:extLst>
      <p:ext uri="{BB962C8B-B14F-4D97-AF65-F5344CB8AC3E}">
        <p14:creationId xmlns:p14="http://schemas.microsoft.com/office/powerpoint/2010/main" val="132107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17E3CC51-E6FF-4EC7-9F0C-2EC51C2FB37E}" type="slidenum">
              <a:rPr lang="en-US" b="0" smtClean="0"/>
              <a:pPr eaLnBrk="1" hangingPunct="1"/>
              <a:t>7</a:t>
            </a:fld>
            <a:endParaRPr lang="en-US" b="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solidFill>
                  <a:schemeClr val="bg1"/>
                </a:solidFill>
              </a:rPr>
              <a:t>and you being the mom have to give her complete protection</a:t>
            </a:r>
          </a:p>
        </p:txBody>
      </p:sp>
    </p:spTree>
    <p:extLst>
      <p:ext uri="{BB962C8B-B14F-4D97-AF65-F5344CB8AC3E}">
        <p14:creationId xmlns:p14="http://schemas.microsoft.com/office/powerpoint/2010/main" val="1934826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06A1349A-B54D-4409-81BE-01359D3317D1}" type="slidenum">
              <a:rPr lang="en-US" b="0" smtClean="0"/>
              <a:pPr eaLnBrk="1" hangingPunct="1"/>
              <a:t>8</a:t>
            </a:fld>
            <a:endParaRPr lang="en-US" b="0"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Now think hard : What kind of weaknesses do you have being a human which can effect your protection  towards her</a:t>
            </a:r>
            <a:br>
              <a:rPr lang="en-US" dirty="0" smtClean="0"/>
            </a:br>
            <a:r>
              <a:rPr lang="en-US" dirty="0" smtClean="0"/>
              <a:t>I am a human so I can</a:t>
            </a:r>
          </a:p>
          <a:p>
            <a:pPr eaLnBrk="1" hangingPunct="1"/>
            <a:r>
              <a:rPr lang="en-US" dirty="0" smtClean="0"/>
              <a:t>Sleep </a:t>
            </a:r>
          </a:p>
          <a:p>
            <a:pPr eaLnBrk="1" hangingPunct="1"/>
            <a:r>
              <a:rPr lang="en-US" dirty="0" smtClean="0"/>
              <a:t>Get tired and neglect her</a:t>
            </a:r>
          </a:p>
          <a:p>
            <a:pPr eaLnBrk="1" hangingPunct="1"/>
            <a:r>
              <a:rPr lang="en-US" dirty="0" smtClean="0"/>
              <a:t>Die</a:t>
            </a:r>
          </a:p>
          <a:p>
            <a:pPr eaLnBrk="1" hangingPunct="1"/>
            <a:r>
              <a:rPr lang="en-US" dirty="0" smtClean="0"/>
              <a:t>Doze off</a:t>
            </a:r>
          </a:p>
          <a:p>
            <a:pPr eaLnBrk="1" hangingPunct="1"/>
            <a:r>
              <a:rPr lang="en-US" dirty="0" smtClean="0"/>
              <a:t>My lack of knowledge</a:t>
            </a:r>
          </a:p>
          <a:p>
            <a:pPr eaLnBrk="1" hangingPunct="1"/>
            <a:r>
              <a:rPr lang="en-US" dirty="0" smtClean="0"/>
              <a:t>Things out of your control</a:t>
            </a:r>
          </a:p>
          <a:p>
            <a:pPr eaLnBrk="1" hangingPunct="1"/>
            <a:r>
              <a:rPr lang="en-US" dirty="0" smtClean="0"/>
              <a:t>So we can’t really protect any one completely</a:t>
            </a:r>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3470797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37BC2411-18A3-487A-AC87-F25D230C3C9D}" type="slidenum">
              <a:rPr lang="en-US" b="0" smtClean="0"/>
              <a:pPr eaLnBrk="1" hangingPunct="1"/>
              <a:t>10</a:t>
            </a:fld>
            <a:endParaRPr lang="en-US" b="0"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Its like a child saying, “ well I recited Ayat Al-</a:t>
            </a:r>
            <a:r>
              <a:rPr lang="en-US" dirty="0" err="1" smtClean="0"/>
              <a:t>Kursi</a:t>
            </a:r>
            <a:r>
              <a:rPr lang="en-US" dirty="0" smtClean="0"/>
              <a:t> and went to the doctor but he still gave me a shot which was extremely painful.”</a:t>
            </a:r>
          </a:p>
          <a:p>
            <a:pPr eaLnBrk="1" hangingPunct="1"/>
            <a:r>
              <a:rPr lang="en-US" dirty="0" smtClean="0"/>
              <a:t>What answer will you give him?</a:t>
            </a:r>
          </a:p>
          <a:p>
            <a:pPr eaLnBrk="1" hangingPunct="1"/>
            <a:r>
              <a:rPr lang="en-US" dirty="0" smtClean="0"/>
              <a:t>“ If Allah hadn’t decided to protect you, you probably would have not gone to the doctor or would have found the clinic closed.</a:t>
            </a:r>
          </a:p>
          <a:p>
            <a:pPr eaLnBrk="1" hangingPunct="1"/>
            <a:endParaRPr lang="en-US" dirty="0" smtClean="0"/>
          </a:p>
        </p:txBody>
      </p:sp>
    </p:spTree>
    <p:extLst>
      <p:ext uri="{BB962C8B-B14F-4D97-AF65-F5344CB8AC3E}">
        <p14:creationId xmlns:p14="http://schemas.microsoft.com/office/powerpoint/2010/main" val="2222686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AEAC2653-9FD9-49D7-8DB9-8C4E4556B2F6}" type="slidenum">
              <a:rPr lang="en-US" b="0" smtClean="0"/>
              <a:pPr eaLnBrk="1" hangingPunct="1"/>
              <a:t>12</a:t>
            </a:fld>
            <a:endParaRPr lang="en-US" b="0"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There are two meanings to this line-</a:t>
            </a:r>
          </a:p>
          <a:p>
            <a:pPr eaLnBrk="1" hangingPunct="1"/>
            <a:r>
              <a:rPr lang="en-US" dirty="0" smtClean="0"/>
              <a:t>1.The literal meaning is very obvious that there aren’t two or more Gods basically negating the concept of polytheism the belief of </a:t>
            </a:r>
            <a:r>
              <a:rPr lang="en-US" dirty="0" err="1" smtClean="0"/>
              <a:t>mushrikeen</a:t>
            </a:r>
            <a:r>
              <a:rPr lang="en-US" dirty="0" smtClean="0"/>
              <a:t> that there is one god with a capital G and then there are other small gods who also have powers.</a:t>
            </a:r>
          </a:p>
          <a:p>
            <a:pPr eaLnBrk="1" hangingPunct="1"/>
            <a:r>
              <a:rPr lang="en-US" dirty="0" smtClean="0"/>
              <a:t>2.All the powers are only with Allah and therefore Allah’s rights must not be given to any thing else in this world. </a:t>
            </a:r>
          </a:p>
        </p:txBody>
      </p:sp>
    </p:spTree>
    <p:extLst>
      <p:ext uri="{BB962C8B-B14F-4D97-AF65-F5344CB8AC3E}">
        <p14:creationId xmlns:p14="http://schemas.microsoft.com/office/powerpoint/2010/main" val="3224404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fld id="{C4076588-C868-4537-B634-51A322B696E6}" type="slidenum">
              <a:rPr lang="en-US" b="0" smtClean="0"/>
              <a:pPr eaLnBrk="1" hangingPunct="1"/>
              <a:t>13</a:t>
            </a:fld>
            <a:endParaRPr lang="en-US" b="0"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dirty="0" smtClean="0"/>
              <a:t>So who do you give Allah’s rights to ? </a:t>
            </a:r>
            <a:r>
              <a:rPr lang="en-US" b="1" dirty="0" smtClean="0">
                <a:solidFill>
                  <a:schemeClr val="bg1"/>
                </a:solidFill>
              </a:rPr>
              <a:t>By doing things you desire that</a:t>
            </a:r>
          </a:p>
          <a:p>
            <a:pPr eaLnBrk="1" hangingPunct="1">
              <a:lnSpc>
                <a:spcPct val="90000"/>
              </a:lnSpc>
            </a:pPr>
            <a:r>
              <a:rPr lang="en-US" b="1" dirty="0" smtClean="0">
                <a:solidFill>
                  <a:schemeClr val="bg1"/>
                </a:solidFill>
              </a:rPr>
              <a:t>Allah doesn’t allow.</a:t>
            </a:r>
          </a:p>
          <a:p>
            <a:pPr eaLnBrk="1" hangingPunct="1"/>
            <a:r>
              <a:rPr lang="en-US" dirty="0" smtClean="0"/>
              <a:t>Your inner desires can be that god besides Allah.</a:t>
            </a:r>
          </a:p>
        </p:txBody>
      </p:sp>
    </p:spTree>
    <p:extLst>
      <p:ext uri="{BB962C8B-B14F-4D97-AF65-F5344CB8AC3E}">
        <p14:creationId xmlns:p14="http://schemas.microsoft.com/office/powerpoint/2010/main" val="1992701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DEFDC2-2F9E-4E6D-BE80-C945D885EBD8}" type="slidenum">
              <a:rPr lang="en-US"/>
              <a:pPr>
                <a:defRPr/>
              </a:pPr>
              <a:t>‹#›</a:t>
            </a:fld>
            <a:endParaRPr lang="en-US"/>
          </a:p>
        </p:txBody>
      </p:sp>
    </p:spTree>
    <p:extLst>
      <p:ext uri="{BB962C8B-B14F-4D97-AF65-F5344CB8AC3E}">
        <p14:creationId xmlns:p14="http://schemas.microsoft.com/office/powerpoint/2010/main" val="3638813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0094FD-33F9-42AC-9A97-324781264814}" type="slidenum">
              <a:rPr lang="en-US"/>
              <a:pPr>
                <a:defRPr/>
              </a:pPr>
              <a:t>‹#›</a:t>
            </a:fld>
            <a:endParaRPr lang="en-US"/>
          </a:p>
        </p:txBody>
      </p:sp>
    </p:spTree>
    <p:extLst>
      <p:ext uri="{BB962C8B-B14F-4D97-AF65-F5344CB8AC3E}">
        <p14:creationId xmlns:p14="http://schemas.microsoft.com/office/powerpoint/2010/main" val="2820358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A0EEFA-83B1-4665-B812-40C7D88CBDDF}" type="slidenum">
              <a:rPr lang="en-US"/>
              <a:pPr>
                <a:defRPr/>
              </a:pPr>
              <a:t>‹#›</a:t>
            </a:fld>
            <a:endParaRPr lang="en-US"/>
          </a:p>
        </p:txBody>
      </p:sp>
    </p:spTree>
    <p:extLst>
      <p:ext uri="{BB962C8B-B14F-4D97-AF65-F5344CB8AC3E}">
        <p14:creationId xmlns:p14="http://schemas.microsoft.com/office/powerpoint/2010/main" val="2034466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36F2B1-323A-4319-AE9C-F429834E624B}" type="slidenum">
              <a:rPr lang="en-US"/>
              <a:pPr>
                <a:defRPr/>
              </a:pPr>
              <a:t>‹#›</a:t>
            </a:fld>
            <a:endParaRPr lang="en-US"/>
          </a:p>
        </p:txBody>
      </p:sp>
    </p:spTree>
    <p:extLst>
      <p:ext uri="{BB962C8B-B14F-4D97-AF65-F5344CB8AC3E}">
        <p14:creationId xmlns:p14="http://schemas.microsoft.com/office/powerpoint/2010/main" val="591419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F50300-5752-49A5-8973-8AD513CDF1B6}" type="slidenum">
              <a:rPr lang="en-US"/>
              <a:pPr>
                <a:defRPr/>
              </a:pPr>
              <a:t>‹#›</a:t>
            </a:fld>
            <a:endParaRPr lang="en-US"/>
          </a:p>
        </p:txBody>
      </p:sp>
    </p:spTree>
    <p:extLst>
      <p:ext uri="{BB962C8B-B14F-4D97-AF65-F5344CB8AC3E}">
        <p14:creationId xmlns:p14="http://schemas.microsoft.com/office/powerpoint/2010/main" val="1653420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1F2FFF-DA29-4297-97C1-C6564E2C15D0}" type="slidenum">
              <a:rPr lang="en-US"/>
              <a:pPr>
                <a:defRPr/>
              </a:pPr>
              <a:t>‹#›</a:t>
            </a:fld>
            <a:endParaRPr lang="en-US"/>
          </a:p>
        </p:txBody>
      </p:sp>
    </p:spTree>
    <p:extLst>
      <p:ext uri="{BB962C8B-B14F-4D97-AF65-F5344CB8AC3E}">
        <p14:creationId xmlns:p14="http://schemas.microsoft.com/office/powerpoint/2010/main" val="1826569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1FB33B-4D11-497B-A7F5-F0A7BEF6B2B8}" type="slidenum">
              <a:rPr lang="en-US"/>
              <a:pPr>
                <a:defRPr/>
              </a:pPr>
              <a:t>‹#›</a:t>
            </a:fld>
            <a:endParaRPr lang="en-US"/>
          </a:p>
        </p:txBody>
      </p:sp>
    </p:spTree>
    <p:extLst>
      <p:ext uri="{BB962C8B-B14F-4D97-AF65-F5344CB8AC3E}">
        <p14:creationId xmlns:p14="http://schemas.microsoft.com/office/powerpoint/2010/main" val="3162534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953E62-E2AA-417B-B632-3CE10BD3DA09}" type="slidenum">
              <a:rPr lang="en-US"/>
              <a:pPr>
                <a:defRPr/>
              </a:pPr>
              <a:t>‹#›</a:t>
            </a:fld>
            <a:endParaRPr lang="en-US"/>
          </a:p>
        </p:txBody>
      </p:sp>
    </p:spTree>
    <p:extLst>
      <p:ext uri="{BB962C8B-B14F-4D97-AF65-F5344CB8AC3E}">
        <p14:creationId xmlns:p14="http://schemas.microsoft.com/office/powerpoint/2010/main" val="1791897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2FA8BC0-A83E-4657-A774-86979FBA6CDD}" type="slidenum">
              <a:rPr lang="en-US"/>
              <a:pPr>
                <a:defRPr/>
              </a:pPr>
              <a:t>‹#›</a:t>
            </a:fld>
            <a:endParaRPr lang="en-US"/>
          </a:p>
        </p:txBody>
      </p:sp>
    </p:spTree>
    <p:extLst>
      <p:ext uri="{BB962C8B-B14F-4D97-AF65-F5344CB8AC3E}">
        <p14:creationId xmlns:p14="http://schemas.microsoft.com/office/powerpoint/2010/main" val="2297406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64A3B1E-DE66-4390-81E0-2A89C1321489}" type="slidenum">
              <a:rPr lang="en-US"/>
              <a:pPr>
                <a:defRPr/>
              </a:pPr>
              <a:t>‹#›</a:t>
            </a:fld>
            <a:endParaRPr lang="en-US"/>
          </a:p>
        </p:txBody>
      </p:sp>
    </p:spTree>
    <p:extLst>
      <p:ext uri="{BB962C8B-B14F-4D97-AF65-F5344CB8AC3E}">
        <p14:creationId xmlns:p14="http://schemas.microsoft.com/office/powerpoint/2010/main" val="2915684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728FB19-D193-46DE-B3BC-CA37CA2E91A2}" type="slidenum">
              <a:rPr lang="en-US"/>
              <a:pPr>
                <a:defRPr/>
              </a:pPr>
              <a:t>‹#›</a:t>
            </a:fld>
            <a:endParaRPr lang="en-US"/>
          </a:p>
        </p:txBody>
      </p:sp>
    </p:spTree>
    <p:extLst>
      <p:ext uri="{BB962C8B-B14F-4D97-AF65-F5344CB8AC3E}">
        <p14:creationId xmlns:p14="http://schemas.microsoft.com/office/powerpoint/2010/main" val="637254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F16715-E8EE-41A5-9D01-965B89929581}" type="slidenum">
              <a:rPr lang="en-US"/>
              <a:pPr>
                <a:defRPr/>
              </a:pPr>
              <a:t>‹#›</a:t>
            </a:fld>
            <a:endParaRPr lang="en-US"/>
          </a:p>
        </p:txBody>
      </p:sp>
    </p:spTree>
    <p:extLst>
      <p:ext uri="{BB962C8B-B14F-4D97-AF65-F5344CB8AC3E}">
        <p14:creationId xmlns:p14="http://schemas.microsoft.com/office/powerpoint/2010/main" val="3144863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05858F-2CEE-46CB-8C24-BA92A6039656}" type="slidenum">
              <a:rPr lang="en-US"/>
              <a:pPr>
                <a:defRPr/>
              </a:pPr>
              <a:t>‹#›</a:t>
            </a:fld>
            <a:endParaRPr lang="en-US"/>
          </a:p>
        </p:txBody>
      </p:sp>
    </p:spTree>
    <p:extLst>
      <p:ext uri="{BB962C8B-B14F-4D97-AF65-F5344CB8AC3E}">
        <p14:creationId xmlns:p14="http://schemas.microsoft.com/office/powerpoint/2010/main" val="1534869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7D0FB00E-888F-4F22-BC4F-45A44A17CF5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6.emf"/><Relationship Id="rId4" Type="http://schemas.openxmlformats.org/officeDocument/2006/relationships/customXml" Target="../ink/ink1.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5"/>
          <p:cNvSpPr>
            <a:spLocks noChangeArrowheads="1"/>
          </p:cNvSpPr>
          <p:nvPr/>
        </p:nvSpPr>
        <p:spPr bwMode="auto">
          <a:xfrm>
            <a:off x="5562600" y="228600"/>
            <a:ext cx="3124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ur-PK" sz="9600" dirty="0">
                <a:solidFill>
                  <a:schemeClr val="tx2"/>
                </a:solidFill>
                <a:latin typeface="Arabic Typesetting" pitchFamily="66" charset="-78"/>
                <a:cs typeface="Arabic Typesetting" pitchFamily="66" charset="-78"/>
              </a:rPr>
              <a:t>آیۃ الکرسی</a:t>
            </a:r>
            <a:endParaRPr lang="en-US" sz="9600" dirty="0">
              <a:solidFill>
                <a:schemeClr val="tx2"/>
              </a:solidFill>
              <a:latin typeface="Arabic Typesetting" pitchFamily="66" charset="-78"/>
              <a:cs typeface="Arabic Typesetting" pitchFamily="66" charset="-78"/>
            </a:endParaRPr>
          </a:p>
        </p:txBody>
      </p:sp>
      <p:graphicFrame>
        <p:nvGraphicFramePr>
          <p:cNvPr id="63514" name="Group 26"/>
          <p:cNvGraphicFramePr>
            <a:graphicFrameLocks noGrp="1"/>
          </p:cNvGraphicFramePr>
          <p:nvPr>
            <p:ph idx="1"/>
            <p:extLst>
              <p:ext uri="{D42A27DB-BD31-4B8C-83A1-F6EECF244321}">
                <p14:modId xmlns:p14="http://schemas.microsoft.com/office/powerpoint/2010/main" val="178726827"/>
              </p:ext>
            </p:extLst>
          </p:nvPr>
        </p:nvGraphicFramePr>
        <p:xfrm>
          <a:off x="0" y="2995646"/>
          <a:ext cx="9144000" cy="3749675"/>
        </p:xfrm>
        <a:graphic>
          <a:graphicData uri="http://schemas.openxmlformats.org/drawingml/2006/table">
            <a:tbl>
              <a:tblPr/>
              <a:tblGrid>
                <a:gridCol w="9144000"/>
              </a:tblGrid>
              <a:tr h="3749675">
                <a:tc>
                  <a:txBody>
                    <a:bodyPr/>
                    <a:lstStyle/>
                    <a:p>
                      <a:pPr marL="342900" marR="0" lvl="0" indent="-342900" algn="r" defTabSz="914400" rtl="0" eaLnBrk="1" fontAlgn="ctr" latinLnBrk="0" hangingPunct="1">
                        <a:lnSpc>
                          <a:spcPct val="100000"/>
                        </a:lnSpc>
                        <a:spcBef>
                          <a:spcPct val="0"/>
                        </a:spcBef>
                        <a:spcAft>
                          <a:spcPct val="0"/>
                        </a:spcAft>
                        <a:buClrTx/>
                        <a:buSzTx/>
                        <a:buFontTx/>
                        <a:buNone/>
                        <a:tabLst/>
                      </a:pPr>
                      <a:r>
                        <a:rPr kumimoji="0" lang="ar-SA" sz="4700" b="1" i="0" u="none" strike="noStrike" cap="none" normalizeH="0" baseline="0" dirty="0" smtClean="0">
                          <a:ln>
                            <a:noFill/>
                          </a:ln>
                          <a:solidFill>
                            <a:schemeClr val="bg1"/>
                          </a:solidFill>
                          <a:effectLst/>
                          <a:latin typeface="Arial" charset="0"/>
                          <a:cs typeface="Arabic Typesetting" pitchFamily="66" charset="-78"/>
                        </a:rPr>
                        <a:t>اللّهُ لاَ إِلَـهَ إِلاَّ هُوَ الْحَيُّ الْقَيُّومُ لاَ تَأْخُذُهُ سِنَةٌ وَلاَ نَوْمٌ لَّهُ مَا فِي السَّمَاوَاتِ وَمَا فِي الأَرْضِ مَن ذَا الَّذِي يَشْفَعُ عِنْدَهُ إِلاَّ بِإِذْنِهِ يَعْلَمُ مَا بَيْنَ أَيْدِيهِمْ وَمَا خَلْفَهُمْ وَلاَ يُحِيطُونَ بِشَيْءٍ مِّنْ عِلْمِهِ إِلاَّ بِمَا شَاء وَسِعَ كُرْسِيُّهُ السَّمَاوَاتِ وَالأَرْضَ وَلاَ يَؤُودُهُ حِفْظُهُمَا وَهُوَ الْعَلِيُّ الْعَظِيمُ</a:t>
                      </a:r>
                      <a:endParaRPr kumimoji="0" lang="en-US" sz="4700" b="1" i="0" u="none" strike="noStrike" cap="none" normalizeH="0" baseline="0" dirty="0" smtClean="0">
                        <a:ln>
                          <a:noFill/>
                        </a:ln>
                        <a:solidFill>
                          <a:schemeClr val="bg1"/>
                        </a:solidFill>
                        <a:effectLst/>
                        <a:latin typeface="Arial" charset="0"/>
                        <a:cs typeface="Arabic Typesetting" pitchFamily="66" charset="-78"/>
                      </a:endParaRPr>
                    </a:p>
                  </a:txBody>
                  <a:tcPr marT="53567" marB="53567" anchor="ctr" horzOverflow="overflow">
                    <a:lnL cap="flat">
                      <a:noFill/>
                    </a:lnL>
                    <a:lnR cap="flat">
                      <a:noFill/>
                    </a:lnR>
                    <a:lnT cap="flat">
                      <a:noFill/>
                    </a:lnT>
                    <a:lnB cap="flat">
                      <a:noFill/>
                    </a:lnB>
                    <a:lnTlToBr>
                      <a:noFill/>
                    </a:lnTlToBr>
                    <a:lnBlToTr>
                      <a:noFill/>
                    </a:lnBlToTr>
                    <a:solidFill>
                      <a:srgbClr val="131313"/>
                    </a:solidFill>
                  </a:tcPr>
                </a:tc>
              </a:tr>
            </a:tbl>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descr="42-17378690"/>
          <p:cNvPicPr>
            <a:picLocks noChangeAspect="1" noChangeArrowheads="1"/>
          </p:cNvPicPr>
          <p:nvPr/>
        </p:nvPicPr>
        <p:blipFill>
          <a:blip r:embed="rId3" cstate="print">
            <a:extLst>
              <a:ext uri="{28A0092B-C50C-407E-A947-70E740481C1C}">
                <a14:useLocalDpi xmlns:a14="http://schemas.microsoft.com/office/drawing/2010/main" val="0"/>
              </a:ext>
            </a:extLst>
          </a:blip>
          <a:srcRect t="1000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2"/>
          <p:cNvSpPr>
            <a:spLocks noGrp="1" noChangeArrowheads="1"/>
          </p:cNvSpPr>
          <p:nvPr>
            <p:ph type="title"/>
          </p:nvPr>
        </p:nvSpPr>
        <p:spPr/>
        <p:txBody>
          <a:bodyPr/>
          <a:lstStyle/>
          <a:p>
            <a:pPr eaLnBrk="1" hangingPunct="1"/>
            <a:r>
              <a:rPr lang="en-US" b="1" smtClean="0">
                <a:solidFill>
                  <a:schemeClr val="bg1"/>
                </a:solidFill>
              </a:rPr>
              <a:t>Why do things still go wrong?</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C0C0C0"/>
            </a:gs>
            <a:gs pos="50000">
              <a:srgbClr val="8E6900"/>
            </a:gs>
            <a:gs pos="100000">
              <a:srgbClr val="C0C0C0"/>
            </a:gs>
          </a:gsLst>
          <a:lin ang="5400000" scaled="1"/>
        </a:gra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5105400" y="2590800"/>
            <a:ext cx="3581400" cy="1143000"/>
          </a:xfrm>
        </p:spPr>
        <p:txBody>
          <a:bodyPr/>
          <a:lstStyle/>
          <a:p>
            <a:pPr eaLnBrk="1" hangingPunct="1"/>
            <a:r>
              <a:rPr lang="en-US" sz="4000" dirty="0" smtClean="0">
                <a:solidFill>
                  <a:schemeClr val="bg1"/>
                </a:solidFill>
              </a:rPr>
              <a:t>We don’t know what is good or bad for us , Allah (</a:t>
            </a:r>
            <a:r>
              <a:rPr lang="en-US" sz="4000" dirty="0" err="1" smtClean="0">
                <a:solidFill>
                  <a:schemeClr val="bg1"/>
                </a:solidFill>
              </a:rPr>
              <a:t>swt</a:t>
            </a:r>
            <a:r>
              <a:rPr lang="en-US" sz="4000" dirty="0" smtClean="0">
                <a:solidFill>
                  <a:schemeClr val="bg1"/>
                </a:solidFill>
              </a:rPr>
              <a:t>) does!</a:t>
            </a:r>
          </a:p>
        </p:txBody>
      </p:sp>
      <p:pic>
        <p:nvPicPr>
          <p:cNvPr id="14339" name="Picture 5" descr="42-16507120"/>
          <p:cNvPicPr>
            <a:picLocks noChangeAspect="1" noChangeArrowheads="1"/>
          </p:cNvPicPr>
          <p:nvPr/>
        </p:nvPicPr>
        <p:blipFill>
          <a:blip r:embed="rId2" cstate="print"/>
          <a:srcRect t="32222"/>
          <a:stretch>
            <a:fillRect/>
          </a:stretch>
        </p:blipFill>
        <p:spPr bwMode="auto">
          <a:xfrm>
            <a:off x="0" y="2209800"/>
            <a:ext cx="4921250" cy="4648200"/>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7C80"/>
        </a:solidFill>
        <a:effectLst/>
      </p:bgPr>
    </p:bg>
    <p:spTree>
      <p:nvGrpSpPr>
        <p:cNvPr id="1" name=""/>
        <p:cNvGrpSpPr/>
        <p:nvPr/>
      </p:nvGrpSpPr>
      <p:grpSpPr>
        <a:xfrm>
          <a:off x="0" y="0"/>
          <a:ext cx="0" cy="0"/>
          <a:chOff x="0" y="0"/>
          <a:chExt cx="0" cy="0"/>
        </a:xfrm>
      </p:grpSpPr>
      <p:pic>
        <p:nvPicPr>
          <p:cNvPr id="1536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p:cNvSpPr>
            <a:spLocks noGrp="1" noChangeArrowheads="1"/>
          </p:cNvSpPr>
          <p:nvPr>
            <p:ph type="body" idx="1"/>
          </p:nvPr>
        </p:nvSpPr>
        <p:spPr>
          <a:xfrm>
            <a:off x="228600" y="1929583"/>
            <a:ext cx="8229600" cy="1477963"/>
          </a:xfrm>
        </p:spPr>
        <p:txBody>
          <a:bodyPr/>
          <a:lstStyle/>
          <a:p>
            <a:pPr algn="ctr" eaLnBrk="1" hangingPunct="1">
              <a:buFontTx/>
              <a:buNone/>
            </a:pPr>
            <a:r>
              <a:rPr lang="en-US" sz="7200" dirty="0">
                <a:solidFill>
                  <a:schemeClr val="bg1"/>
                </a:solidFill>
              </a:rPr>
              <a:t>Allah! </a:t>
            </a:r>
            <a:r>
              <a:rPr lang="en-US" sz="7200" dirty="0" smtClean="0">
                <a:solidFill>
                  <a:schemeClr val="bg1"/>
                </a:solidFill>
              </a:rPr>
              <a:t>There is no god but He</a:t>
            </a:r>
            <a:endParaRPr lang="en-US" sz="7200" b="1" dirty="0" smtClean="0">
              <a:solidFill>
                <a:schemeClr val="bg1"/>
              </a:solidFill>
            </a:endParaRPr>
          </a:p>
        </p:txBody>
      </p:sp>
      <p:sp>
        <p:nvSpPr>
          <p:cNvPr id="15364" name="Rectangle 6"/>
          <p:cNvSpPr>
            <a:spLocks noChangeArrowheads="1"/>
          </p:cNvSpPr>
          <p:nvPr/>
        </p:nvSpPr>
        <p:spPr bwMode="auto">
          <a:xfrm>
            <a:off x="2268324" y="381000"/>
            <a:ext cx="460735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ar-SA" sz="9600" b="0" dirty="0">
                <a:solidFill>
                  <a:schemeClr val="bg1"/>
                </a:solidFill>
                <a:latin typeface="Arabic Typesetting" pitchFamily="66" charset="-78"/>
                <a:cs typeface="Arabic Typesetting" pitchFamily="66" charset="-78"/>
              </a:rPr>
              <a:t>اللّهُ لاَ إِلَـهَ إِلاَّ هُوَ</a:t>
            </a:r>
            <a:endParaRPr lang="en-US" sz="9600" b="0" dirty="0">
              <a:solidFill>
                <a:schemeClr val="bg1"/>
              </a:solidFill>
              <a:latin typeface="Arabic Typesetting" pitchFamily="66" charset="-78"/>
              <a:cs typeface="Arabic Typesetting" pitchFamily="66" charset="-78"/>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304800"/>
            <a:ext cx="8305800" cy="1981200"/>
          </a:xfrm>
        </p:spPr>
        <p:txBody>
          <a:bodyPr/>
          <a:lstStyle/>
          <a:p>
            <a:pPr eaLnBrk="1" hangingPunct="1"/>
            <a:r>
              <a:rPr lang="en-US" sz="4800" b="1" dirty="0" smtClean="0">
                <a:solidFill>
                  <a:srgbClr val="CC0000"/>
                </a:solidFill>
              </a:rPr>
              <a:t>Who do we give Allah (</a:t>
            </a:r>
            <a:r>
              <a:rPr lang="en-US" sz="4800" b="1" dirty="0" err="1" smtClean="0">
                <a:solidFill>
                  <a:srgbClr val="CC0000"/>
                </a:solidFill>
              </a:rPr>
              <a:t>swt</a:t>
            </a:r>
            <a:r>
              <a:rPr lang="en-US" sz="4800" b="1" dirty="0" smtClean="0">
                <a:solidFill>
                  <a:srgbClr val="CC0000"/>
                </a:solidFill>
              </a:rPr>
              <a:t>)’s rights to?</a:t>
            </a:r>
          </a:p>
        </p:txBody>
      </p:sp>
      <p:sp>
        <p:nvSpPr>
          <p:cNvPr id="2" name="Content Placeholder 1"/>
          <p:cNvSpPr>
            <a:spLocks noGrp="1"/>
          </p:cNvSpPr>
          <p:nvPr>
            <p:ph idx="1"/>
          </p:nvPr>
        </p:nvSpPr>
        <p:spPr/>
        <p:txBody>
          <a:bodyPr/>
          <a:lstStyle/>
          <a:p>
            <a:endParaRPr lang="en-US"/>
          </a:p>
        </p:txBody>
      </p:sp>
      <p:pic>
        <p:nvPicPr>
          <p:cNvPr id="2050" name="Picture 2" descr="http://www.yugatech.com/blog/wp-content/uploads/2007/06/burial-shri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133600"/>
            <a:ext cx="6362700" cy="42375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0" y="5715000"/>
            <a:ext cx="9144000" cy="1143000"/>
          </a:xfrm>
          <a:solidFill>
            <a:schemeClr val="folHlink"/>
          </a:solidFill>
        </p:spPr>
        <p:txBody>
          <a:bodyPr/>
          <a:lstStyle/>
          <a:p>
            <a:pPr eaLnBrk="1" hangingPunct="1"/>
            <a:r>
              <a:rPr lang="en-US" sz="6000" b="1" dirty="0" smtClean="0">
                <a:solidFill>
                  <a:srgbClr val="0066FF"/>
                </a:solidFill>
              </a:rPr>
              <a:t>To people we love</a:t>
            </a:r>
          </a:p>
        </p:txBody>
      </p:sp>
      <p:sp>
        <p:nvSpPr>
          <p:cNvPr id="4" name="Rectangle 3"/>
          <p:cNvSpPr txBox="1">
            <a:spLocks noChangeArrowheads="1"/>
          </p:cNvSpPr>
          <p:nvPr/>
        </p:nvSpPr>
        <p:spPr bwMode="auto">
          <a:xfrm>
            <a:off x="3701982" y="228600"/>
            <a:ext cx="535507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ctr" eaLnBrk="1" hangingPunct="1">
              <a:lnSpc>
                <a:spcPct val="90000"/>
              </a:lnSpc>
              <a:buFontTx/>
              <a:buNone/>
            </a:pPr>
            <a:r>
              <a:rPr lang="en-US" sz="4400" b="1" kern="0" dirty="0" smtClean="0">
                <a:solidFill>
                  <a:srgbClr val="FF0000"/>
                </a:solidFill>
              </a:rPr>
              <a:t>To ourselves</a:t>
            </a:r>
          </a:p>
          <a:p>
            <a:pPr algn="ctr" eaLnBrk="1" hangingPunct="1">
              <a:lnSpc>
                <a:spcPct val="90000"/>
              </a:lnSpc>
              <a:buFontTx/>
              <a:buNone/>
            </a:pPr>
            <a:r>
              <a:rPr lang="en-US" sz="4400" b="1" kern="0" dirty="0" smtClean="0">
                <a:solidFill>
                  <a:srgbClr val="FF0000"/>
                </a:solidFill>
              </a:rPr>
              <a:t>To our desires</a:t>
            </a:r>
          </a:p>
          <a:p>
            <a:pPr eaLnBrk="1" hangingPunct="1">
              <a:lnSpc>
                <a:spcPct val="90000"/>
              </a:lnSpc>
              <a:buFontTx/>
              <a:buNone/>
            </a:pPr>
            <a:endParaRPr lang="en-US" sz="4400" b="1" kern="0" dirty="0" smtClean="0">
              <a:solidFill>
                <a:srgbClr val="FF0000"/>
              </a:solidFill>
            </a:endParaRPr>
          </a:p>
        </p:txBody>
      </p:sp>
      <p:sp>
        <p:nvSpPr>
          <p:cNvPr id="5" name="Rectangle 3"/>
          <p:cNvSpPr txBox="1">
            <a:spLocks noChangeArrowheads="1"/>
          </p:cNvSpPr>
          <p:nvPr/>
        </p:nvSpPr>
        <p:spPr bwMode="auto">
          <a:xfrm>
            <a:off x="457200" y="255350"/>
            <a:ext cx="3440349" cy="15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ctr" eaLnBrk="1" hangingPunct="1">
              <a:lnSpc>
                <a:spcPct val="90000"/>
              </a:lnSpc>
              <a:buFontTx/>
              <a:buNone/>
            </a:pPr>
            <a:r>
              <a:rPr lang="en-US" sz="4400" b="1" kern="0" dirty="0" smtClean="0">
                <a:solidFill>
                  <a:srgbClr val="FF0000"/>
                </a:solidFill>
              </a:rPr>
              <a:t>To our friends</a:t>
            </a:r>
          </a:p>
          <a:p>
            <a:pPr eaLnBrk="1" hangingPunct="1">
              <a:lnSpc>
                <a:spcPct val="90000"/>
              </a:lnSpc>
              <a:buFontTx/>
              <a:buNone/>
            </a:pPr>
            <a:endParaRPr lang="en-US" sz="4400" b="1" kern="0" dirty="0" smtClean="0">
              <a:solidFill>
                <a:srgbClr val="FF0000"/>
              </a:solidFill>
            </a:endParaRPr>
          </a:p>
        </p:txBody>
      </p:sp>
      <p:pic>
        <p:nvPicPr>
          <p:cNvPr id="1026" name="Picture 2" descr="http://image.shutterstock.com/display_pic_with_logo/99493/99493,1276233038,4/stock-photo-egoist-54963838.jpg"/>
          <p:cNvPicPr>
            <a:picLocks noChangeAspect="1" noChangeArrowheads="1"/>
          </p:cNvPicPr>
          <p:nvPr/>
        </p:nvPicPr>
        <p:blipFill rotWithShape="1">
          <a:blip r:embed="rId3">
            <a:extLst>
              <a:ext uri="{28A0092B-C50C-407E-A947-70E740481C1C}">
                <a14:useLocalDpi xmlns:a14="http://schemas.microsoft.com/office/drawing/2010/main" val="0"/>
              </a:ext>
            </a:extLst>
          </a:blip>
          <a:srcRect b="5875"/>
          <a:stretch/>
        </p:blipFill>
        <p:spPr bwMode="auto">
          <a:xfrm>
            <a:off x="4419600" y="1828800"/>
            <a:ext cx="4286250" cy="34516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4.bp.blogspot.com/-pQH1X_XzA-I/UHkjb8mJd1I/AAAAAAAAAKg/OFfIrlzknWg/s1600/Friends-Forever--friends-girls-female-smiley-emoticon-000250-larg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007962"/>
            <a:ext cx="3301886" cy="32725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 calcmode="lin" valueType="num">
                                      <p:cBhvr>
                                        <p:cTn id="21"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194550395"/>
              </p:ext>
            </p:extLst>
          </p:nvPr>
        </p:nvGraphicFramePr>
        <p:xfrm>
          <a:off x="0" y="203200"/>
          <a:ext cx="9144000" cy="55610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Matrix%20Circ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Oval 6"/>
          <p:cNvSpPr>
            <a:spLocks noChangeArrowheads="1"/>
          </p:cNvSpPr>
          <p:nvPr/>
        </p:nvSpPr>
        <p:spPr bwMode="auto">
          <a:xfrm>
            <a:off x="3124200" y="2133600"/>
            <a:ext cx="2667000" cy="2590800"/>
          </a:xfrm>
          <a:prstGeom prst="ellipse">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en-US" sz="4400"/>
              <a:t>Allah</a:t>
            </a:r>
          </a:p>
        </p:txBody>
      </p:sp>
      <p:sp>
        <p:nvSpPr>
          <p:cNvPr id="18436" name="Rectangle 7"/>
          <p:cNvSpPr>
            <a:spLocks noChangeArrowheads="1"/>
          </p:cNvSpPr>
          <p:nvPr/>
        </p:nvSpPr>
        <p:spPr bwMode="auto">
          <a:xfrm>
            <a:off x="2971800" y="990600"/>
            <a:ext cx="9906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b="0"/>
          </a:p>
        </p:txBody>
      </p:sp>
      <p:sp>
        <p:nvSpPr>
          <p:cNvPr id="18437" name="Rectangle 8"/>
          <p:cNvSpPr>
            <a:spLocks noChangeArrowheads="1"/>
          </p:cNvSpPr>
          <p:nvPr/>
        </p:nvSpPr>
        <p:spPr bwMode="auto">
          <a:xfrm>
            <a:off x="5486400" y="762000"/>
            <a:ext cx="7620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438" name="Rectangle 9"/>
          <p:cNvSpPr>
            <a:spLocks noChangeArrowheads="1"/>
          </p:cNvSpPr>
          <p:nvPr/>
        </p:nvSpPr>
        <p:spPr bwMode="auto">
          <a:xfrm>
            <a:off x="6477000" y="2895600"/>
            <a:ext cx="6096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439" name="Rectangle 10"/>
          <p:cNvSpPr>
            <a:spLocks noChangeArrowheads="1"/>
          </p:cNvSpPr>
          <p:nvPr/>
        </p:nvSpPr>
        <p:spPr bwMode="auto">
          <a:xfrm>
            <a:off x="5334000" y="4953000"/>
            <a:ext cx="6858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440" name="Rectangle 11"/>
          <p:cNvSpPr>
            <a:spLocks noChangeArrowheads="1"/>
          </p:cNvSpPr>
          <p:nvPr/>
        </p:nvSpPr>
        <p:spPr bwMode="auto">
          <a:xfrm>
            <a:off x="2971800" y="4953000"/>
            <a:ext cx="6858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441" name="Rectangle 12"/>
          <p:cNvSpPr>
            <a:spLocks noChangeArrowheads="1"/>
          </p:cNvSpPr>
          <p:nvPr/>
        </p:nvSpPr>
        <p:spPr bwMode="auto">
          <a:xfrm>
            <a:off x="5257800" y="990600"/>
            <a:ext cx="4572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442" name="Rectangle 13"/>
          <p:cNvSpPr>
            <a:spLocks noChangeArrowheads="1"/>
          </p:cNvSpPr>
          <p:nvPr/>
        </p:nvSpPr>
        <p:spPr bwMode="auto">
          <a:xfrm>
            <a:off x="1828800" y="3048000"/>
            <a:ext cx="6096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443" name="Rectangle 14"/>
          <p:cNvSpPr>
            <a:spLocks noChangeArrowheads="1"/>
          </p:cNvSpPr>
          <p:nvPr/>
        </p:nvSpPr>
        <p:spPr bwMode="auto">
          <a:xfrm>
            <a:off x="6324600" y="2971800"/>
            <a:ext cx="2286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51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watchingamerica.com/images/kaaba_pic.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2" y="-53229"/>
            <a:ext cx="9140758" cy="69112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7C80"/>
        </a:solidFill>
        <a:effectLst/>
      </p:bgPr>
    </p:bg>
    <p:spTree>
      <p:nvGrpSpPr>
        <p:cNvPr id="1" name=""/>
        <p:cNvGrpSpPr/>
        <p:nvPr/>
      </p:nvGrpSpPr>
      <p:grpSpPr>
        <a:xfrm>
          <a:off x="0" y="0"/>
          <a:ext cx="0" cy="0"/>
          <a:chOff x="0" y="0"/>
          <a:chExt cx="0" cy="0"/>
        </a:xfrm>
      </p:grpSpPr>
      <p:pic>
        <p:nvPicPr>
          <p:cNvPr id="2048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2"/>
          <p:cNvSpPr>
            <a:spLocks noGrp="1" noChangeArrowheads="1"/>
          </p:cNvSpPr>
          <p:nvPr>
            <p:ph type="title"/>
          </p:nvPr>
        </p:nvSpPr>
        <p:spPr>
          <a:xfrm>
            <a:off x="457200" y="1676400"/>
            <a:ext cx="8229600" cy="1143000"/>
          </a:xfrm>
        </p:spPr>
        <p:txBody>
          <a:bodyPr/>
          <a:lstStyle/>
          <a:p>
            <a:pPr eaLnBrk="1" hangingPunct="1"/>
            <a:r>
              <a:rPr lang="ar-SA" sz="12000" dirty="0">
                <a:solidFill>
                  <a:schemeClr val="tx1"/>
                </a:solidFill>
                <a:latin typeface="Arial" charset="0"/>
                <a:cs typeface="Arabic Typesetting" pitchFamily="66" charset="-78"/>
              </a:rPr>
              <a:t>الْحَيُّ الْقَيُّومُ </a:t>
            </a:r>
            <a:r>
              <a:rPr lang="en-US" sz="6000" dirty="0" smtClean="0">
                <a:latin typeface="Arabic Typesetting" pitchFamily="66" charset="-78"/>
                <a:cs typeface="Arabic Typesetting" pitchFamily="66" charset="-78"/>
              </a:rPr>
              <a:t> </a:t>
            </a:r>
            <a:r>
              <a:rPr lang="en-US" sz="6000" b="1" dirty="0" smtClean="0">
                <a:latin typeface="Arabic Typesetting" pitchFamily="66" charset="-78"/>
                <a:cs typeface="Arabic Typesetting" pitchFamily="66" charset="-78"/>
              </a:rPr>
              <a:t/>
            </a:r>
            <a:br>
              <a:rPr lang="en-US" sz="6000" b="1" dirty="0" smtClean="0">
                <a:latin typeface="Arabic Typesetting" pitchFamily="66" charset="-78"/>
                <a:cs typeface="Arabic Typesetting" pitchFamily="66" charset="-78"/>
              </a:rPr>
            </a:br>
            <a:r>
              <a:rPr lang="en-US" sz="3600" dirty="0" smtClean="0"/>
              <a:t> </a:t>
            </a:r>
            <a:r>
              <a:rPr lang="en-GB" sz="7200" dirty="0" smtClean="0"/>
              <a:t>The Living,</a:t>
            </a:r>
            <a:br>
              <a:rPr lang="en-GB" sz="7200" dirty="0" smtClean="0"/>
            </a:br>
            <a:r>
              <a:rPr lang="en-US" sz="7200" dirty="0" smtClean="0"/>
              <a:t>The All-Sustaining</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FFFF99"/>
            </a:gs>
            <a:gs pos="100000">
              <a:srgbClr val="FFCC99"/>
            </a:gs>
          </a:gsLst>
          <a:path path="shape">
            <a:fillToRect l="50000" t="50000" r="50000" b="50000"/>
          </a:path>
        </a:gradFill>
        <a:effectLst/>
      </p:bgPr>
    </p:bg>
    <p:spTree>
      <p:nvGrpSpPr>
        <p:cNvPr id="1" name=""/>
        <p:cNvGrpSpPr/>
        <p:nvPr/>
      </p:nvGrpSpPr>
      <p:grpSpPr>
        <a:xfrm>
          <a:off x="0" y="0"/>
          <a:ext cx="0" cy="0"/>
          <a:chOff x="0" y="0"/>
          <a:chExt cx="0" cy="0"/>
        </a:xfrm>
      </p:grpSpPr>
      <p:pic>
        <p:nvPicPr>
          <p:cNvPr id="3076" name="Picture 4" descr="http://upload.wikimedia.org/wikipedia/commons/thumb/3/3c/Size_planets_comparison.jpg/400px-Size_planets_comparis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78" y="1705888"/>
            <a:ext cx="9165077" cy="5155356"/>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
          <p:cNvSpPr>
            <a:spLocks noGrp="1" noChangeArrowheads="1"/>
          </p:cNvSpPr>
          <p:nvPr>
            <p:ph type="title" idx="4294967295"/>
          </p:nvPr>
        </p:nvSpPr>
        <p:spPr>
          <a:xfrm>
            <a:off x="381000" y="381000"/>
            <a:ext cx="8229600" cy="1143000"/>
          </a:xfrm>
        </p:spPr>
        <p:txBody>
          <a:bodyPr/>
          <a:lstStyle/>
          <a:p>
            <a:pPr eaLnBrk="1" hangingPunct="1"/>
            <a:r>
              <a:rPr lang="ar-SA" sz="15000" dirty="0">
                <a:solidFill>
                  <a:schemeClr val="tx1"/>
                </a:solidFill>
                <a:latin typeface="Arial" charset="0"/>
                <a:cs typeface="Arabic Typesetting" pitchFamily="66" charset="-78"/>
              </a:rPr>
              <a:t>الْحَيُّ</a:t>
            </a:r>
            <a:endParaRPr lang="en-US" sz="15000" b="1" dirty="0" smtClean="0">
              <a:solidFill>
                <a:srgbClr val="E67300"/>
              </a:solidFill>
              <a:latin typeface="Comic Sans MS" pitchFamily="66" charset="0"/>
            </a:endParaRPr>
          </a:p>
        </p:txBody>
      </p:sp>
      <p:sp>
        <p:nvSpPr>
          <p:cNvPr id="3" name="TextBox 2"/>
          <p:cNvSpPr txBox="1"/>
          <p:nvPr/>
        </p:nvSpPr>
        <p:spPr>
          <a:xfrm>
            <a:off x="8106" y="4114800"/>
            <a:ext cx="9135893" cy="1569660"/>
          </a:xfrm>
          <a:prstGeom prst="rect">
            <a:avLst/>
          </a:prstGeom>
          <a:noFill/>
        </p:spPr>
        <p:txBody>
          <a:bodyPr wrap="square" rtlCol="0">
            <a:spAutoFit/>
          </a:bodyPr>
          <a:lstStyle/>
          <a:p>
            <a:pPr algn="ctr"/>
            <a:r>
              <a:rPr lang="en-US" sz="4800" dirty="0" smtClean="0">
                <a:solidFill>
                  <a:srgbClr val="FFFF00"/>
                </a:solidFill>
              </a:rPr>
              <a:t>No comparison between our living and His being Living</a:t>
            </a:r>
            <a:endParaRPr lang="en-US" sz="4800" dirty="0">
              <a:solidFill>
                <a:srgbClr val="FFFF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smtClean="0"/>
              <a:t> </a:t>
            </a:r>
          </a:p>
        </p:txBody>
      </p:sp>
      <p:sp>
        <p:nvSpPr>
          <p:cNvPr id="5123" name="Rectangle 3"/>
          <p:cNvSpPr>
            <a:spLocks noGrp="1" noChangeArrowheads="1"/>
          </p:cNvSpPr>
          <p:nvPr>
            <p:ph type="body" idx="1"/>
          </p:nvPr>
        </p:nvSpPr>
        <p:spPr>
          <a:xfrm>
            <a:off x="457200" y="609600"/>
            <a:ext cx="8229600" cy="5516563"/>
          </a:xfrm>
        </p:spPr>
        <p:txBody>
          <a:bodyPr/>
          <a:lstStyle/>
          <a:p>
            <a:pPr marL="0" indent="0">
              <a:buNone/>
            </a:pPr>
            <a:r>
              <a:rPr lang="en-US" dirty="0" smtClean="0"/>
              <a:t>It </a:t>
            </a:r>
            <a:r>
              <a:rPr lang="en-US" dirty="0"/>
              <a:t>was narrated that Abu </a:t>
            </a:r>
            <a:r>
              <a:rPr lang="en-US" dirty="0" err="1"/>
              <a:t>Umamah</a:t>
            </a:r>
            <a:r>
              <a:rPr lang="en-US" dirty="0"/>
              <a:t> said:</a:t>
            </a:r>
          </a:p>
          <a:p>
            <a:pPr marL="0" indent="0">
              <a:buNone/>
            </a:pPr>
            <a:r>
              <a:rPr lang="en-US" dirty="0"/>
              <a:t>The Messenger of Allah </a:t>
            </a:r>
            <a:r>
              <a:rPr lang="en-US" dirty="0" smtClean="0"/>
              <a:t>(</a:t>
            </a:r>
            <a:r>
              <a:rPr lang="en-US" dirty="0" err="1" smtClean="0"/>
              <a:t>pbuh</a:t>
            </a:r>
            <a:r>
              <a:rPr lang="en-US" dirty="0" smtClean="0"/>
              <a:t>) </a:t>
            </a:r>
            <a:r>
              <a:rPr lang="en-US" dirty="0"/>
              <a:t>said: </a:t>
            </a:r>
          </a:p>
          <a:p>
            <a:pPr marL="0" indent="0">
              <a:buNone/>
            </a:pPr>
            <a:r>
              <a:rPr lang="en-US" b="1" dirty="0"/>
              <a:t>“Whoever </a:t>
            </a:r>
            <a:r>
              <a:rPr lang="en-US" b="1" dirty="0" smtClean="0"/>
              <a:t>recites </a:t>
            </a:r>
            <a:r>
              <a:rPr lang="en-US" b="1" i="1" dirty="0"/>
              <a:t> </a:t>
            </a:r>
            <a:r>
              <a:rPr lang="en-US" b="1" i="1" dirty="0" err="1"/>
              <a:t>Ayat</a:t>
            </a:r>
            <a:r>
              <a:rPr lang="en-US" b="1" i="1" dirty="0"/>
              <a:t> Al-</a:t>
            </a:r>
            <a:r>
              <a:rPr lang="en-US" b="1" i="1" dirty="0" err="1"/>
              <a:t>Kursi</a:t>
            </a:r>
            <a:r>
              <a:rPr lang="en-US" b="1" i="1" dirty="0"/>
              <a:t> </a:t>
            </a:r>
            <a:endParaRPr lang="en-US" dirty="0"/>
          </a:p>
          <a:p>
            <a:pPr marL="0" indent="0">
              <a:buNone/>
            </a:pPr>
            <a:r>
              <a:rPr lang="en-US" b="1" dirty="0" smtClean="0"/>
              <a:t>Immediately after </a:t>
            </a:r>
            <a:r>
              <a:rPr lang="en-US" b="1" dirty="0"/>
              <a:t>each prescribed Prayer, there will be nothing standing between </a:t>
            </a:r>
            <a:r>
              <a:rPr lang="en-US" b="1" dirty="0" smtClean="0"/>
              <a:t>him and </a:t>
            </a:r>
            <a:r>
              <a:rPr lang="en-US" b="1" dirty="0"/>
              <a:t>his entering Paradise except death.”</a:t>
            </a:r>
            <a:endParaRPr lang="en-US" dirty="0"/>
          </a:p>
          <a:p>
            <a:pPr marL="0" indent="0">
              <a:buNone/>
            </a:pPr>
            <a:r>
              <a:rPr lang="en-US" dirty="0"/>
              <a:t> </a:t>
            </a:r>
            <a:r>
              <a:rPr lang="en-US" sz="2400" dirty="0" smtClean="0"/>
              <a:t>(</a:t>
            </a:r>
            <a:r>
              <a:rPr lang="en-US" sz="2400" dirty="0"/>
              <a:t>Reported by An-</a:t>
            </a:r>
            <a:r>
              <a:rPr lang="en-US" sz="2400" dirty="0" err="1"/>
              <a:t>Nasa’i</a:t>
            </a:r>
            <a:r>
              <a:rPr lang="en-US" sz="2400" dirty="0"/>
              <a:t> and </a:t>
            </a:r>
            <a:r>
              <a:rPr lang="en-US" sz="2400" dirty="0" smtClean="0"/>
              <a:t>Ibn </a:t>
            </a:r>
            <a:r>
              <a:rPr lang="en-US" sz="2400" dirty="0" err="1" smtClean="0"/>
              <a:t>Hibban</a:t>
            </a:r>
            <a:r>
              <a:rPr lang="en-US" sz="2400" dirty="0"/>
              <a: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6600"/>
            </a:gs>
            <a:gs pos="50000">
              <a:schemeClr val="bg1"/>
            </a:gs>
            <a:gs pos="100000">
              <a:srgbClr val="996600"/>
            </a:gs>
          </a:gsLst>
          <a:lin ang="5400000" scaled="1"/>
        </a:gra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z="6600" b="1" smtClean="0">
                <a:solidFill>
                  <a:schemeClr val="bg1"/>
                </a:solidFill>
                <a:latin typeface="Comic Sans MS" pitchFamily="66" charset="0"/>
              </a:rPr>
              <a:t>Our life is limited</a:t>
            </a:r>
          </a:p>
        </p:txBody>
      </p:sp>
      <p:pic>
        <p:nvPicPr>
          <p:cNvPr id="4098" name="Picture 2" descr="http://d3nti90czpu6eo.cloudfront.net/catalog/product/cache/7/image/862x/9df78eab33525d08d6e5fb8d27136e95/d/r/e/dream-on-me-rocking-cradle_c536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612282"/>
            <a:ext cx="3178918" cy="317891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i.dailymail.co.uk/i/pix/2009/12/30/article-1239471-07B97799000005DC-752_634x4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5742" y="2811699"/>
            <a:ext cx="3782508" cy="2446102"/>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bwMode="auto">
          <a:xfrm>
            <a:off x="3777996" y="3643884"/>
            <a:ext cx="978408" cy="484632"/>
          </a:xfrm>
          <a:prstGeom prst="rightArrow">
            <a:avLst/>
          </a:prstGeom>
          <a:solidFill>
            <a:srgbClr val="9900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cs typeface="Arial"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CCFF"/>
            </a:gs>
            <a:gs pos="50000">
              <a:srgbClr val="EAEAEA"/>
            </a:gs>
            <a:gs pos="100000">
              <a:srgbClr val="99CCFF"/>
            </a:gs>
          </a:gsLst>
          <a:lin ang="5400000" scaled="1"/>
        </a:gradFill>
        <a:effectLst/>
      </p:bgPr>
    </p:bg>
    <p:spTree>
      <p:nvGrpSpPr>
        <p:cNvPr id="1" name=""/>
        <p:cNvGrpSpPr/>
        <p:nvPr/>
      </p:nvGrpSpPr>
      <p:grpSpPr>
        <a:xfrm>
          <a:off x="0" y="0"/>
          <a:ext cx="0" cy="0"/>
          <a:chOff x="0" y="0"/>
          <a:chExt cx="0" cy="0"/>
        </a:xfrm>
      </p:grpSpPr>
      <p:pic>
        <p:nvPicPr>
          <p:cNvPr id="22531" name="Picture 7" descr="John-Miller-Endless-Day-20545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p:cNvSpPr>
            <a:spLocks noGrp="1" noChangeArrowheads="1"/>
          </p:cNvSpPr>
          <p:nvPr>
            <p:ph type="title"/>
          </p:nvPr>
        </p:nvSpPr>
        <p:spPr>
          <a:xfrm>
            <a:off x="0" y="2743200"/>
            <a:ext cx="9144000" cy="1143000"/>
          </a:xfrm>
        </p:spPr>
        <p:txBody>
          <a:bodyPr/>
          <a:lstStyle/>
          <a:p>
            <a:pPr eaLnBrk="1" hangingPunct="1"/>
            <a:r>
              <a:rPr lang="en-US" sz="8000" b="1" dirty="0" smtClean="0">
                <a:solidFill>
                  <a:schemeClr val="accent2"/>
                </a:solidFill>
                <a:latin typeface="Comic Sans MS" pitchFamily="66" charset="0"/>
              </a:rPr>
              <a:t>Allah (</a:t>
            </a:r>
            <a:r>
              <a:rPr lang="en-US" sz="8000" b="1" dirty="0" err="1" smtClean="0">
                <a:solidFill>
                  <a:schemeClr val="accent2"/>
                </a:solidFill>
                <a:latin typeface="Comic Sans MS" pitchFamily="66" charset="0"/>
              </a:rPr>
              <a:t>swt</a:t>
            </a:r>
            <a:r>
              <a:rPr lang="en-US" sz="8000" b="1" dirty="0" smtClean="0">
                <a:solidFill>
                  <a:schemeClr val="accent2"/>
                </a:solidFill>
                <a:latin typeface="Comic Sans MS" pitchFamily="66" charset="0"/>
              </a:rPr>
              <a:t>)’s life is ever lasting</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4" descr="C:\Users\SARA\Desktop\Picture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2"/>
          <p:cNvSpPr>
            <a:spLocks noGrp="1" noChangeArrowheads="1"/>
          </p:cNvSpPr>
          <p:nvPr>
            <p:ph type="title"/>
          </p:nvPr>
        </p:nvSpPr>
        <p:spPr/>
        <p:txBody>
          <a:bodyPr/>
          <a:lstStyle/>
          <a:p>
            <a:pPr eaLnBrk="1" hangingPunct="1"/>
            <a:r>
              <a:rPr lang="en-US" sz="5400" b="1" dirty="0" smtClean="0">
                <a:solidFill>
                  <a:schemeClr val="bg1"/>
                </a:solidFill>
                <a:latin typeface="Comic Sans MS" pitchFamily="66" charset="0"/>
              </a:rPr>
              <a:t>We are not born out of our own will</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descr="Lovisenberg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2"/>
          <p:cNvSpPr>
            <a:spLocks noGrp="1" noChangeArrowheads="1"/>
          </p:cNvSpPr>
          <p:nvPr>
            <p:ph type="title"/>
          </p:nvPr>
        </p:nvSpPr>
        <p:spPr>
          <a:xfrm>
            <a:off x="457200" y="533400"/>
            <a:ext cx="8229600" cy="1143000"/>
          </a:xfrm>
        </p:spPr>
        <p:txBody>
          <a:bodyPr/>
          <a:lstStyle/>
          <a:p>
            <a:pPr eaLnBrk="1" hangingPunct="1"/>
            <a:r>
              <a:rPr lang="en-US" sz="6600" b="1" dirty="0" smtClean="0">
                <a:latin typeface="Comic Sans MS" pitchFamily="66" charset="0"/>
              </a:rPr>
              <a:t>Nor do we die by choice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2"/>
          <p:cNvSpPr>
            <a:spLocks noGrp="1" noChangeArrowheads="1"/>
          </p:cNvSpPr>
          <p:nvPr>
            <p:ph type="title"/>
          </p:nvPr>
        </p:nvSpPr>
        <p:spPr>
          <a:xfrm>
            <a:off x="0" y="2209800"/>
            <a:ext cx="9144000" cy="1143000"/>
          </a:xfrm>
        </p:spPr>
        <p:txBody>
          <a:bodyPr/>
          <a:lstStyle/>
          <a:p>
            <a:pPr eaLnBrk="1" hangingPunct="1"/>
            <a:r>
              <a:rPr lang="en-US" sz="8000" b="1" dirty="0" smtClean="0">
                <a:solidFill>
                  <a:srgbClr val="F7E7BF"/>
                </a:solidFill>
                <a:latin typeface="Comic Sans MS" pitchFamily="66" charset="0"/>
              </a:rPr>
              <a:t>Allah (</a:t>
            </a:r>
            <a:r>
              <a:rPr lang="en-US" sz="8000" b="1" dirty="0" err="1" smtClean="0">
                <a:solidFill>
                  <a:srgbClr val="F7E7BF"/>
                </a:solidFill>
                <a:latin typeface="Comic Sans MS" pitchFamily="66" charset="0"/>
              </a:rPr>
              <a:t>swt</a:t>
            </a:r>
            <a:r>
              <a:rPr lang="en-US" sz="8000" b="1" dirty="0" smtClean="0">
                <a:solidFill>
                  <a:srgbClr val="F7E7BF"/>
                </a:solidFill>
                <a:latin typeface="Comic Sans MS" pitchFamily="66" charset="0"/>
              </a:rPr>
              <a:t>) was neither born nor will He die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7E7BF"/>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12970"/>
            <a:ext cx="9144000" cy="1143000"/>
          </a:xfrm>
        </p:spPr>
        <p:txBody>
          <a:bodyPr/>
          <a:lstStyle/>
          <a:p>
            <a:pPr eaLnBrk="1" hangingPunct="1"/>
            <a:r>
              <a:rPr lang="en-US" sz="6600" b="1" dirty="0" smtClean="0">
                <a:solidFill>
                  <a:srgbClr val="FF6600"/>
                </a:solidFill>
                <a:latin typeface="Comic Sans MS" pitchFamily="66" charset="0"/>
              </a:rPr>
              <a:t>Our life is borrowed</a:t>
            </a:r>
            <a:r>
              <a:rPr lang="en-US" sz="6600" dirty="0" smtClean="0"/>
              <a:t> </a:t>
            </a:r>
          </a:p>
        </p:txBody>
      </p:sp>
      <p:pic>
        <p:nvPicPr>
          <p:cNvPr id="26627" name="Picture 7" descr="life_12week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143000"/>
            <a:ext cx="7010400" cy="526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sz="4000" b="1" smtClean="0">
                <a:solidFill>
                  <a:srgbClr val="C00000"/>
                </a:solidFill>
              </a:rPr>
              <a:t>We must use it the way the lender wants us to</a:t>
            </a:r>
          </a:p>
        </p:txBody>
      </p:sp>
      <p:sp>
        <p:nvSpPr>
          <p:cNvPr id="27651" name="Rectangle 3"/>
          <p:cNvSpPr>
            <a:spLocks noGrp="1" noChangeArrowheads="1"/>
          </p:cNvSpPr>
          <p:nvPr>
            <p:ph type="body" idx="1"/>
          </p:nvPr>
        </p:nvSpPr>
        <p:spPr/>
        <p:txBody>
          <a:bodyPr/>
          <a:lstStyle/>
          <a:p>
            <a:pPr eaLnBrk="1" hangingPunct="1"/>
            <a:endParaRPr lang="en-US" smtClean="0"/>
          </a:p>
        </p:txBody>
      </p:sp>
      <p:pic>
        <p:nvPicPr>
          <p:cNvPr id="27652" name="Picture 9" descr="http://innocentdrinks.typepad.com/innocent_drinks/images/2008/07/03/oliver_jeffer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1752600"/>
            <a:ext cx="3962400" cy="476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sz="4000" b="1" smtClean="0">
                <a:solidFill>
                  <a:srgbClr val="C00000"/>
                </a:solidFill>
              </a:rPr>
              <a:t>And be prepared that she can take it back any time</a:t>
            </a:r>
          </a:p>
        </p:txBody>
      </p:sp>
      <p:sp>
        <p:nvSpPr>
          <p:cNvPr id="28675" name="Rectangle 3"/>
          <p:cNvSpPr>
            <a:spLocks noGrp="1" noChangeArrowheads="1"/>
          </p:cNvSpPr>
          <p:nvPr>
            <p:ph type="body" idx="1"/>
          </p:nvPr>
        </p:nvSpPr>
        <p:spPr/>
        <p:txBody>
          <a:bodyPr/>
          <a:lstStyle/>
          <a:p>
            <a:pPr eaLnBrk="1" hangingPunct="1"/>
            <a:endParaRPr lang="en-US" smtClean="0"/>
          </a:p>
        </p:txBody>
      </p:sp>
      <p:pic>
        <p:nvPicPr>
          <p:cNvPr id="28676" name="Picture 9" descr="http://innocentdrinks.typepad.com/innocent_drinks/images/2008/07/03/oliver_jeffer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1752600"/>
            <a:ext cx="3962400" cy="476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852481" y="228600"/>
            <a:ext cx="4267200" cy="3581400"/>
          </a:xfrm>
        </p:spPr>
        <p:txBody>
          <a:bodyPr/>
          <a:lstStyle/>
          <a:p>
            <a:pPr eaLnBrk="1" hangingPunct="1"/>
            <a:r>
              <a:rPr lang="en-US" sz="6600" b="1" dirty="0" smtClean="0">
                <a:solidFill>
                  <a:srgbClr val="663300"/>
                </a:solidFill>
              </a:rPr>
              <a:t>our loved ones die…</a:t>
            </a:r>
          </a:p>
        </p:txBody>
      </p:sp>
      <p:pic>
        <p:nvPicPr>
          <p:cNvPr id="258053" name="Picture 5" descr="42-19036911"/>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Marker/>
                    </a14:imgEffect>
                  </a14:imgLayer>
                </a14:imgProps>
              </a:ext>
            </a:extLst>
          </a:blip>
          <a:srcRect t="21297"/>
          <a:stretch>
            <a:fillRect/>
          </a:stretch>
        </p:blipFill>
        <p:spPr bwMode="auto">
          <a:xfrm>
            <a:off x="0" y="1143000"/>
            <a:ext cx="5718175" cy="5715000"/>
          </a:xfrm>
          <a:prstGeom prst="ellipse">
            <a:avLst/>
          </a:prstGeom>
          <a:ln>
            <a:noFill/>
          </a:ln>
          <a:effectLst>
            <a:softEdge rad="112500"/>
          </a:effectLst>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953000" y="2667000"/>
            <a:ext cx="3810000" cy="1143000"/>
          </a:xfrm>
        </p:spPr>
        <p:txBody>
          <a:bodyPr/>
          <a:lstStyle/>
          <a:p>
            <a:pPr eaLnBrk="1" hangingPunct="1"/>
            <a:r>
              <a:rPr lang="en-US" sz="6600" b="1" dirty="0" smtClean="0">
                <a:solidFill>
                  <a:srgbClr val="33CC33"/>
                </a:solidFill>
              </a:rPr>
              <a:t>“No honey, </a:t>
            </a:r>
            <a:br>
              <a:rPr lang="en-US" sz="6600" b="1" dirty="0" smtClean="0">
                <a:solidFill>
                  <a:srgbClr val="33CC33"/>
                </a:solidFill>
              </a:rPr>
            </a:br>
            <a:r>
              <a:rPr lang="en-US" sz="6600" b="1" dirty="0" smtClean="0">
                <a:solidFill>
                  <a:srgbClr val="33CC33"/>
                </a:solidFill>
              </a:rPr>
              <a:t>it is not ours!”</a:t>
            </a:r>
          </a:p>
        </p:txBody>
      </p:sp>
      <p:pic>
        <p:nvPicPr>
          <p:cNvPr id="31747" name="Picture 4" descr="C:\Users\SARA\Desktop\Picture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609600"/>
            <a:ext cx="3962400" cy="607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dissolve">
                                      <p:cBhvr>
                                        <p:cTn id="7" dur="5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endParaRPr lang="en-US" smtClean="0"/>
          </a:p>
        </p:txBody>
      </p:sp>
      <p:sp>
        <p:nvSpPr>
          <p:cNvPr id="6147" name="Rectangle 3"/>
          <p:cNvSpPr>
            <a:spLocks noGrp="1" noChangeArrowheads="1"/>
          </p:cNvSpPr>
          <p:nvPr>
            <p:ph type="body" idx="1"/>
          </p:nvPr>
        </p:nvSpPr>
        <p:spPr/>
        <p:txBody>
          <a:bodyPr/>
          <a:lstStyle/>
          <a:p>
            <a:pPr eaLnBrk="1" hangingPunct="1">
              <a:buFontTx/>
              <a:buNone/>
            </a:pPr>
            <a:r>
              <a:rPr lang="en-US" dirty="0"/>
              <a:t> </a:t>
            </a:r>
            <a:r>
              <a:rPr lang="en-US" dirty="0" smtClean="0"/>
              <a:t>	It </a:t>
            </a:r>
            <a:r>
              <a:rPr lang="en-US" dirty="0"/>
              <a:t>is reported by at-</a:t>
            </a:r>
            <a:r>
              <a:rPr lang="en-US" dirty="0" err="1"/>
              <a:t>Tabarani</a:t>
            </a:r>
            <a:r>
              <a:rPr lang="en-US" dirty="0"/>
              <a:t> that the Prophet </a:t>
            </a:r>
            <a:r>
              <a:rPr lang="en-US" dirty="0" smtClean="0"/>
              <a:t>(</a:t>
            </a:r>
            <a:r>
              <a:rPr lang="en-US" dirty="0" err="1" smtClean="0"/>
              <a:t>pbuh</a:t>
            </a:r>
            <a:r>
              <a:rPr lang="en-US" dirty="0" smtClean="0"/>
              <a:t>) said</a:t>
            </a:r>
            <a:r>
              <a:rPr lang="en-US" dirty="0"/>
              <a:t>: </a:t>
            </a:r>
            <a:endParaRPr lang="en-US" dirty="0" smtClean="0"/>
          </a:p>
          <a:p>
            <a:pPr eaLnBrk="1" hangingPunct="1">
              <a:buFontTx/>
              <a:buNone/>
            </a:pPr>
            <a:r>
              <a:rPr lang="en-US" dirty="0"/>
              <a:t>	</a:t>
            </a:r>
            <a:r>
              <a:rPr lang="en-US" dirty="0" smtClean="0"/>
              <a:t>“</a:t>
            </a:r>
            <a:r>
              <a:rPr lang="en-US" dirty="0"/>
              <a:t>The one who recites </a:t>
            </a:r>
            <a:r>
              <a:rPr lang="en-US" i="1" dirty="0" err="1"/>
              <a:t>Ayat</a:t>
            </a:r>
            <a:r>
              <a:rPr lang="en-US" i="1" dirty="0"/>
              <a:t>-al </a:t>
            </a:r>
            <a:r>
              <a:rPr lang="en-US" i="1" dirty="0" err="1"/>
              <a:t>K</a:t>
            </a:r>
            <a:r>
              <a:rPr lang="en-US" i="1" dirty="0" err="1" smtClean="0"/>
              <a:t>ursi</a:t>
            </a:r>
            <a:r>
              <a:rPr lang="en-US" i="1" dirty="0" smtClean="0"/>
              <a:t> </a:t>
            </a:r>
            <a:r>
              <a:rPr lang="en-US" dirty="0"/>
              <a:t>after the conclusion of an obligatory prayer, </a:t>
            </a:r>
            <a:r>
              <a:rPr lang="en-US" dirty="0" smtClean="0"/>
              <a:t>he is </a:t>
            </a:r>
            <a:r>
              <a:rPr lang="en-US" dirty="0"/>
              <a:t>under the </a:t>
            </a:r>
            <a:r>
              <a:rPr lang="en-US" dirty="0" smtClean="0"/>
              <a:t>care </a:t>
            </a:r>
            <a:r>
              <a:rPr lang="en-US" dirty="0"/>
              <a:t>of Allah until the next prayer commences.”</a:t>
            </a:r>
            <a:br>
              <a:rPr lang="en-US" dirty="0"/>
            </a:br>
            <a:endParaRPr lang="en-US"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pic>
        <p:nvPicPr>
          <p:cNvPr id="3277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l="375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2"/>
          <p:cNvSpPr>
            <a:spLocks noGrp="1" noChangeArrowheads="1"/>
          </p:cNvSpPr>
          <p:nvPr>
            <p:ph type="title"/>
          </p:nvPr>
        </p:nvSpPr>
        <p:spPr>
          <a:xfrm>
            <a:off x="381000" y="914400"/>
            <a:ext cx="8382000" cy="1143000"/>
          </a:xfrm>
        </p:spPr>
        <p:txBody>
          <a:bodyPr/>
          <a:lstStyle/>
          <a:p>
            <a:pPr eaLnBrk="1" hangingPunct="1"/>
            <a:r>
              <a:rPr lang="en-US" sz="8000" b="1" dirty="0" smtClean="0">
                <a:solidFill>
                  <a:srgbClr val="EAEAEA"/>
                </a:solidFill>
                <a:latin typeface="Comic Sans MS" pitchFamily="66" charset="0"/>
              </a:rPr>
              <a:t>Allah (</a:t>
            </a:r>
            <a:r>
              <a:rPr lang="en-US" sz="8000" b="1" dirty="0" err="1" smtClean="0">
                <a:solidFill>
                  <a:srgbClr val="EAEAEA"/>
                </a:solidFill>
                <a:latin typeface="Comic Sans MS" pitchFamily="66" charset="0"/>
              </a:rPr>
              <a:t>swt</a:t>
            </a:r>
            <a:r>
              <a:rPr lang="en-US" sz="8000" b="1" dirty="0" smtClean="0">
                <a:solidFill>
                  <a:srgbClr val="EAEAEA"/>
                </a:solidFill>
                <a:latin typeface="Comic Sans MS" pitchFamily="66" charset="0"/>
              </a:rPr>
              <a:t>)’s life is His own</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274638"/>
            <a:ext cx="9144000" cy="1143000"/>
          </a:xfrm>
        </p:spPr>
        <p:txBody>
          <a:bodyPr/>
          <a:lstStyle/>
          <a:p>
            <a:pPr eaLnBrk="1" hangingPunct="1"/>
            <a:r>
              <a:rPr lang="en-US" sz="6000" b="1" dirty="0" smtClean="0">
                <a:solidFill>
                  <a:srgbClr val="002060"/>
                </a:solidFill>
                <a:latin typeface="Comic Sans MS" pitchFamily="66" charset="0"/>
              </a:rPr>
              <a:t>Our life is limited</a:t>
            </a:r>
          </a:p>
        </p:txBody>
      </p:sp>
      <p:pic>
        <p:nvPicPr>
          <p:cNvPr id="11269" name="Picture 5" descr="weak%20li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95400"/>
            <a:ext cx="9144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Rectangle 6"/>
          <p:cNvSpPr>
            <a:spLocks noChangeArrowheads="1"/>
          </p:cNvSpPr>
          <p:nvPr/>
        </p:nvSpPr>
        <p:spPr bwMode="auto">
          <a:xfrm>
            <a:off x="2362200" y="5791200"/>
            <a:ext cx="6172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30000"/>
              </a:spcBef>
            </a:pPr>
            <a:r>
              <a:rPr lang="en-US" sz="4800" dirty="0">
                <a:solidFill>
                  <a:srgbClr val="002060"/>
                </a:solidFill>
              </a:rPr>
              <a:t>and therefore weak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270"/>
                                        </p:tgtEl>
                                        <p:attrNameLst>
                                          <p:attrName>style.visibility</p:attrName>
                                        </p:attrNameLst>
                                      </p:cBhvr>
                                      <p:to>
                                        <p:strVal val="visible"/>
                                      </p:to>
                                    </p:set>
                                    <p:animEffect transition="in" filter="wipe(down)">
                                      <p:cBhvr>
                                        <p:cTn id="7" dur="1000"/>
                                        <p:tgtEl>
                                          <p:spTgt spid="11270"/>
                                        </p:tgtEl>
                                      </p:cBhvr>
                                    </p:animEffect>
                                  </p:childTnLst>
                                </p:cTn>
                              </p:par>
                              <p:par>
                                <p:cTn id="8" presetID="52" presetClass="entr" presetSubtype="0" fill="hold" nodeType="withEffect">
                                  <p:stCondLst>
                                    <p:cond delay="0"/>
                                  </p:stCondLst>
                                  <p:childTnLst>
                                    <p:set>
                                      <p:cBhvr>
                                        <p:cTn id="9" dur="1" fill="hold">
                                          <p:stCondLst>
                                            <p:cond delay="0"/>
                                          </p:stCondLst>
                                        </p:cTn>
                                        <p:tgtEl>
                                          <p:spTgt spid="11269"/>
                                        </p:tgtEl>
                                        <p:attrNameLst>
                                          <p:attrName>style.visibility</p:attrName>
                                        </p:attrNameLst>
                                      </p:cBhvr>
                                      <p:to>
                                        <p:strVal val="visible"/>
                                      </p:to>
                                    </p:set>
                                    <p:animScale>
                                      <p:cBhvr>
                                        <p:cTn id="10" dur="1000" decel="50000" fill="hold">
                                          <p:stCondLst>
                                            <p:cond delay="0"/>
                                          </p:stCondLst>
                                        </p:cTn>
                                        <p:tgtEl>
                                          <p:spTgt spid="1126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1000" decel="50000" fill="hold">
                                          <p:stCondLst>
                                            <p:cond delay="0"/>
                                          </p:stCondLst>
                                        </p:cTn>
                                        <p:tgtEl>
                                          <p:spTgt spid="11269"/>
                                        </p:tgtEl>
                                        <p:attrNameLst>
                                          <p:attrName>ppt_x</p:attrName>
                                          <p:attrName>ppt_y</p:attrName>
                                        </p:attrNameLst>
                                      </p:cBhvr>
                                    </p:animMotion>
                                    <p:animEffect transition="in" filter="fade">
                                      <p:cBhvr>
                                        <p:cTn id="12" dur="10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descr="food_tit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701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2"/>
          <p:cNvSpPr>
            <a:spLocks noGrp="1" noChangeArrowheads="1"/>
          </p:cNvSpPr>
          <p:nvPr>
            <p:ph type="title"/>
          </p:nvPr>
        </p:nvSpPr>
        <p:spPr>
          <a:xfrm>
            <a:off x="-609600" y="6172200"/>
            <a:ext cx="10210800" cy="685800"/>
          </a:xfrm>
        </p:spPr>
        <p:txBody>
          <a:bodyPr/>
          <a:lstStyle/>
          <a:p>
            <a:pPr eaLnBrk="1" hangingPunct="1"/>
            <a:r>
              <a:rPr lang="en-US" sz="3200" b="1" dirty="0" smtClean="0">
                <a:solidFill>
                  <a:srgbClr val="CC0099"/>
                </a:solidFill>
                <a:latin typeface="Comic Sans MS" pitchFamily="66" charset="0"/>
              </a:rPr>
              <a:t>We are dependent on food to survive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BF7FF"/>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274638"/>
            <a:ext cx="8229600" cy="563562"/>
          </a:xfrm>
        </p:spPr>
        <p:txBody>
          <a:bodyPr/>
          <a:lstStyle/>
          <a:p>
            <a:pPr eaLnBrk="1" hangingPunct="1"/>
            <a:r>
              <a:rPr lang="en-US" sz="4000" b="1" smtClean="0">
                <a:solidFill>
                  <a:schemeClr val="accent2"/>
                </a:solidFill>
                <a:latin typeface="Comic Sans MS" pitchFamily="66" charset="0"/>
              </a:rPr>
              <a:t>Air to breathe</a:t>
            </a:r>
          </a:p>
        </p:txBody>
      </p:sp>
      <p:sp>
        <p:nvSpPr>
          <p:cNvPr id="35843" name="Rectangle 3"/>
          <p:cNvSpPr>
            <a:spLocks noGrp="1" noChangeArrowheads="1"/>
          </p:cNvSpPr>
          <p:nvPr>
            <p:ph type="body" idx="1"/>
          </p:nvPr>
        </p:nvSpPr>
        <p:spPr/>
        <p:txBody>
          <a:bodyPr/>
          <a:lstStyle/>
          <a:p>
            <a:pPr eaLnBrk="1" hangingPunct="1"/>
            <a:endParaRPr lang="en-US" smtClean="0"/>
          </a:p>
        </p:txBody>
      </p:sp>
      <p:pic>
        <p:nvPicPr>
          <p:cNvPr id="35844" name="Picture 5" descr="C:\Users\SARA\Desktop\Picture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95400"/>
            <a:ext cx="9144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5943600" y="457200"/>
            <a:ext cx="3200400" cy="1143000"/>
          </a:xfrm>
        </p:spPr>
        <p:txBody>
          <a:bodyPr/>
          <a:lstStyle/>
          <a:p>
            <a:pPr eaLnBrk="1" hangingPunct="1"/>
            <a:r>
              <a:rPr lang="en-US" sz="4000" b="1" smtClean="0">
                <a:solidFill>
                  <a:srgbClr val="CC0000"/>
                </a:solidFill>
                <a:latin typeface="Comic Sans MS" pitchFamily="66" charset="0"/>
              </a:rPr>
              <a:t>Water to drink</a:t>
            </a:r>
          </a:p>
        </p:txBody>
      </p:sp>
      <p:pic>
        <p:nvPicPr>
          <p:cNvPr id="36867" name="Picture 4" descr="C:\Users\SARA\Desktop\Picture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600200"/>
            <a:ext cx="57340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chemeClr val="tx2"/>
            </a:gs>
            <a:gs pos="100000">
              <a:schemeClr val="bg1"/>
            </a:gs>
          </a:gsLst>
          <a:lin ang="5400000" scaled="1"/>
        </a:gra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b="1" smtClean="0">
                <a:solidFill>
                  <a:srgbClr val="DEA71C"/>
                </a:solidFill>
                <a:latin typeface="Comic Sans MS" pitchFamily="66" charset="0"/>
              </a:rPr>
              <a:t>We are not self sufficient</a:t>
            </a:r>
            <a:r>
              <a:rPr lang="en-US" smtClean="0"/>
              <a:t> </a:t>
            </a:r>
          </a:p>
        </p:txBody>
      </p:sp>
      <p:pic>
        <p:nvPicPr>
          <p:cNvPr id="37891" name="Picture 5" descr="istockphoto_782867_strong_bab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2133600"/>
            <a:ext cx="3609975"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b="777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2"/>
          <p:cNvSpPr>
            <a:spLocks noGrp="1" noChangeArrowheads="1"/>
          </p:cNvSpPr>
          <p:nvPr>
            <p:ph type="title"/>
          </p:nvPr>
        </p:nvSpPr>
        <p:spPr>
          <a:xfrm>
            <a:off x="457200" y="1371600"/>
            <a:ext cx="8229600" cy="1143000"/>
          </a:xfrm>
        </p:spPr>
        <p:txBody>
          <a:bodyPr/>
          <a:lstStyle/>
          <a:p>
            <a:pPr eaLnBrk="1" hangingPunct="1"/>
            <a:r>
              <a:rPr lang="en-US" sz="6000" b="1" dirty="0" smtClean="0">
                <a:solidFill>
                  <a:srgbClr val="DEA71C"/>
                </a:solidFill>
                <a:latin typeface="Comic Sans MS" pitchFamily="66" charset="0"/>
              </a:rPr>
              <a:t>Allah (</a:t>
            </a:r>
            <a:r>
              <a:rPr lang="en-US" sz="6000" b="1" dirty="0" err="1" smtClean="0">
                <a:solidFill>
                  <a:srgbClr val="DEA71C"/>
                </a:solidFill>
                <a:latin typeface="Comic Sans MS" pitchFamily="66" charset="0"/>
              </a:rPr>
              <a:t>swt</a:t>
            </a:r>
            <a:r>
              <a:rPr lang="en-US" sz="6000" b="1" dirty="0" smtClean="0">
                <a:solidFill>
                  <a:srgbClr val="DEA71C"/>
                </a:solidFill>
                <a:latin typeface="Comic Sans MS" pitchFamily="66" charset="0"/>
              </a:rPr>
              <a:t>) doesn’t have these weaknesses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5" descr="Absoloute noth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2"/>
          <p:cNvSpPr>
            <a:spLocks noGrp="1" noChangeArrowheads="1"/>
          </p:cNvSpPr>
          <p:nvPr>
            <p:ph type="title"/>
          </p:nvPr>
        </p:nvSpPr>
        <p:spPr>
          <a:xfrm>
            <a:off x="228600" y="2298970"/>
            <a:ext cx="8686800" cy="1143000"/>
          </a:xfrm>
        </p:spPr>
        <p:txBody>
          <a:bodyPr/>
          <a:lstStyle/>
          <a:p>
            <a:pPr eaLnBrk="1" hangingPunct="1"/>
            <a:r>
              <a:rPr lang="en-US" sz="7200" b="1" dirty="0" smtClean="0">
                <a:solidFill>
                  <a:srgbClr val="F2D898"/>
                </a:solidFill>
                <a:latin typeface="Comic Sans MS" pitchFamily="66" charset="0"/>
              </a:rPr>
              <a:t>Allah (</a:t>
            </a:r>
            <a:r>
              <a:rPr lang="en-US" sz="7200" b="1" dirty="0" err="1" smtClean="0">
                <a:solidFill>
                  <a:srgbClr val="F2D898"/>
                </a:solidFill>
                <a:latin typeface="Comic Sans MS" pitchFamily="66" charset="0"/>
              </a:rPr>
              <a:t>swt</a:t>
            </a:r>
            <a:r>
              <a:rPr lang="en-US" sz="7200" b="1" dirty="0" smtClean="0">
                <a:solidFill>
                  <a:srgbClr val="F2D898"/>
                </a:solidFill>
                <a:latin typeface="Comic Sans MS" pitchFamily="66" charset="0"/>
              </a:rPr>
              <a:t>) was there when there was nothing</a:t>
            </a:r>
            <a:r>
              <a:rPr lang="en-US" sz="7200" dirty="0" smtClean="0"/>
              <a:t>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CC00"/>
            </a:gs>
            <a:gs pos="100000">
              <a:schemeClr val="tx2"/>
            </a:gs>
          </a:gsLst>
          <a:lin ang="5400000" scaled="1"/>
        </a:gradFill>
        <a:effectLst/>
      </p:bgPr>
    </p:bg>
    <p:spTree>
      <p:nvGrpSpPr>
        <p:cNvPr id="1" name=""/>
        <p:cNvGrpSpPr/>
        <p:nvPr/>
      </p:nvGrpSpPr>
      <p:grpSpPr>
        <a:xfrm>
          <a:off x="0" y="0"/>
          <a:ext cx="0" cy="0"/>
          <a:chOff x="0" y="0"/>
          <a:chExt cx="0" cy="0"/>
        </a:xfrm>
      </p:grpSpPr>
      <p:pic>
        <p:nvPicPr>
          <p:cNvPr id="40962" name="Picture 7" descr="big-ba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2"/>
          <p:cNvSpPr>
            <a:spLocks noGrp="1" noChangeArrowheads="1"/>
          </p:cNvSpPr>
          <p:nvPr>
            <p:ph type="title"/>
          </p:nvPr>
        </p:nvSpPr>
        <p:spPr>
          <a:xfrm>
            <a:off x="1143000" y="0"/>
            <a:ext cx="6781800" cy="1143000"/>
          </a:xfrm>
        </p:spPr>
        <p:txBody>
          <a:bodyPr/>
          <a:lstStyle/>
          <a:p>
            <a:pPr eaLnBrk="1" hangingPunct="1"/>
            <a:r>
              <a:rPr lang="en-US" sz="4000" b="1" smtClean="0">
                <a:solidFill>
                  <a:srgbClr val="CC0000"/>
                </a:solidFill>
                <a:latin typeface="Comic Sans MS" pitchFamily="66" charset="0"/>
              </a:rPr>
              <a:t>This world came into being with a big bang</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708" name="Rectangle 4"/>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41987" name="Rectangle 2"/>
          <p:cNvSpPr>
            <a:spLocks noGrp="1" noChangeArrowheads="1"/>
          </p:cNvSpPr>
          <p:nvPr>
            <p:ph type="title"/>
          </p:nvPr>
        </p:nvSpPr>
        <p:spPr>
          <a:xfrm>
            <a:off x="457200" y="274638"/>
            <a:ext cx="8229600" cy="5364162"/>
          </a:xfrm>
        </p:spPr>
        <p:txBody>
          <a:bodyPr/>
          <a:lstStyle/>
          <a:p>
            <a:pPr eaLnBrk="1" hangingPunct="1"/>
            <a:r>
              <a:rPr lang="en-US" sz="6600" b="1" dirty="0" smtClean="0">
                <a:solidFill>
                  <a:schemeClr val="folHlink"/>
                </a:solidFill>
                <a:latin typeface="Comic Sans MS" pitchFamily="66" charset="0"/>
              </a:rPr>
              <a:t>And He (</a:t>
            </a:r>
            <a:r>
              <a:rPr lang="en-US" sz="6600" b="1" dirty="0" err="1" smtClean="0">
                <a:solidFill>
                  <a:schemeClr val="folHlink"/>
                </a:solidFill>
                <a:latin typeface="Comic Sans MS" pitchFamily="66" charset="0"/>
              </a:rPr>
              <a:t>swt</a:t>
            </a:r>
            <a:r>
              <a:rPr lang="en-US" sz="6600" b="1" dirty="0" smtClean="0">
                <a:solidFill>
                  <a:schemeClr val="folHlink"/>
                </a:solidFill>
                <a:latin typeface="Comic Sans MS" pitchFamily="66" charset="0"/>
              </a:rPr>
              <a:t>) will be there when there will be nothing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grpId="0" nodeType="afterEffect">
                                  <p:stCondLst>
                                    <p:cond delay="0"/>
                                  </p:stCondLst>
                                  <p:childTnLst>
                                    <p:animEffect transition="out" filter="fade">
                                      <p:cBhvr>
                                        <p:cTn id="6" dur="2000"/>
                                        <p:tgtEl>
                                          <p:spTgt spid="72708"/>
                                        </p:tgtEl>
                                      </p:cBhvr>
                                    </p:animEffect>
                                    <p:set>
                                      <p:cBhvr>
                                        <p:cTn id="7" dur="1" fill="hold">
                                          <p:stCondLst>
                                            <p:cond delay="1999"/>
                                          </p:stCondLst>
                                        </p:cTn>
                                        <p:tgtEl>
                                          <p:spTgt spid="727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endParaRPr lang="en-US" smtClean="0"/>
          </a:p>
        </p:txBody>
      </p:sp>
      <p:sp>
        <p:nvSpPr>
          <p:cNvPr id="7171" name="Rectangle 3"/>
          <p:cNvSpPr>
            <a:spLocks noGrp="1" noChangeArrowheads="1"/>
          </p:cNvSpPr>
          <p:nvPr>
            <p:ph type="body" idx="1"/>
          </p:nvPr>
        </p:nvSpPr>
        <p:spPr/>
        <p:txBody>
          <a:bodyPr/>
          <a:lstStyle/>
          <a:p>
            <a:pPr eaLnBrk="1" hangingPunct="1">
              <a:buFontTx/>
              <a:buNone/>
            </a:pPr>
            <a:r>
              <a:rPr lang="en-US" dirty="0" smtClean="0"/>
              <a:t>  </a:t>
            </a:r>
            <a:r>
              <a:rPr lang="en-US" dirty="0" err="1" smtClean="0"/>
              <a:t>Jinns</a:t>
            </a:r>
            <a:r>
              <a:rPr lang="en-US" dirty="0" smtClean="0"/>
              <a:t> and </a:t>
            </a:r>
            <a:r>
              <a:rPr lang="en-US" dirty="0" err="1" smtClean="0"/>
              <a:t>Shayateen</a:t>
            </a:r>
            <a:r>
              <a:rPr lang="en-US" dirty="0" smtClean="0"/>
              <a:t> do not come close to the house in which Ayat- al-</a:t>
            </a:r>
            <a:r>
              <a:rPr lang="en-US" dirty="0" err="1" smtClean="0"/>
              <a:t>Kursi</a:t>
            </a:r>
            <a:r>
              <a:rPr lang="en-US" dirty="0" smtClean="0"/>
              <a:t> is recited. </a:t>
            </a:r>
            <a:r>
              <a:rPr lang="en-US" b="1" dirty="0" smtClean="0">
                <a:latin typeface="Boopee" pitchFamily="2" charset="0"/>
              </a:rPr>
              <a:t>(</a:t>
            </a:r>
            <a:r>
              <a:rPr lang="en-US" b="1" dirty="0" err="1" smtClean="0">
                <a:latin typeface="Boopee" pitchFamily="2" charset="0"/>
              </a:rPr>
              <a:t>Tirmidhi</a:t>
            </a:r>
            <a:r>
              <a:rPr lang="en-US" b="1" dirty="0" smtClean="0">
                <a:latin typeface="Boopee" pitchFamily="2" charset="0"/>
              </a:rPr>
              <a: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0" scaled="1"/>
        </a:gra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sz="6600" b="1" smtClean="0">
                <a:solidFill>
                  <a:srgbClr val="FFCC00"/>
                </a:solidFill>
              </a:rPr>
              <a:t>Al-Qayyum</a:t>
            </a:r>
          </a:p>
        </p:txBody>
      </p:sp>
      <p:sp>
        <p:nvSpPr>
          <p:cNvPr id="43011" name="Rectangle 3"/>
          <p:cNvSpPr>
            <a:spLocks noGrp="1" noChangeArrowheads="1"/>
          </p:cNvSpPr>
          <p:nvPr>
            <p:ph type="body" idx="1"/>
          </p:nvPr>
        </p:nvSpPr>
        <p:spPr>
          <a:xfrm>
            <a:off x="0" y="1600200"/>
            <a:ext cx="9144000" cy="4525963"/>
          </a:xfrm>
        </p:spPr>
        <p:txBody>
          <a:bodyPr/>
          <a:lstStyle/>
          <a:p>
            <a:pPr eaLnBrk="1" hangingPunct="1">
              <a:buFontTx/>
              <a:buNone/>
            </a:pPr>
            <a:r>
              <a:rPr lang="en-US" sz="4000" b="1" dirty="0" smtClean="0">
                <a:solidFill>
                  <a:srgbClr val="CC0000"/>
                </a:solidFill>
                <a:latin typeface="Comic Sans MS" pitchFamily="66" charset="0"/>
              </a:rPr>
              <a:t>   Everything is in Allah (</a:t>
            </a:r>
            <a:r>
              <a:rPr lang="en-US" sz="4000" b="1" dirty="0" err="1" smtClean="0">
                <a:solidFill>
                  <a:srgbClr val="CC0000"/>
                </a:solidFill>
                <a:latin typeface="Comic Sans MS" pitchFamily="66" charset="0"/>
              </a:rPr>
              <a:t>swt</a:t>
            </a:r>
            <a:r>
              <a:rPr lang="en-US" sz="4000" b="1" dirty="0" smtClean="0">
                <a:solidFill>
                  <a:srgbClr val="CC0000"/>
                </a:solidFill>
                <a:latin typeface="Comic Sans MS" pitchFamily="66" charset="0"/>
              </a:rPr>
              <a:t>)’s      </a:t>
            </a:r>
          </a:p>
          <a:p>
            <a:pPr eaLnBrk="1" hangingPunct="1">
              <a:buFontTx/>
              <a:buNone/>
            </a:pPr>
            <a:r>
              <a:rPr lang="en-US" sz="4000" b="1" dirty="0" smtClean="0">
                <a:solidFill>
                  <a:srgbClr val="CC0000"/>
                </a:solidFill>
                <a:latin typeface="Comic Sans MS" pitchFamily="66" charset="0"/>
              </a:rPr>
              <a:t>   control.</a:t>
            </a:r>
          </a:p>
        </p:txBody>
      </p:sp>
      <p:pic>
        <p:nvPicPr>
          <p:cNvPr id="43012" name="Picture 5" descr="MCE-Remote-Media-Cen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2895600"/>
            <a:ext cx="3657600" cy="33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1FFFF"/>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z="4000" b="1" dirty="0" smtClean="0">
                <a:solidFill>
                  <a:srgbClr val="CC0099"/>
                </a:solidFill>
                <a:latin typeface="Comic Sans MS" pitchFamily="66" charset="0"/>
              </a:rPr>
              <a:t>Physical laws are dependent on Allah (</a:t>
            </a:r>
            <a:r>
              <a:rPr lang="en-US" sz="4000" b="1" dirty="0" err="1" smtClean="0">
                <a:solidFill>
                  <a:srgbClr val="CC0099"/>
                </a:solidFill>
                <a:latin typeface="Comic Sans MS" pitchFamily="66" charset="0"/>
              </a:rPr>
              <a:t>swt</a:t>
            </a:r>
            <a:r>
              <a:rPr lang="en-US" sz="4000" b="1" dirty="0" smtClean="0">
                <a:solidFill>
                  <a:srgbClr val="CC0099"/>
                </a:solidFill>
                <a:latin typeface="Comic Sans MS" pitchFamily="66" charset="0"/>
              </a:rPr>
              <a:t>)</a:t>
            </a:r>
            <a:r>
              <a:rPr lang="en-US" sz="4000" dirty="0" smtClean="0"/>
              <a:t> </a:t>
            </a:r>
          </a:p>
        </p:txBody>
      </p:sp>
      <p:sp>
        <p:nvSpPr>
          <p:cNvPr id="44035" name="Rectangle 3"/>
          <p:cNvSpPr>
            <a:spLocks noGrp="1" noChangeArrowheads="1"/>
          </p:cNvSpPr>
          <p:nvPr>
            <p:ph type="body" idx="1"/>
          </p:nvPr>
        </p:nvSpPr>
        <p:spPr/>
        <p:txBody>
          <a:bodyPr/>
          <a:lstStyle/>
          <a:p>
            <a:pPr eaLnBrk="1" hangingPunct="1"/>
            <a:endParaRPr lang="en-US" smtClean="0"/>
          </a:p>
        </p:txBody>
      </p:sp>
      <p:pic>
        <p:nvPicPr>
          <p:cNvPr id="44036" name="Picture 5" descr="syst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24000"/>
            <a:ext cx="9144000" cy="538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200"/>
            </a:gs>
            <a:gs pos="45000">
              <a:srgbClr val="FF7A00"/>
            </a:gs>
            <a:gs pos="70000">
              <a:srgbClr val="FF0300"/>
            </a:gs>
            <a:gs pos="100000">
              <a:srgbClr val="4D0808"/>
            </a:gs>
          </a:gsLst>
          <a:lin ang="5400000" scaled="1"/>
        </a:gra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5627688" y="2667000"/>
            <a:ext cx="3516312" cy="1143000"/>
          </a:xfrm>
        </p:spPr>
        <p:txBody>
          <a:bodyPr/>
          <a:lstStyle/>
          <a:p>
            <a:pPr eaLnBrk="1" hangingPunct="1"/>
            <a:r>
              <a:rPr lang="en-US" sz="4800" b="1" dirty="0" smtClean="0">
                <a:solidFill>
                  <a:schemeClr val="tx1"/>
                </a:solidFill>
                <a:latin typeface="Comic Sans MS" pitchFamily="66" charset="0"/>
              </a:rPr>
              <a:t>Fire can burn things only by the will of Allah (</a:t>
            </a:r>
            <a:r>
              <a:rPr lang="en-US" sz="4800" b="1" dirty="0" err="1" smtClean="0">
                <a:solidFill>
                  <a:schemeClr val="tx1"/>
                </a:solidFill>
                <a:latin typeface="Comic Sans MS" pitchFamily="66" charset="0"/>
              </a:rPr>
              <a:t>swt</a:t>
            </a:r>
            <a:r>
              <a:rPr lang="en-US" sz="4800" b="1" dirty="0" smtClean="0">
                <a:solidFill>
                  <a:schemeClr val="tx1"/>
                </a:solidFill>
                <a:latin typeface="Comic Sans MS" pitchFamily="66" charset="0"/>
              </a:rPr>
              <a:t>)</a:t>
            </a:r>
          </a:p>
        </p:txBody>
      </p:sp>
      <p:pic>
        <p:nvPicPr>
          <p:cNvPr id="45059" name="Picture 5" descr="istockphoto_143506_burning_fire_wa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627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6699"/>
            </a:gs>
            <a:gs pos="50000">
              <a:srgbClr val="0099CC"/>
            </a:gs>
            <a:gs pos="100000">
              <a:srgbClr val="336699"/>
            </a:gs>
          </a:gsLst>
          <a:lin ang="5400000" scaled="1"/>
        </a:gra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sz="4800" b="1" dirty="0" smtClean="0">
                <a:solidFill>
                  <a:srgbClr val="FFCC00"/>
                </a:solidFill>
                <a:latin typeface="Comic Sans MS" pitchFamily="66" charset="0"/>
              </a:rPr>
              <a:t>Water can quench thirst only by Allah (</a:t>
            </a:r>
            <a:r>
              <a:rPr lang="en-US" sz="4800" b="1" dirty="0" err="1" smtClean="0">
                <a:solidFill>
                  <a:srgbClr val="FFCC00"/>
                </a:solidFill>
                <a:latin typeface="Comic Sans MS" pitchFamily="66" charset="0"/>
              </a:rPr>
              <a:t>swt</a:t>
            </a:r>
            <a:r>
              <a:rPr lang="en-US" sz="4800" b="1" dirty="0" smtClean="0">
                <a:solidFill>
                  <a:srgbClr val="FFCC00"/>
                </a:solidFill>
                <a:latin typeface="Comic Sans MS" pitchFamily="66" charset="0"/>
              </a:rPr>
              <a:t>)’s will</a:t>
            </a:r>
          </a:p>
        </p:txBody>
      </p:sp>
      <p:pic>
        <p:nvPicPr>
          <p:cNvPr id="46083" name="Picture 7" descr="thirs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1676400"/>
            <a:ext cx="6629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1FFFF"/>
        </a:solidFill>
        <a:effectLst/>
      </p:bgPr>
    </p:bg>
    <p:spTree>
      <p:nvGrpSpPr>
        <p:cNvPr id="1" name=""/>
        <p:cNvGrpSpPr/>
        <p:nvPr/>
      </p:nvGrpSpPr>
      <p:grpSpPr>
        <a:xfrm>
          <a:off x="0" y="0"/>
          <a:ext cx="0" cy="0"/>
          <a:chOff x="0" y="0"/>
          <a:chExt cx="0" cy="0"/>
        </a:xfrm>
      </p:grpSpPr>
      <p:pic>
        <p:nvPicPr>
          <p:cNvPr id="47106" name="Picture 5" descr="2_duplo_lego_brick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2"/>
          <p:cNvSpPr>
            <a:spLocks noGrp="1" noChangeArrowheads="1"/>
          </p:cNvSpPr>
          <p:nvPr>
            <p:ph type="title"/>
          </p:nvPr>
        </p:nvSpPr>
        <p:spPr>
          <a:xfrm>
            <a:off x="0" y="762000"/>
            <a:ext cx="3429000" cy="1143000"/>
          </a:xfrm>
        </p:spPr>
        <p:txBody>
          <a:bodyPr/>
          <a:lstStyle/>
          <a:p>
            <a:pPr eaLnBrk="1" hangingPunct="1"/>
            <a:r>
              <a:rPr lang="en-US" sz="4000" b="1" smtClean="0">
                <a:solidFill>
                  <a:schemeClr val="folHlink"/>
                </a:solidFill>
                <a:latin typeface="Comic Sans MS" pitchFamily="66" charset="0"/>
              </a:rPr>
              <a:t>Allah can make</a:t>
            </a:r>
            <a:br>
              <a:rPr lang="en-US" sz="4000" b="1" smtClean="0">
                <a:solidFill>
                  <a:schemeClr val="folHlink"/>
                </a:solidFill>
                <a:latin typeface="Comic Sans MS" pitchFamily="66" charset="0"/>
              </a:rPr>
            </a:br>
            <a:r>
              <a:rPr lang="en-US" sz="4000" b="1" smtClean="0">
                <a:solidFill>
                  <a:schemeClr val="folHlink"/>
                </a:solidFill>
                <a:latin typeface="Comic Sans MS" pitchFamily="66" charset="0"/>
              </a:rPr>
              <a:t> and break His laws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tx2"/>
            </a:gs>
            <a:gs pos="50000">
              <a:schemeClr val="accent2"/>
            </a:gs>
            <a:gs pos="100000">
              <a:schemeClr val="tx2"/>
            </a:gs>
          </a:gsLst>
          <a:lin ang="5400000" scaled="1"/>
        </a:gradFill>
        <a:effectLst/>
      </p:bgPr>
    </p:bg>
    <p:spTree>
      <p:nvGrpSpPr>
        <p:cNvPr id="1" name=""/>
        <p:cNvGrpSpPr/>
        <p:nvPr/>
      </p:nvGrpSpPr>
      <p:grpSpPr>
        <a:xfrm>
          <a:off x="0" y="0"/>
          <a:ext cx="0" cy="0"/>
          <a:chOff x="0" y="0"/>
          <a:chExt cx="0" cy="0"/>
        </a:xfrm>
      </p:grpSpPr>
      <p:pic>
        <p:nvPicPr>
          <p:cNvPr id="48130" name="Picture 5" descr="moonspl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2"/>
          <p:cNvSpPr>
            <a:spLocks noGrp="1" noChangeArrowheads="1"/>
          </p:cNvSpPr>
          <p:nvPr>
            <p:ph type="title"/>
          </p:nvPr>
        </p:nvSpPr>
        <p:spPr>
          <a:xfrm>
            <a:off x="457200" y="274638"/>
            <a:ext cx="8305800" cy="1143000"/>
          </a:xfrm>
        </p:spPr>
        <p:txBody>
          <a:bodyPr/>
          <a:lstStyle/>
          <a:p>
            <a:pPr eaLnBrk="1" hangingPunct="1"/>
            <a:endParaRPr lang="en-US" sz="4800" b="1" smtClean="0">
              <a:solidFill>
                <a:srgbClr val="FFFFCC"/>
              </a:solidFill>
              <a:latin typeface="Comic Sans MS" pitchFamily="66" charset="0"/>
            </a:endParaRPr>
          </a:p>
        </p:txBody>
      </p:sp>
      <p:sp>
        <p:nvSpPr>
          <p:cNvPr id="49158" name="Rectangle 6"/>
          <p:cNvSpPr>
            <a:spLocks noChangeArrowheads="1"/>
          </p:cNvSpPr>
          <p:nvPr/>
        </p:nvSpPr>
        <p:spPr bwMode="auto">
          <a:xfrm>
            <a:off x="5715000" y="3810000"/>
            <a:ext cx="3429000" cy="3048000"/>
          </a:xfrm>
          <a:prstGeom prst="rect">
            <a:avLst/>
          </a:prstGeom>
          <a:solidFill>
            <a:schemeClr val="tx1"/>
          </a:solidFill>
          <a:ln w="9525">
            <a:solidFill>
              <a:schemeClr val="tx1"/>
            </a:solidFill>
            <a:miter lim="800000"/>
            <a:headEnd/>
            <a:tailEnd/>
          </a:ln>
          <a:effectLst/>
        </p:spPr>
        <p:txBody>
          <a:bodyPr wrap="none" anchor="ctr"/>
          <a:lstStyle/>
          <a:p>
            <a:pPr algn="ctr">
              <a:defRPr/>
            </a:pPr>
            <a:r>
              <a:rPr lang="en-US" sz="4000" dirty="0">
                <a:solidFill>
                  <a:schemeClr val="accent2">
                    <a:lumMod val="60000"/>
                    <a:lumOff val="40000"/>
                  </a:schemeClr>
                </a:solidFill>
              </a:rPr>
              <a:t>The miracles</a:t>
            </a:r>
          </a:p>
          <a:p>
            <a:pPr algn="ctr">
              <a:defRPr/>
            </a:pPr>
            <a:r>
              <a:rPr lang="en-US" sz="4000" dirty="0">
                <a:solidFill>
                  <a:schemeClr val="accent2">
                    <a:lumMod val="60000"/>
                    <a:lumOff val="40000"/>
                  </a:schemeClr>
                </a:solidFill>
              </a:rPr>
              <a:t> of </a:t>
            </a:r>
            <a:r>
              <a:rPr lang="en-US" sz="4000" dirty="0" smtClean="0">
                <a:solidFill>
                  <a:schemeClr val="accent2">
                    <a:lumMod val="60000"/>
                    <a:lumOff val="40000"/>
                  </a:schemeClr>
                </a:solidFill>
              </a:rPr>
              <a:t>Allah (</a:t>
            </a:r>
            <a:r>
              <a:rPr lang="en-US" sz="4000" dirty="0" err="1" smtClean="0">
                <a:solidFill>
                  <a:schemeClr val="accent2">
                    <a:lumMod val="60000"/>
                    <a:lumOff val="40000"/>
                  </a:schemeClr>
                </a:solidFill>
              </a:rPr>
              <a:t>swt</a:t>
            </a:r>
            <a:r>
              <a:rPr lang="en-US" sz="4000" dirty="0" smtClean="0">
                <a:solidFill>
                  <a:schemeClr val="accent2">
                    <a:lumMod val="60000"/>
                    <a:lumOff val="40000"/>
                  </a:schemeClr>
                </a:solidFill>
              </a:rPr>
              <a:t>)</a:t>
            </a:r>
            <a:endParaRPr lang="en-US" sz="4000" dirty="0">
              <a:solidFill>
                <a:schemeClr val="accent2">
                  <a:lumMod val="60000"/>
                  <a:lumOff val="40000"/>
                </a:scheme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endParaRPr lang="en-US" smtClean="0"/>
          </a:p>
        </p:txBody>
      </p:sp>
      <p:sp>
        <p:nvSpPr>
          <p:cNvPr id="8195" name="Rectangle 3"/>
          <p:cNvSpPr>
            <a:spLocks noGrp="1" noChangeArrowheads="1"/>
          </p:cNvSpPr>
          <p:nvPr>
            <p:ph type="body" idx="1"/>
          </p:nvPr>
        </p:nvSpPr>
        <p:spPr/>
        <p:txBody>
          <a:bodyPr/>
          <a:lstStyle/>
          <a:p>
            <a:pPr eaLnBrk="1" hangingPunct="1"/>
            <a:endParaRPr lang="en-US" smtClean="0"/>
          </a:p>
        </p:txBody>
      </p:sp>
      <p:pic>
        <p:nvPicPr>
          <p:cNvPr id="2" name="Ayatul Kursi - Saad al-Ghamedi.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0" y="2362200"/>
            <a:ext cx="3048000" cy="2286000"/>
          </a:xfrm>
          <a:prstGeom prst="rect">
            <a:avLst/>
          </a:prstGeom>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505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724400" y="2133600"/>
            <a:ext cx="4419600" cy="1143000"/>
          </a:xfrm>
        </p:spPr>
        <p:txBody>
          <a:bodyPr/>
          <a:lstStyle/>
          <a:p>
            <a:pPr eaLnBrk="1" hangingPunct="1"/>
            <a:r>
              <a:rPr lang="en-US" sz="4000" b="1" smtClean="0">
                <a:solidFill>
                  <a:schemeClr val="bg1"/>
                </a:solidFill>
              </a:rPr>
              <a:t>Lets play MOM !</a:t>
            </a:r>
          </a:p>
        </p:txBody>
      </p:sp>
      <p:pic>
        <p:nvPicPr>
          <p:cNvPr id="10243" name="Picture 11" descr="42-17377456"/>
          <p:cNvPicPr>
            <a:picLocks noChangeAspect="1" noChangeArrowheads="1"/>
          </p:cNvPicPr>
          <p:nvPr/>
        </p:nvPicPr>
        <p:blipFill>
          <a:blip r:embed="rId3" cstate="print"/>
          <a:srcRect t="22222"/>
          <a:stretch>
            <a:fillRect/>
          </a:stretch>
        </p:blipFill>
        <p:spPr bwMode="auto">
          <a:xfrm>
            <a:off x="0" y="914400"/>
            <a:ext cx="4578350" cy="5334000"/>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C:\Users\SARA\Desktop\Pictur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247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p:cNvSpPr>
            <a:spLocks noGrp="1" noChangeArrowheads="1"/>
          </p:cNvSpPr>
          <p:nvPr>
            <p:ph type="title" idx="4294967295"/>
          </p:nvPr>
        </p:nvSpPr>
        <p:spPr>
          <a:xfrm>
            <a:off x="381000" y="3505200"/>
            <a:ext cx="3810000" cy="1143000"/>
          </a:xfrm>
        </p:spPr>
        <p:txBody>
          <a:bodyPr/>
          <a:lstStyle/>
          <a:p>
            <a:pPr eaLnBrk="1" hangingPunct="1"/>
            <a:r>
              <a:rPr lang="en-US" sz="4000" b="1" smtClean="0">
                <a:solidFill>
                  <a:schemeClr val="bg1"/>
                </a:solidFill>
              </a:rPr>
              <a:t>Imagine you have a cute little daughter</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11266" name="Rectangle 4"/>
          <p:cNvSpPr>
            <a:spLocks noGrp="1" noChangeArrowheads="1"/>
          </p:cNvSpPr>
          <p:nvPr>
            <p:ph type="title" idx="4294967295"/>
          </p:nvPr>
        </p:nvSpPr>
        <p:spPr>
          <a:xfrm>
            <a:off x="4343400" y="5715000"/>
            <a:ext cx="4800600" cy="1143000"/>
          </a:xfrm>
        </p:spPr>
        <p:txBody>
          <a:bodyPr/>
          <a:lstStyle/>
          <a:p>
            <a:pPr eaLnBrk="1" hangingPunct="1"/>
            <a:r>
              <a:rPr lang="en-US" smtClean="0"/>
              <a:t>My weaknesses </a:t>
            </a:r>
          </a:p>
        </p:txBody>
      </p:sp>
      <p:pic>
        <p:nvPicPr>
          <p:cNvPr id="11267" name="Picture 9" descr="C:\Users\SARA\Desktop\Picture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609600"/>
            <a:ext cx="45402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1026" name="Ink 33"/>
              <p14:cNvContentPartPr>
                <a14:cpLocks xmlns:a14="http://schemas.microsoft.com/office/drawing/2010/main" noRot="1" noChangeAspect="1" noEditPoints="1" noChangeArrowheads="1" noChangeShapeType="1"/>
              </p14:cNvContentPartPr>
              <p14:nvPr/>
            </p14:nvContentPartPr>
            <p14:xfrm>
              <a:off x="13493750" y="5146675"/>
              <a:ext cx="0" cy="0"/>
            </p14:xfrm>
          </p:contentPart>
        </mc:Choice>
        <mc:Fallback xmlns="">
          <p:pic>
            <p:nvPicPr>
              <p:cNvPr id="1026" name="Ink 33"/>
              <p:cNvPicPr>
                <a:picLocks noRot="1" noChangeAspect="1" noEditPoints="1" noChangeArrowheads="1" noChangeShapeType="1"/>
              </p:cNvPicPr>
              <p:nvPr/>
            </p:nvPicPr>
            <p:blipFill>
              <a:blip r:embed="rId5"/>
              <a:stretch>
                <a:fillRect/>
              </a:stretch>
            </p:blipFill>
            <p:spPr>
              <a:xfrm>
                <a:off x="13493750" y="5146675"/>
                <a:ext cx="0" cy="0"/>
              </a:xfrm>
              <a:prstGeom prst="rect">
                <a:avLst/>
              </a:prstGeom>
            </p:spPr>
          </p:pic>
        </mc:Fallback>
      </mc:AlternateContent>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42-18299511"/>
          <p:cNvPicPr>
            <a:picLocks noChangeAspect="1" noChangeArrowheads="1"/>
          </p:cNvPicPr>
          <p:nvPr/>
        </p:nvPicPr>
        <p:blipFill>
          <a:blip r:embed="rId2" cstate="print">
            <a:extLst>
              <a:ext uri="{28A0092B-C50C-407E-A947-70E740481C1C}">
                <a14:useLocalDpi xmlns:a14="http://schemas.microsoft.com/office/drawing/2010/main" val="0"/>
              </a:ext>
            </a:extLst>
          </a:blip>
          <a:srcRect t="1111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2"/>
          <p:cNvSpPr>
            <a:spLocks noGrp="1" noChangeArrowheads="1"/>
          </p:cNvSpPr>
          <p:nvPr>
            <p:ph type="title"/>
          </p:nvPr>
        </p:nvSpPr>
        <p:spPr>
          <a:xfrm>
            <a:off x="533400" y="0"/>
            <a:ext cx="8229600" cy="1143000"/>
          </a:xfrm>
        </p:spPr>
        <p:txBody>
          <a:bodyPr/>
          <a:lstStyle/>
          <a:p>
            <a:pPr algn="l" eaLnBrk="1" hangingPunct="1"/>
            <a:r>
              <a:rPr lang="en-US" sz="4000" i="1" dirty="0" smtClean="0"/>
              <a:t>Ayat Al-</a:t>
            </a:r>
            <a:r>
              <a:rPr lang="en-US" sz="4000" i="1" dirty="0" err="1" smtClean="0"/>
              <a:t>Kursi</a:t>
            </a:r>
            <a:r>
              <a:rPr lang="en-US" sz="4000" i="1" dirty="0" smtClean="0"/>
              <a:t> </a:t>
            </a:r>
            <a:r>
              <a:rPr lang="en-US" sz="4000" dirty="0" smtClean="0"/>
              <a:t>is recited for complete protection</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2579</TotalTime>
  <Words>1443</Words>
  <Application>Microsoft Office PowerPoint</Application>
  <PresentationFormat>On-screen Show (4:3)</PresentationFormat>
  <Paragraphs>184</Paragraphs>
  <Slides>45</Slides>
  <Notes>41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Arabic Typesetting</vt:lpstr>
      <vt:lpstr>Arial</vt:lpstr>
      <vt:lpstr>Boopee</vt:lpstr>
      <vt:lpstr>Comic Sans MS</vt:lpstr>
      <vt:lpstr>Default Design</vt:lpstr>
      <vt:lpstr>PowerPoint Presentation</vt:lpstr>
      <vt:lpstr> </vt:lpstr>
      <vt:lpstr>PowerPoint Presentation</vt:lpstr>
      <vt:lpstr>PowerPoint Presentation</vt:lpstr>
      <vt:lpstr>PowerPoint Presentation</vt:lpstr>
      <vt:lpstr>Lets play MOM !</vt:lpstr>
      <vt:lpstr>Imagine you have a cute little daughter</vt:lpstr>
      <vt:lpstr>My weaknesses </vt:lpstr>
      <vt:lpstr>Ayat Al-Kursi is recited for complete protection</vt:lpstr>
      <vt:lpstr>Why do things still go wrong?</vt:lpstr>
      <vt:lpstr>We don’t know what is good or bad for us , Allah (swt) does!</vt:lpstr>
      <vt:lpstr>PowerPoint Presentation</vt:lpstr>
      <vt:lpstr>Who do we give Allah (swt)’s rights to?</vt:lpstr>
      <vt:lpstr>To people we love</vt:lpstr>
      <vt:lpstr>PowerPoint Presentation</vt:lpstr>
      <vt:lpstr>PowerPoint Presentation</vt:lpstr>
      <vt:lpstr>PowerPoint Presentation</vt:lpstr>
      <vt:lpstr>الْحَيُّ الْقَيُّومُ    The Living, The All-Sustaining</vt:lpstr>
      <vt:lpstr>الْحَيُّ</vt:lpstr>
      <vt:lpstr>Our life is limited</vt:lpstr>
      <vt:lpstr>Allah (swt)’s life is ever lasting</vt:lpstr>
      <vt:lpstr>We are not born out of our own will</vt:lpstr>
      <vt:lpstr>Nor do we die by choice</vt:lpstr>
      <vt:lpstr>Allah (swt) was neither born nor will He die</vt:lpstr>
      <vt:lpstr>Our life is borrowed </vt:lpstr>
      <vt:lpstr>We must use it the way the lender wants us to</vt:lpstr>
      <vt:lpstr>And be prepared that she can take it back any time</vt:lpstr>
      <vt:lpstr>our loved ones die…</vt:lpstr>
      <vt:lpstr>“No honey,  it is not ours!”</vt:lpstr>
      <vt:lpstr>Allah (swt)’s life is His own</vt:lpstr>
      <vt:lpstr>Our life is limited</vt:lpstr>
      <vt:lpstr>We are dependent on food to survive</vt:lpstr>
      <vt:lpstr>Air to breathe</vt:lpstr>
      <vt:lpstr>Water to drink</vt:lpstr>
      <vt:lpstr>We are not self sufficient </vt:lpstr>
      <vt:lpstr>Allah (swt) doesn’t have these weaknesses</vt:lpstr>
      <vt:lpstr>Allah (swt) was there when there was nothing </vt:lpstr>
      <vt:lpstr>This world came into being with a big bang</vt:lpstr>
      <vt:lpstr>And He (swt) will be there when there will be nothing</vt:lpstr>
      <vt:lpstr>Al-Qayyum</vt:lpstr>
      <vt:lpstr>Physical laws are dependent on Allah (swt) </vt:lpstr>
      <vt:lpstr>Fire can burn things only by the will of Allah (swt)</vt:lpstr>
      <vt:lpstr>Water can quench thirst only by Allah (swt)’s will</vt:lpstr>
      <vt:lpstr>Allah can make  and break His laws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Ayat al kursi</dc:title>
  <dc:creator>Mr. Asif</dc:creator>
  <cp:lastModifiedBy>MaryamUmerYousuf</cp:lastModifiedBy>
  <cp:revision>165</cp:revision>
  <dcterms:created xsi:type="dcterms:W3CDTF">2007-07-11T13:00:41Z</dcterms:created>
  <dcterms:modified xsi:type="dcterms:W3CDTF">2014-03-23T06:47:58Z</dcterms:modified>
</cp:coreProperties>
</file>