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83"/>
  </p:notesMasterIdLst>
  <p:sldIdLst>
    <p:sldId id="283" r:id="rId3"/>
    <p:sldId id="302" r:id="rId4"/>
    <p:sldId id="303" r:id="rId5"/>
    <p:sldId id="375" r:id="rId6"/>
    <p:sldId id="305" r:id="rId7"/>
    <p:sldId id="306" r:id="rId8"/>
    <p:sldId id="279" r:id="rId9"/>
    <p:sldId id="380" r:id="rId10"/>
    <p:sldId id="376" r:id="rId11"/>
    <p:sldId id="377" r:id="rId12"/>
    <p:sldId id="378" r:id="rId13"/>
    <p:sldId id="379" r:id="rId14"/>
    <p:sldId id="312" r:id="rId15"/>
    <p:sldId id="315" r:id="rId16"/>
    <p:sldId id="381" r:id="rId17"/>
    <p:sldId id="317" r:id="rId18"/>
    <p:sldId id="382" r:id="rId19"/>
    <p:sldId id="383" r:id="rId20"/>
    <p:sldId id="384" r:id="rId21"/>
    <p:sldId id="256" r:id="rId22"/>
    <p:sldId id="284" r:id="rId23"/>
    <p:sldId id="356" r:id="rId24"/>
    <p:sldId id="322" r:id="rId25"/>
    <p:sldId id="321" r:id="rId26"/>
    <p:sldId id="328" r:id="rId27"/>
    <p:sldId id="324" r:id="rId28"/>
    <p:sldId id="326" r:id="rId29"/>
    <p:sldId id="327" r:id="rId30"/>
    <p:sldId id="323" r:id="rId31"/>
    <p:sldId id="330" r:id="rId32"/>
    <p:sldId id="331" r:id="rId33"/>
    <p:sldId id="329" r:id="rId34"/>
    <p:sldId id="325" r:id="rId35"/>
    <p:sldId id="332" r:id="rId36"/>
    <p:sldId id="337" r:id="rId37"/>
    <p:sldId id="354" r:id="rId38"/>
    <p:sldId id="355" r:id="rId39"/>
    <p:sldId id="272" r:id="rId40"/>
    <p:sldId id="385" r:id="rId41"/>
    <p:sldId id="270" r:id="rId42"/>
    <p:sldId id="336" r:id="rId43"/>
    <p:sldId id="334" r:id="rId44"/>
    <p:sldId id="335" r:id="rId45"/>
    <p:sldId id="386" r:id="rId46"/>
    <p:sldId id="357" r:id="rId47"/>
    <p:sldId id="358" r:id="rId48"/>
    <p:sldId id="387" r:id="rId49"/>
    <p:sldId id="388" r:id="rId50"/>
    <p:sldId id="389" r:id="rId51"/>
    <p:sldId id="390" r:id="rId52"/>
    <p:sldId id="391" r:id="rId53"/>
    <p:sldId id="342" r:id="rId54"/>
    <p:sldId id="392" r:id="rId55"/>
    <p:sldId id="346" r:id="rId56"/>
    <p:sldId id="347" r:id="rId57"/>
    <p:sldId id="348" r:id="rId58"/>
    <p:sldId id="344" r:id="rId59"/>
    <p:sldId id="360" r:id="rId60"/>
    <p:sldId id="349" r:id="rId61"/>
    <p:sldId id="345" r:id="rId62"/>
    <p:sldId id="271" r:id="rId63"/>
    <p:sldId id="361" r:id="rId64"/>
    <p:sldId id="350" r:id="rId65"/>
    <p:sldId id="351" r:id="rId66"/>
    <p:sldId id="393" r:id="rId67"/>
    <p:sldId id="374" r:id="rId68"/>
    <p:sldId id="373" r:id="rId69"/>
    <p:sldId id="362" r:id="rId70"/>
    <p:sldId id="368" r:id="rId71"/>
    <p:sldId id="364" r:id="rId72"/>
    <p:sldId id="353" r:id="rId73"/>
    <p:sldId id="299" r:id="rId74"/>
    <p:sldId id="365" r:id="rId75"/>
    <p:sldId id="394" r:id="rId76"/>
    <p:sldId id="395" r:id="rId77"/>
    <p:sldId id="396" r:id="rId78"/>
    <p:sldId id="366" r:id="rId79"/>
    <p:sldId id="369" r:id="rId80"/>
    <p:sldId id="371" r:id="rId81"/>
    <p:sldId id="372" r:id="rId8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546" y="-10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p:scale>
          <a:sx n="65" d="100"/>
          <a:sy n="65" d="100"/>
        </p:scale>
        <p:origin x="-2658" y="11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tableStyles" Target="tableStyle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A15033-49EB-49E2-8817-813B1F7296A8}" type="datetimeFigureOut">
              <a:rPr lang="en-US" smtClean="0"/>
              <a:pPr/>
              <a:t>11/1/2013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3B6AB4F-991C-4C68-8375-8966FC22CFAD}" type="slidenum">
              <a:rPr lang="en-US" smtClean="0"/>
              <a:pPr/>
              <a:t>‹#›</a:t>
            </a:fld>
            <a:endParaRPr lang="en-US"/>
          </a:p>
        </p:txBody>
      </p:sp>
    </p:spTree>
    <p:extLst>
      <p:ext uri="{BB962C8B-B14F-4D97-AF65-F5344CB8AC3E}">
        <p14:creationId xmlns:p14="http://schemas.microsoft.com/office/powerpoint/2010/main" val="2133085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800" dirty="0" smtClean="0"/>
              <a:t>When it is time for </a:t>
            </a:r>
            <a:r>
              <a:rPr lang="en-US" sz="1800" dirty="0" err="1" smtClean="0"/>
              <a:t>salah</a:t>
            </a:r>
            <a:r>
              <a:rPr lang="en-US" sz="1800" dirty="0" smtClean="0"/>
              <a:t>, what is the first thing that happens?</a:t>
            </a:r>
          </a:p>
          <a:p>
            <a:endParaRPr lang="en-US" sz="1800" dirty="0"/>
          </a:p>
          <a:p>
            <a:r>
              <a:rPr lang="en-US" sz="1800" dirty="0" smtClean="0"/>
              <a:t>Play the </a:t>
            </a:r>
            <a:r>
              <a:rPr lang="en-US" sz="1800" dirty="0" err="1" smtClean="0"/>
              <a:t>Adhan</a:t>
            </a:r>
            <a:r>
              <a:rPr lang="en-US" sz="1800" dirty="0" smtClean="0"/>
              <a:t> audio clip.</a:t>
            </a:r>
            <a:endParaRPr lang="en-US" sz="1800" dirty="0"/>
          </a:p>
        </p:txBody>
      </p:sp>
      <p:sp>
        <p:nvSpPr>
          <p:cNvPr id="4" name="Slide Number Placeholder 3"/>
          <p:cNvSpPr>
            <a:spLocks noGrp="1"/>
          </p:cNvSpPr>
          <p:nvPr>
            <p:ph type="sldNum" sz="quarter" idx="10"/>
          </p:nvPr>
        </p:nvSpPr>
        <p:spPr/>
        <p:txBody>
          <a:bodyPr/>
          <a:lstStyle/>
          <a:p>
            <a:fld id="{B3B6AB4F-991C-4C68-8375-8966FC22CFAD}" type="slidenum">
              <a:rPr lang="en-US" smtClean="0"/>
              <a:pPr/>
              <a:t>1</a:t>
            </a:fld>
            <a:endParaRPr lang="en-US"/>
          </a:p>
        </p:txBody>
      </p:sp>
    </p:spTree>
    <p:extLst>
      <p:ext uri="{BB962C8B-B14F-4D97-AF65-F5344CB8AC3E}">
        <p14:creationId xmlns:p14="http://schemas.microsoft.com/office/powerpoint/2010/main" val="12481398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800" dirty="0" err="1" smtClean="0"/>
              <a:t>Adhan</a:t>
            </a:r>
            <a:r>
              <a:rPr lang="en-US" sz="1800" dirty="0" smtClean="0"/>
              <a:t> is given only by men. This is not a gender bias. Allah(SWT) has given different roles to men and women. They complement each other.</a:t>
            </a:r>
          </a:p>
          <a:p>
            <a:endParaRPr lang="en-US" sz="1800" dirty="0"/>
          </a:p>
          <a:p>
            <a:endParaRPr lang="en-US" sz="1800" dirty="0"/>
          </a:p>
        </p:txBody>
      </p:sp>
      <p:sp>
        <p:nvSpPr>
          <p:cNvPr id="4" name="Slide Number Placeholder 3"/>
          <p:cNvSpPr>
            <a:spLocks noGrp="1"/>
          </p:cNvSpPr>
          <p:nvPr>
            <p:ph type="sldNum" sz="quarter" idx="10"/>
          </p:nvPr>
        </p:nvSpPr>
        <p:spPr/>
        <p:txBody>
          <a:bodyPr/>
          <a:lstStyle/>
          <a:p>
            <a:fld id="{B3B6AB4F-991C-4C68-8375-8966FC22CFAD}" type="slidenum">
              <a:rPr lang="en-US" smtClean="0"/>
              <a:pPr/>
              <a:t>10</a:t>
            </a:fld>
            <a:endParaRPr lang="en-US"/>
          </a:p>
        </p:txBody>
      </p:sp>
    </p:spTree>
    <p:extLst>
      <p:ext uri="{BB962C8B-B14F-4D97-AF65-F5344CB8AC3E}">
        <p14:creationId xmlns:p14="http://schemas.microsoft.com/office/powerpoint/2010/main" val="25539794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800" dirty="0" smtClean="0"/>
              <a:t>Importance of </a:t>
            </a:r>
            <a:r>
              <a:rPr lang="en-US" sz="1800" dirty="0" err="1" smtClean="0"/>
              <a:t>adhan</a:t>
            </a:r>
            <a:r>
              <a:rPr lang="en-US" sz="1800" dirty="0" smtClean="0"/>
              <a:t> … Those who call the </a:t>
            </a:r>
            <a:r>
              <a:rPr lang="en-US" sz="1800" dirty="0" err="1" smtClean="0"/>
              <a:t>adhan</a:t>
            </a:r>
            <a:r>
              <a:rPr lang="en-US" sz="1800" dirty="0" smtClean="0"/>
              <a:t> will have an honorable and great status on the Day of </a:t>
            </a:r>
            <a:r>
              <a:rPr lang="en-US" sz="1800" dirty="0" err="1" smtClean="0"/>
              <a:t>Judgement</a:t>
            </a:r>
            <a:r>
              <a:rPr lang="en-US" sz="1800" dirty="0" smtClean="0"/>
              <a:t>. </a:t>
            </a:r>
          </a:p>
          <a:p>
            <a:endParaRPr lang="en-US" sz="1800" dirty="0" smtClean="0"/>
          </a:p>
          <a:p>
            <a:endParaRPr lang="en-US" sz="1800" dirty="0"/>
          </a:p>
        </p:txBody>
      </p:sp>
      <p:sp>
        <p:nvSpPr>
          <p:cNvPr id="4" name="Slide Number Placeholder 3"/>
          <p:cNvSpPr>
            <a:spLocks noGrp="1"/>
          </p:cNvSpPr>
          <p:nvPr>
            <p:ph type="sldNum" sz="quarter" idx="10"/>
          </p:nvPr>
        </p:nvSpPr>
        <p:spPr/>
        <p:txBody>
          <a:bodyPr/>
          <a:lstStyle/>
          <a:p>
            <a:fld id="{B3B6AB4F-991C-4C68-8375-8966FC22CFAD}"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800" dirty="0" err="1" smtClean="0"/>
              <a:t>Iqamah</a:t>
            </a:r>
            <a:r>
              <a:rPr lang="en-US" sz="1800" dirty="0" smtClean="0"/>
              <a:t> is a shorter “call to prayer” that is made immediately prior to each of the five daily Islamic prayers, to let people know that the prayer is about to begin.</a:t>
            </a:r>
            <a:endParaRPr lang="en-US" sz="1800" dirty="0"/>
          </a:p>
        </p:txBody>
      </p:sp>
      <p:sp>
        <p:nvSpPr>
          <p:cNvPr id="4" name="Slide Number Placeholder 3"/>
          <p:cNvSpPr>
            <a:spLocks noGrp="1"/>
          </p:cNvSpPr>
          <p:nvPr>
            <p:ph type="sldNum" sz="quarter" idx="10"/>
          </p:nvPr>
        </p:nvSpPr>
        <p:spPr/>
        <p:txBody>
          <a:bodyPr/>
          <a:lstStyle/>
          <a:p>
            <a:fld id="{B3B6AB4F-991C-4C68-8375-8966FC22CFAD}"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B6AB4F-991C-4C68-8375-8966FC22CFAD}" type="slidenum">
              <a:rPr lang="en-US" smtClean="0"/>
              <a:pPr/>
              <a:t>13</a:t>
            </a:fld>
            <a:endParaRPr lang="en-US"/>
          </a:p>
        </p:txBody>
      </p:sp>
    </p:spTree>
    <p:extLst>
      <p:ext uri="{BB962C8B-B14F-4D97-AF65-F5344CB8AC3E}">
        <p14:creationId xmlns:p14="http://schemas.microsoft.com/office/powerpoint/2010/main" val="12772826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800" dirty="0" smtClean="0"/>
              <a:t>You hear gongs in the churches</a:t>
            </a:r>
            <a:endParaRPr lang="en-US" sz="1800" dirty="0"/>
          </a:p>
        </p:txBody>
      </p:sp>
      <p:sp>
        <p:nvSpPr>
          <p:cNvPr id="4" name="Slide Number Placeholder 3"/>
          <p:cNvSpPr>
            <a:spLocks noGrp="1"/>
          </p:cNvSpPr>
          <p:nvPr>
            <p:ph type="sldNum" sz="quarter" idx="10"/>
          </p:nvPr>
        </p:nvSpPr>
        <p:spPr/>
        <p:txBody>
          <a:bodyPr/>
          <a:lstStyle/>
          <a:p>
            <a:fld id="{B3B6AB4F-991C-4C68-8375-8966FC22CFAD}" type="slidenum">
              <a:rPr lang="en-US" smtClean="0"/>
              <a:pPr/>
              <a:t>14</a:t>
            </a:fld>
            <a:endParaRPr lang="en-US"/>
          </a:p>
        </p:txBody>
      </p:sp>
    </p:spTree>
    <p:extLst>
      <p:ext uri="{BB962C8B-B14F-4D97-AF65-F5344CB8AC3E}">
        <p14:creationId xmlns:p14="http://schemas.microsoft.com/office/powerpoint/2010/main" val="33502491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800" dirty="0" smtClean="0"/>
              <a:t>This hammering at a Synagogue. This is an orthodox Jew. See how he is all covered up.  </a:t>
            </a:r>
            <a:endParaRPr lang="en-US" sz="1800" dirty="0"/>
          </a:p>
        </p:txBody>
      </p:sp>
      <p:sp>
        <p:nvSpPr>
          <p:cNvPr id="4" name="Slide Number Placeholder 3"/>
          <p:cNvSpPr>
            <a:spLocks noGrp="1"/>
          </p:cNvSpPr>
          <p:nvPr>
            <p:ph type="sldNum" sz="quarter" idx="10"/>
          </p:nvPr>
        </p:nvSpPr>
        <p:spPr/>
        <p:txBody>
          <a:bodyPr/>
          <a:lstStyle/>
          <a:p>
            <a:fld id="{B3B6AB4F-991C-4C68-8375-8966FC22CFAD}" type="slidenum">
              <a:rPr lang="en-US" smtClean="0"/>
              <a:pPr/>
              <a:t>15</a:t>
            </a:fld>
            <a:endParaRPr lang="en-US"/>
          </a:p>
        </p:txBody>
      </p:sp>
    </p:spTree>
    <p:extLst>
      <p:ext uri="{BB962C8B-B14F-4D97-AF65-F5344CB8AC3E}">
        <p14:creationId xmlns:p14="http://schemas.microsoft.com/office/powerpoint/2010/main" val="41999212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800" dirty="0" smtClean="0"/>
              <a:t>Beating of the drum in Buddhists.</a:t>
            </a:r>
            <a:endParaRPr lang="en-US" sz="1800" dirty="0"/>
          </a:p>
        </p:txBody>
      </p:sp>
      <p:sp>
        <p:nvSpPr>
          <p:cNvPr id="4" name="Slide Number Placeholder 3"/>
          <p:cNvSpPr>
            <a:spLocks noGrp="1"/>
          </p:cNvSpPr>
          <p:nvPr>
            <p:ph type="sldNum" sz="quarter" idx="10"/>
          </p:nvPr>
        </p:nvSpPr>
        <p:spPr/>
        <p:txBody>
          <a:bodyPr/>
          <a:lstStyle/>
          <a:p>
            <a:fld id="{B3B6AB4F-991C-4C68-8375-8966FC22CFAD}" type="slidenum">
              <a:rPr lang="en-US" smtClean="0"/>
              <a:pPr/>
              <a:t>16</a:t>
            </a:fld>
            <a:endParaRPr lang="en-US"/>
          </a:p>
        </p:txBody>
      </p:sp>
    </p:spTree>
    <p:extLst>
      <p:ext uri="{BB962C8B-B14F-4D97-AF65-F5344CB8AC3E}">
        <p14:creationId xmlns:p14="http://schemas.microsoft.com/office/powerpoint/2010/main" val="8339438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B6AB4F-991C-4C68-8375-8966FC22CFAD}" type="slidenum">
              <a:rPr lang="en-US" smtClean="0"/>
              <a:pPr/>
              <a:t>17</a:t>
            </a:fld>
            <a:endParaRPr lang="en-US"/>
          </a:p>
        </p:txBody>
      </p:sp>
    </p:spTree>
    <p:extLst>
      <p:ext uri="{BB962C8B-B14F-4D97-AF65-F5344CB8AC3E}">
        <p14:creationId xmlns:p14="http://schemas.microsoft.com/office/powerpoint/2010/main" val="33880358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800" dirty="0" smtClean="0"/>
              <a:t>These are Hindus ringing bells.</a:t>
            </a:r>
            <a:endParaRPr lang="en-US" sz="1800" dirty="0"/>
          </a:p>
        </p:txBody>
      </p:sp>
      <p:sp>
        <p:nvSpPr>
          <p:cNvPr id="4" name="Slide Number Placeholder 3"/>
          <p:cNvSpPr>
            <a:spLocks noGrp="1"/>
          </p:cNvSpPr>
          <p:nvPr>
            <p:ph type="sldNum" sz="quarter" idx="10"/>
          </p:nvPr>
        </p:nvSpPr>
        <p:spPr/>
        <p:txBody>
          <a:bodyPr/>
          <a:lstStyle/>
          <a:p>
            <a:fld id="{B3B6AB4F-991C-4C68-8375-8966FC22CFAD}" type="slidenum">
              <a:rPr lang="en-US" smtClean="0"/>
              <a:pPr/>
              <a:t>18</a:t>
            </a:fld>
            <a:endParaRPr lang="en-US"/>
          </a:p>
        </p:txBody>
      </p:sp>
    </p:spTree>
    <p:extLst>
      <p:ext uri="{BB962C8B-B14F-4D97-AF65-F5344CB8AC3E}">
        <p14:creationId xmlns:p14="http://schemas.microsoft.com/office/powerpoint/2010/main" val="33251205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800" dirty="0" smtClean="0"/>
              <a:t>Identity of Muslims.</a:t>
            </a:r>
            <a:endParaRPr lang="en-US" sz="1800" dirty="0"/>
          </a:p>
        </p:txBody>
      </p:sp>
      <p:sp>
        <p:nvSpPr>
          <p:cNvPr id="4" name="Slide Number Placeholder 3"/>
          <p:cNvSpPr>
            <a:spLocks noGrp="1"/>
          </p:cNvSpPr>
          <p:nvPr>
            <p:ph type="sldNum" sz="quarter" idx="10"/>
          </p:nvPr>
        </p:nvSpPr>
        <p:spPr/>
        <p:txBody>
          <a:bodyPr/>
          <a:lstStyle/>
          <a:p>
            <a:fld id="{B3B6AB4F-991C-4C68-8375-8966FC22CFAD}" type="slidenum">
              <a:rPr lang="en-US" smtClean="0"/>
              <a:pPr/>
              <a:t>19</a:t>
            </a:fld>
            <a:endParaRPr lang="en-US"/>
          </a:p>
        </p:txBody>
      </p:sp>
    </p:spTree>
    <p:extLst>
      <p:ext uri="{BB962C8B-B14F-4D97-AF65-F5344CB8AC3E}">
        <p14:creationId xmlns:p14="http://schemas.microsoft.com/office/powerpoint/2010/main" val="5128138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800" dirty="0" smtClean="0"/>
              <a:t>Read the complete Arabic and then the translation.</a:t>
            </a:r>
            <a:endParaRPr lang="en-US" sz="1800" dirty="0"/>
          </a:p>
        </p:txBody>
      </p:sp>
      <p:sp>
        <p:nvSpPr>
          <p:cNvPr id="4" name="Slide Number Placeholder 3"/>
          <p:cNvSpPr>
            <a:spLocks noGrp="1"/>
          </p:cNvSpPr>
          <p:nvPr>
            <p:ph type="sldNum" sz="quarter" idx="10"/>
          </p:nvPr>
        </p:nvSpPr>
        <p:spPr/>
        <p:txBody>
          <a:bodyPr/>
          <a:lstStyle/>
          <a:p>
            <a:fld id="{B3B6AB4F-991C-4C68-8375-8966FC22CFAD}" type="slidenum">
              <a:rPr lang="en-US" smtClean="0"/>
              <a:pPr/>
              <a:t>2</a:t>
            </a:fld>
            <a:endParaRPr lang="en-US"/>
          </a:p>
        </p:txBody>
      </p:sp>
    </p:spTree>
    <p:extLst>
      <p:ext uri="{BB962C8B-B14F-4D97-AF65-F5344CB8AC3E}">
        <p14:creationId xmlns:p14="http://schemas.microsoft.com/office/powerpoint/2010/main" val="13459586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800" dirty="0" smtClean="0"/>
              <a:t>We are invited by Allah(SWT)</a:t>
            </a:r>
            <a:endParaRPr lang="en-US" sz="1800" dirty="0"/>
          </a:p>
        </p:txBody>
      </p:sp>
      <p:sp>
        <p:nvSpPr>
          <p:cNvPr id="4" name="Slide Number Placeholder 3"/>
          <p:cNvSpPr>
            <a:spLocks noGrp="1"/>
          </p:cNvSpPr>
          <p:nvPr>
            <p:ph type="sldNum" sz="quarter" idx="10"/>
          </p:nvPr>
        </p:nvSpPr>
        <p:spPr/>
        <p:txBody>
          <a:bodyPr/>
          <a:lstStyle/>
          <a:p>
            <a:fld id="{B3B6AB4F-991C-4C68-8375-8966FC22CFAD}"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800" dirty="0" smtClean="0"/>
              <a:t>He </a:t>
            </a:r>
            <a:r>
              <a:rPr lang="en-US" sz="1800" dirty="0" err="1" smtClean="0"/>
              <a:t>honours</a:t>
            </a:r>
            <a:r>
              <a:rPr lang="en-US" sz="1800" dirty="0" smtClean="0"/>
              <a:t> us with an invitation 5 times daily</a:t>
            </a:r>
            <a:endParaRPr lang="en-US" sz="1800" dirty="0"/>
          </a:p>
        </p:txBody>
      </p:sp>
      <p:sp>
        <p:nvSpPr>
          <p:cNvPr id="4" name="Slide Number Placeholder 3"/>
          <p:cNvSpPr>
            <a:spLocks noGrp="1"/>
          </p:cNvSpPr>
          <p:nvPr>
            <p:ph type="sldNum" sz="quarter" idx="10"/>
          </p:nvPr>
        </p:nvSpPr>
        <p:spPr/>
        <p:txBody>
          <a:bodyPr/>
          <a:lstStyle/>
          <a:p>
            <a:fld id="{B3B6AB4F-991C-4C68-8375-8966FC22CFAD}"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and the best part about this party is, it is an open invitation</a:t>
            </a:r>
            <a:r>
              <a:rPr lang="en-US" dirty="0"/>
              <a:t>.</a:t>
            </a:r>
          </a:p>
          <a:p>
            <a:endParaRPr lang="en-US" dirty="0"/>
          </a:p>
        </p:txBody>
      </p:sp>
      <p:sp>
        <p:nvSpPr>
          <p:cNvPr id="4" name="Slide Number Placeholder 3"/>
          <p:cNvSpPr>
            <a:spLocks noGrp="1"/>
          </p:cNvSpPr>
          <p:nvPr>
            <p:ph type="sldNum" sz="quarter" idx="10"/>
          </p:nvPr>
        </p:nvSpPr>
        <p:spPr/>
        <p:txBody>
          <a:bodyPr/>
          <a:lstStyle/>
          <a:p>
            <a:fld id="{B3B6AB4F-991C-4C68-8375-8966FC22CFAD}" type="slidenum">
              <a:rPr lang="en-US" smtClean="0"/>
              <a:pPr/>
              <a:t>22</a:t>
            </a:fld>
            <a:endParaRPr lang="en-US"/>
          </a:p>
        </p:txBody>
      </p:sp>
    </p:spTree>
    <p:extLst>
      <p:ext uri="{BB962C8B-B14F-4D97-AF65-F5344CB8AC3E}">
        <p14:creationId xmlns:p14="http://schemas.microsoft.com/office/powerpoint/2010/main" val="32659822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800" dirty="0" smtClean="0"/>
              <a:t>We get all sorts of invitations.</a:t>
            </a:r>
            <a:endParaRPr lang="en-US" sz="1800" dirty="0"/>
          </a:p>
        </p:txBody>
      </p:sp>
      <p:sp>
        <p:nvSpPr>
          <p:cNvPr id="4" name="Slide Number Placeholder 3"/>
          <p:cNvSpPr>
            <a:spLocks noGrp="1"/>
          </p:cNvSpPr>
          <p:nvPr>
            <p:ph type="sldNum" sz="quarter" idx="10"/>
          </p:nvPr>
        </p:nvSpPr>
        <p:spPr/>
        <p:txBody>
          <a:bodyPr/>
          <a:lstStyle/>
          <a:p>
            <a:fld id="{B3B6AB4F-991C-4C68-8375-8966FC22CFAD}"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B6AB4F-991C-4C68-8375-8966FC22CFAD}" type="slidenum">
              <a:rPr lang="en-US" smtClean="0"/>
              <a:pPr/>
              <a:t>24</a:t>
            </a:fld>
            <a:endParaRPr lang="en-US"/>
          </a:p>
        </p:txBody>
      </p:sp>
    </p:spTree>
    <p:extLst>
      <p:ext uri="{BB962C8B-B14F-4D97-AF65-F5344CB8AC3E}">
        <p14:creationId xmlns:p14="http://schemas.microsoft.com/office/powerpoint/2010/main" val="22106063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800" dirty="0" smtClean="0"/>
              <a:t>Pied Piper also gave an invitation. The kids loved it and followed him blindly. </a:t>
            </a:r>
            <a:endParaRPr lang="en-US" sz="1800" dirty="0"/>
          </a:p>
        </p:txBody>
      </p:sp>
      <p:sp>
        <p:nvSpPr>
          <p:cNvPr id="4" name="Slide Number Placeholder 3"/>
          <p:cNvSpPr>
            <a:spLocks noGrp="1"/>
          </p:cNvSpPr>
          <p:nvPr>
            <p:ph type="sldNum" sz="quarter" idx="10"/>
          </p:nvPr>
        </p:nvSpPr>
        <p:spPr/>
        <p:txBody>
          <a:bodyPr/>
          <a:lstStyle/>
          <a:p>
            <a:fld id="{B3B6AB4F-991C-4C68-8375-8966FC22CFAD}" type="slidenum">
              <a:rPr lang="en-US" smtClean="0"/>
              <a:pPr/>
              <a:t>25</a:t>
            </a:fld>
            <a:endParaRPr lang="en-US"/>
          </a:p>
        </p:txBody>
      </p:sp>
    </p:spTree>
    <p:extLst>
      <p:ext uri="{BB962C8B-B14F-4D97-AF65-F5344CB8AC3E}">
        <p14:creationId xmlns:p14="http://schemas.microsoft.com/office/powerpoint/2010/main" val="26339175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800" dirty="0" smtClean="0"/>
              <a:t>Young girls like to have such sort of parties.</a:t>
            </a:r>
            <a:endParaRPr lang="en-US" sz="1800" dirty="0"/>
          </a:p>
        </p:txBody>
      </p:sp>
      <p:sp>
        <p:nvSpPr>
          <p:cNvPr id="4" name="Slide Number Placeholder 3"/>
          <p:cNvSpPr>
            <a:spLocks noGrp="1"/>
          </p:cNvSpPr>
          <p:nvPr>
            <p:ph type="sldNum" sz="quarter" idx="10"/>
          </p:nvPr>
        </p:nvSpPr>
        <p:spPr/>
        <p:txBody>
          <a:bodyPr/>
          <a:lstStyle/>
          <a:p>
            <a:fld id="{B3B6AB4F-991C-4C68-8375-8966FC22CFAD}"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800" dirty="0" smtClean="0"/>
              <a:t>Invitation cards can be of all shapes and sizes.</a:t>
            </a:r>
            <a:endParaRPr lang="en-US" sz="1800" dirty="0"/>
          </a:p>
        </p:txBody>
      </p:sp>
      <p:sp>
        <p:nvSpPr>
          <p:cNvPr id="4" name="Slide Number Placeholder 3"/>
          <p:cNvSpPr>
            <a:spLocks noGrp="1"/>
          </p:cNvSpPr>
          <p:nvPr>
            <p:ph type="sldNum" sz="quarter" idx="10"/>
          </p:nvPr>
        </p:nvSpPr>
        <p:spPr/>
        <p:txBody>
          <a:bodyPr/>
          <a:lstStyle/>
          <a:p>
            <a:fld id="{B3B6AB4F-991C-4C68-8375-8966FC22CFAD}"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800" dirty="0" smtClean="0"/>
              <a:t>It can be a graduation party, or a fancy dress</a:t>
            </a:r>
            <a:endParaRPr lang="en-US" sz="1800" dirty="0"/>
          </a:p>
        </p:txBody>
      </p:sp>
      <p:sp>
        <p:nvSpPr>
          <p:cNvPr id="4" name="Slide Number Placeholder 3"/>
          <p:cNvSpPr>
            <a:spLocks noGrp="1"/>
          </p:cNvSpPr>
          <p:nvPr>
            <p:ph type="sldNum" sz="quarter" idx="10"/>
          </p:nvPr>
        </p:nvSpPr>
        <p:spPr/>
        <p:txBody>
          <a:bodyPr/>
          <a:lstStyle/>
          <a:p>
            <a:fld id="{B3B6AB4F-991C-4C68-8375-8966FC22CFAD}" type="slidenum">
              <a:rPr lang="en-US" smtClean="0"/>
              <a:pPr/>
              <a:t>28</a:t>
            </a:fld>
            <a:endParaRPr lang="en-US"/>
          </a:p>
        </p:txBody>
      </p:sp>
    </p:spTree>
    <p:extLst>
      <p:ext uri="{BB962C8B-B14F-4D97-AF65-F5344CB8AC3E}">
        <p14:creationId xmlns:p14="http://schemas.microsoft.com/office/powerpoint/2010/main" val="34614753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800" dirty="0" smtClean="0"/>
              <a:t>Wedding cards are different for each and every function.</a:t>
            </a:r>
            <a:endParaRPr lang="en-US" sz="1800" dirty="0"/>
          </a:p>
        </p:txBody>
      </p:sp>
      <p:sp>
        <p:nvSpPr>
          <p:cNvPr id="4" name="Slide Number Placeholder 3"/>
          <p:cNvSpPr>
            <a:spLocks noGrp="1"/>
          </p:cNvSpPr>
          <p:nvPr>
            <p:ph type="sldNum" sz="quarter" idx="10"/>
          </p:nvPr>
        </p:nvSpPr>
        <p:spPr/>
        <p:txBody>
          <a:bodyPr/>
          <a:lstStyle/>
          <a:p>
            <a:fld id="{B3B6AB4F-991C-4C68-8375-8966FC22CFAD}"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B6AB4F-991C-4C68-8375-8966FC22CFAD}" type="slidenum">
              <a:rPr lang="en-US" smtClean="0"/>
              <a:pPr/>
              <a:t>3</a:t>
            </a:fld>
            <a:endParaRPr lang="en-US"/>
          </a:p>
        </p:txBody>
      </p:sp>
    </p:spTree>
    <p:extLst>
      <p:ext uri="{BB962C8B-B14F-4D97-AF65-F5344CB8AC3E}">
        <p14:creationId xmlns:p14="http://schemas.microsoft.com/office/powerpoint/2010/main" val="258737865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800" dirty="0" smtClean="0"/>
              <a:t>Some people really go out of their way to make invitation cards.</a:t>
            </a:r>
            <a:endParaRPr lang="en-US" sz="1800" dirty="0"/>
          </a:p>
        </p:txBody>
      </p:sp>
      <p:sp>
        <p:nvSpPr>
          <p:cNvPr id="4" name="Slide Number Placeholder 3"/>
          <p:cNvSpPr>
            <a:spLocks noGrp="1"/>
          </p:cNvSpPr>
          <p:nvPr>
            <p:ph type="sldNum" sz="quarter" idx="10"/>
          </p:nvPr>
        </p:nvSpPr>
        <p:spPr/>
        <p:txBody>
          <a:bodyPr/>
          <a:lstStyle/>
          <a:p>
            <a:fld id="{B3B6AB4F-991C-4C68-8375-8966FC22CFAD}" type="slidenum">
              <a:rPr lang="en-US" smtClean="0"/>
              <a:pPr/>
              <a:t>30</a:t>
            </a:fld>
            <a:endParaRPr lang="en-US"/>
          </a:p>
        </p:txBody>
      </p:sp>
    </p:spTree>
    <p:extLst>
      <p:ext uri="{BB962C8B-B14F-4D97-AF65-F5344CB8AC3E}">
        <p14:creationId xmlns:p14="http://schemas.microsoft.com/office/powerpoint/2010/main" val="332217495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800" dirty="0" smtClean="0"/>
              <a:t>They want their invitation to be different from all the others.</a:t>
            </a:r>
            <a:endParaRPr lang="en-US" sz="1800" dirty="0"/>
          </a:p>
        </p:txBody>
      </p:sp>
      <p:sp>
        <p:nvSpPr>
          <p:cNvPr id="4" name="Slide Number Placeholder 3"/>
          <p:cNvSpPr>
            <a:spLocks noGrp="1"/>
          </p:cNvSpPr>
          <p:nvPr>
            <p:ph type="sldNum" sz="quarter" idx="10"/>
          </p:nvPr>
        </p:nvSpPr>
        <p:spPr/>
        <p:txBody>
          <a:bodyPr/>
          <a:lstStyle/>
          <a:p>
            <a:fld id="{B3B6AB4F-991C-4C68-8375-8966FC22CFAD}"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800" dirty="0" smtClean="0"/>
              <a:t>Can be an invitation from a dignitary.</a:t>
            </a:r>
            <a:endParaRPr lang="en-US" sz="1800" dirty="0"/>
          </a:p>
        </p:txBody>
      </p:sp>
      <p:sp>
        <p:nvSpPr>
          <p:cNvPr id="4" name="Slide Number Placeholder 3"/>
          <p:cNvSpPr>
            <a:spLocks noGrp="1"/>
          </p:cNvSpPr>
          <p:nvPr>
            <p:ph type="sldNum" sz="quarter" idx="10"/>
          </p:nvPr>
        </p:nvSpPr>
        <p:spPr/>
        <p:txBody>
          <a:bodyPr/>
          <a:lstStyle/>
          <a:p>
            <a:fld id="{B3B6AB4F-991C-4C68-8375-8966FC22CFAD}" type="slidenum">
              <a:rPr lang="en-US" smtClean="0"/>
              <a:pPr/>
              <a:t>32</a:t>
            </a:fld>
            <a:endParaRPr lang="en-US"/>
          </a:p>
        </p:txBody>
      </p:sp>
    </p:spTree>
    <p:extLst>
      <p:ext uri="{BB962C8B-B14F-4D97-AF65-F5344CB8AC3E}">
        <p14:creationId xmlns:p14="http://schemas.microsoft.com/office/powerpoint/2010/main" val="157045129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800" dirty="0" smtClean="0"/>
              <a:t>Or with celebrities .</a:t>
            </a:r>
            <a:endParaRPr lang="en-US" sz="1800" dirty="0"/>
          </a:p>
        </p:txBody>
      </p:sp>
      <p:sp>
        <p:nvSpPr>
          <p:cNvPr id="4" name="Slide Number Placeholder 3"/>
          <p:cNvSpPr>
            <a:spLocks noGrp="1"/>
          </p:cNvSpPr>
          <p:nvPr>
            <p:ph type="sldNum" sz="quarter" idx="10"/>
          </p:nvPr>
        </p:nvSpPr>
        <p:spPr/>
        <p:txBody>
          <a:bodyPr/>
          <a:lstStyle/>
          <a:p>
            <a:fld id="{B3B6AB4F-991C-4C68-8375-8966FC22CFAD}"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B6AB4F-991C-4C68-8375-8966FC22CFAD}" type="slidenum">
              <a:rPr lang="en-US" smtClean="0"/>
              <a:pPr/>
              <a:t>34</a:t>
            </a:fld>
            <a:endParaRPr lang="en-US"/>
          </a:p>
        </p:txBody>
      </p:sp>
    </p:spTree>
    <p:extLst>
      <p:ext uri="{BB962C8B-B14F-4D97-AF65-F5344CB8AC3E}">
        <p14:creationId xmlns:p14="http://schemas.microsoft.com/office/powerpoint/2010/main" val="155118071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B6AB4F-991C-4C68-8375-8966FC22CFAD}" type="slidenum">
              <a:rPr lang="en-US" smtClean="0"/>
              <a:pPr/>
              <a:t>35</a:t>
            </a:fld>
            <a:endParaRPr lang="en-US"/>
          </a:p>
        </p:txBody>
      </p:sp>
    </p:spTree>
    <p:extLst>
      <p:ext uri="{BB962C8B-B14F-4D97-AF65-F5344CB8AC3E}">
        <p14:creationId xmlns:p14="http://schemas.microsoft.com/office/powerpoint/2010/main" val="39888649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800" dirty="0" smtClean="0"/>
              <a:t>Let’s compare the invitations we get with Allah’s invitation.</a:t>
            </a:r>
            <a:endParaRPr lang="en-US" sz="1800" dirty="0"/>
          </a:p>
        </p:txBody>
      </p:sp>
      <p:sp>
        <p:nvSpPr>
          <p:cNvPr id="4" name="Slide Number Placeholder 3"/>
          <p:cNvSpPr>
            <a:spLocks noGrp="1"/>
          </p:cNvSpPr>
          <p:nvPr>
            <p:ph type="sldNum" sz="quarter" idx="10"/>
          </p:nvPr>
        </p:nvSpPr>
        <p:spPr/>
        <p:txBody>
          <a:bodyPr/>
          <a:lstStyle/>
          <a:p>
            <a:fld id="{B3B6AB4F-991C-4C68-8375-8966FC22CFAD}" type="slidenum">
              <a:rPr lang="en-US" smtClean="0"/>
              <a:pPr/>
              <a:t>36</a:t>
            </a:fld>
            <a:endParaRPr lang="en-US"/>
          </a:p>
        </p:txBody>
      </p:sp>
    </p:spTree>
    <p:extLst>
      <p:ext uri="{BB962C8B-B14F-4D97-AF65-F5344CB8AC3E}">
        <p14:creationId xmlns:p14="http://schemas.microsoft.com/office/powerpoint/2010/main" val="176775684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800" dirty="0" smtClean="0"/>
              <a:t>By “wholesome” here we mean a halal party where it is fine for us to go and have fun like </a:t>
            </a:r>
            <a:r>
              <a:rPr lang="en-US" sz="1800" dirty="0" err="1" smtClean="0"/>
              <a:t>alhamdolillah</a:t>
            </a:r>
            <a:r>
              <a:rPr lang="en-US" sz="1800" dirty="0" smtClean="0"/>
              <a:t> our Perceptions party.</a:t>
            </a:r>
            <a:endParaRPr lang="en-US" sz="1800" dirty="0"/>
          </a:p>
        </p:txBody>
      </p:sp>
      <p:sp>
        <p:nvSpPr>
          <p:cNvPr id="4" name="Slide Number Placeholder 3"/>
          <p:cNvSpPr>
            <a:spLocks noGrp="1"/>
          </p:cNvSpPr>
          <p:nvPr>
            <p:ph type="sldNum" sz="quarter" idx="10"/>
          </p:nvPr>
        </p:nvSpPr>
        <p:spPr/>
        <p:txBody>
          <a:bodyPr/>
          <a:lstStyle/>
          <a:p>
            <a:fld id="{B3B6AB4F-991C-4C68-8375-8966FC22CFAD}" type="slidenum">
              <a:rPr lang="en-US" smtClean="0"/>
              <a:pPr/>
              <a:t>37</a:t>
            </a:fld>
            <a:endParaRPr lang="en-US"/>
          </a:p>
        </p:txBody>
      </p:sp>
    </p:spTree>
    <p:extLst>
      <p:ext uri="{BB962C8B-B14F-4D97-AF65-F5344CB8AC3E}">
        <p14:creationId xmlns:p14="http://schemas.microsoft.com/office/powerpoint/2010/main" val="365423211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800" dirty="0" smtClean="0"/>
              <a:t>Games, balloons</a:t>
            </a:r>
            <a:endParaRPr lang="en-US" sz="1800" dirty="0"/>
          </a:p>
        </p:txBody>
      </p:sp>
      <p:sp>
        <p:nvSpPr>
          <p:cNvPr id="4" name="Slide Number Placeholder 3"/>
          <p:cNvSpPr>
            <a:spLocks noGrp="1"/>
          </p:cNvSpPr>
          <p:nvPr>
            <p:ph type="sldNum" sz="quarter" idx="10"/>
          </p:nvPr>
        </p:nvSpPr>
        <p:spPr/>
        <p:txBody>
          <a:bodyPr/>
          <a:lstStyle/>
          <a:p>
            <a:fld id="{B3B6AB4F-991C-4C68-8375-8966FC22CFAD}" type="slidenum">
              <a:rPr lang="en-US" smtClean="0"/>
              <a:pPr/>
              <a:t>38</a:t>
            </a:fld>
            <a:endParaRPr lang="en-US"/>
          </a:p>
        </p:txBody>
      </p:sp>
    </p:spTree>
    <p:extLst>
      <p:ext uri="{BB962C8B-B14F-4D97-AF65-F5344CB8AC3E}">
        <p14:creationId xmlns:p14="http://schemas.microsoft.com/office/powerpoint/2010/main" val="225196059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800" dirty="0" smtClean="0"/>
              <a:t>Great conversation with our friends</a:t>
            </a:r>
            <a:endParaRPr lang="en-US" sz="1800" dirty="0"/>
          </a:p>
        </p:txBody>
      </p:sp>
      <p:sp>
        <p:nvSpPr>
          <p:cNvPr id="4" name="Slide Number Placeholder 3"/>
          <p:cNvSpPr>
            <a:spLocks noGrp="1"/>
          </p:cNvSpPr>
          <p:nvPr>
            <p:ph type="sldNum" sz="quarter" idx="10"/>
          </p:nvPr>
        </p:nvSpPr>
        <p:spPr/>
        <p:txBody>
          <a:bodyPr/>
          <a:lstStyle/>
          <a:p>
            <a:fld id="{B3B6AB4F-991C-4C68-8375-8966FC22CFAD}" type="slidenum">
              <a:rPr lang="en-US" smtClean="0"/>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800" dirty="0" smtClean="0"/>
              <a:t>Beautiful </a:t>
            </a:r>
            <a:r>
              <a:rPr lang="en-US" sz="1800" dirty="0" err="1" smtClean="0"/>
              <a:t>adhan</a:t>
            </a:r>
            <a:r>
              <a:rPr lang="en-US" sz="1800" dirty="0" smtClean="0"/>
              <a:t> affects, grabs your attention.</a:t>
            </a:r>
            <a:endParaRPr lang="en-US" sz="1800" dirty="0"/>
          </a:p>
        </p:txBody>
      </p:sp>
      <p:sp>
        <p:nvSpPr>
          <p:cNvPr id="4" name="Slide Number Placeholder 3"/>
          <p:cNvSpPr>
            <a:spLocks noGrp="1"/>
          </p:cNvSpPr>
          <p:nvPr>
            <p:ph type="sldNum" sz="quarter" idx="10"/>
          </p:nvPr>
        </p:nvSpPr>
        <p:spPr/>
        <p:txBody>
          <a:bodyPr/>
          <a:lstStyle/>
          <a:p>
            <a:fld id="{B3B6AB4F-991C-4C68-8375-8966FC22CFAD}" type="slidenum">
              <a:rPr lang="en-US" smtClean="0"/>
              <a:pPr/>
              <a:t>4</a:t>
            </a:fld>
            <a:endParaRPr lang="en-US"/>
          </a:p>
        </p:txBody>
      </p:sp>
    </p:spTree>
    <p:extLst>
      <p:ext uri="{BB962C8B-B14F-4D97-AF65-F5344CB8AC3E}">
        <p14:creationId xmlns:p14="http://schemas.microsoft.com/office/powerpoint/2010/main" val="195619320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800" dirty="0" smtClean="0"/>
              <a:t>Face painting</a:t>
            </a:r>
            <a:endParaRPr lang="en-US" sz="1800" dirty="0"/>
          </a:p>
        </p:txBody>
      </p:sp>
      <p:sp>
        <p:nvSpPr>
          <p:cNvPr id="4" name="Slide Number Placeholder 3"/>
          <p:cNvSpPr>
            <a:spLocks noGrp="1"/>
          </p:cNvSpPr>
          <p:nvPr>
            <p:ph type="sldNum" sz="quarter" idx="10"/>
          </p:nvPr>
        </p:nvSpPr>
        <p:spPr/>
        <p:txBody>
          <a:bodyPr/>
          <a:lstStyle/>
          <a:p>
            <a:fld id="{B3B6AB4F-991C-4C68-8375-8966FC22CFAD}" type="slidenum">
              <a:rPr lang="en-US" smtClean="0"/>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800" dirty="0" smtClean="0"/>
              <a:t>Bouncing castles and slides</a:t>
            </a:r>
            <a:endParaRPr lang="en-US" sz="1800" dirty="0"/>
          </a:p>
        </p:txBody>
      </p:sp>
      <p:sp>
        <p:nvSpPr>
          <p:cNvPr id="4" name="Slide Number Placeholder 3"/>
          <p:cNvSpPr>
            <a:spLocks noGrp="1"/>
          </p:cNvSpPr>
          <p:nvPr>
            <p:ph type="sldNum" sz="quarter" idx="10"/>
          </p:nvPr>
        </p:nvSpPr>
        <p:spPr/>
        <p:txBody>
          <a:bodyPr/>
          <a:lstStyle/>
          <a:p>
            <a:fld id="{B3B6AB4F-991C-4C68-8375-8966FC22CFAD}" type="slidenum">
              <a:rPr lang="en-US" smtClean="0"/>
              <a:pPr/>
              <a:t>41</a:t>
            </a:fld>
            <a:endParaRPr lang="en-US"/>
          </a:p>
        </p:txBody>
      </p:sp>
    </p:spTree>
    <p:extLst>
      <p:ext uri="{BB962C8B-B14F-4D97-AF65-F5344CB8AC3E}">
        <p14:creationId xmlns:p14="http://schemas.microsoft.com/office/powerpoint/2010/main" val="155586223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800" dirty="0" smtClean="0"/>
              <a:t>How can we talk about a “wholesome” party and not talk about yummy food?</a:t>
            </a:r>
            <a:endParaRPr lang="en-US" sz="1800" dirty="0"/>
          </a:p>
        </p:txBody>
      </p:sp>
      <p:sp>
        <p:nvSpPr>
          <p:cNvPr id="4" name="Slide Number Placeholder 3"/>
          <p:cNvSpPr>
            <a:spLocks noGrp="1"/>
          </p:cNvSpPr>
          <p:nvPr>
            <p:ph type="sldNum" sz="quarter" idx="10"/>
          </p:nvPr>
        </p:nvSpPr>
        <p:spPr/>
        <p:txBody>
          <a:bodyPr/>
          <a:lstStyle/>
          <a:p>
            <a:fld id="{B3B6AB4F-991C-4C68-8375-8966FC22CFAD}" type="slidenum">
              <a:rPr lang="en-US" smtClean="0"/>
              <a:pPr/>
              <a:t>42</a:t>
            </a:fld>
            <a:endParaRPr lang="en-US"/>
          </a:p>
        </p:txBody>
      </p:sp>
    </p:spTree>
    <p:extLst>
      <p:ext uri="{BB962C8B-B14F-4D97-AF65-F5344CB8AC3E}">
        <p14:creationId xmlns:p14="http://schemas.microsoft.com/office/powerpoint/2010/main" val="110424413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800" dirty="0" smtClean="0"/>
              <a:t>And then we sometimes get goody bags.</a:t>
            </a:r>
            <a:endParaRPr lang="en-US" sz="1800" dirty="0"/>
          </a:p>
        </p:txBody>
      </p:sp>
      <p:sp>
        <p:nvSpPr>
          <p:cNvPr id="4" name="Slide Number Placeholder 3"/>
          <p:cNvSpPr>
            <a:spLocks noGrp="1"/>
          </p:cNvSpPr>
          <p:nvPr>
            <p:ph type="sldNum" sz="quarter" idx="10"/>
          </p:nvPr>
        </p:nvSpPr>
        <p:spPr/>
        <p:txBody>
          <a:bodyPr/>
          <a:lstStyle/>
          <a:p>
            <a:fld id="{B3B6AB4F-991C-4C68-8375-8966FC22CFAD}" type="slidenum">
              <a:rPr lang="en-US" smtClean="0"/>
              <a:pPr/>
              <a:t>43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B6AB4F-991C-4C68-8375-8966FC22CFAD}" type="slidenum">
              <a:rPr lang="en-US" smtClean="0"/>
              <a:pPr/>
              <a:t>44</a:t>
            </a:fld>
            <a:endParaRPr lang="en-US"/>
          </a:p>
        </p:txBody>
      </p:sp>
    </p:spTree>
    <p:extLst>
      <p:ext uri="{BB962C8B-B14F-4D97-AF65-F5344CB8AC3E}">
        <p14:creationId xmlns:p14="http://schemas.microsoft.com/office/powerpoint/2010/main" val="136405946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800" dirty="0" err="1" smtClean="0"/>
              <a:t>Alhamdolillah</a:t>
            </a:r>
            <a:r>
              <a:rPr lang="en-US" sz="1800" dirty="0" smtClean="0"/>
              <a:t>, it is good to have fun.</a:t>
            </a:r>
            <a:endParaRPr lang="en-US" sz="1800" dirty="0"/>
          </a:p>
        </p:txBody>
      </p:sp>
      <p:sp>
        <p:nvSpPr>
          <p:cNvPr id="4" name="Slide Number Placeholder 3"/>
          <p:cNvSpPr>
            <a:spLocks noGrp="1"/>
          </p:cNvSpPr>
          <p:nvPr>
            <p:ph type="sldNum" sz="quarter" idx="10"/>
          </p:nvPr>
        </p:nvSpPr>
        <p:spPr/>
        <p:txBody>
          <a:bodyPr/>
          <a:lstStyle/>
          <a:p>
            <a:fld id="{B3B6AB4F-991C-4C68-8375-8966FC22CFAD}" type="slidenum">
              <a:rPr lang="en-US" smtClean="0"/>
              <a:pPr/>
              <a:t>45</a:t>
            </a:fld>
            <a:endParaRPr lang="en-US"/>
          </a:p>
        </p:txBody>
      </p:sp>
    </p:spTree>
    <p:extLst>
      <p:ext uri="{BB962C8B-B14F-4D97-AF65-F5344CB8AC3E}">
        <p14:creationId xmlns:p14="http://schemas.microsoft.com/office/powerpoint/2010/main" val="334866804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B4EADB-2113-4015-8E83-05BA05525F15}" type="slidenum">
              <a:rPr lang="en-US"/>
              <a:pPr/>
              <a:t>46</a:t>
            </a:fld>
            <a:endParaRPr lang="en-US"/>
          </a:p>
        </p:txBody>
      </p:sp>
      <p:sp>
        <p:nvSpPr>
          <p:cNvPr id="433154" name="Rectangle 2"/>
          <p:cNvSpPr>
            <a:spLocks noGrp="1" noRot="1" noChangeAspect="1" noChangeArrowheads="1" noTextEdit="1"/>
          </p:cNvSpPr>
          <p:nvPr>
            <p:ph type="sldImg"/>
          </p:nvPr>
        </p:nvSpPr>
        <p:spPr>
          <a:ln/>
        </p:spPr>
      </p:sp>
      <p:sp>
        <p:nvSpPr>
          <p:cNvPr id="433155" name="Rectangle 3"/>
          <p:cNvSpPr>
            <a:spLocks noGrp="1" noChangeArrowheads="1"/>
          </p:cNvSpPr>
          <p:nvPr>
            <p:ph type="body" idx="1"/>
          </p:nvPr>
        </p:nvSpPr>
        <p:spPr/>
        <p:txBody>
          <a:bodyPr>
            <a:normAutofit/>
          </a:bodyPr>
          <a:lstStyle/>
          <a:p>
            <a:r>
              <a:rPr lang="en-US" sz="1800" dirty="0" smtClean="0"/>
              <a:t>He just didn’t milk for us, He also made delicious ice cream for us to enjoy.</a:t>
            </a:r>
            <a:endParaRPr lang="en-US" sz="1800"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800" dirty="0" smtClean="0"/>
              <a:t>But how long does all that last?</a:t>
            </a:r>
            <a:endParaRPr lang="en-US" sz="1800" dirty="0"/>
          </a:p>
        </p:txBody>
      </p:sp>
      <p:sp>
        <p:nvSpPr>
          <p:cNvPr id="4" name="Slide Number Placeholder 3"/>
          <p:cNvSpPr>
            <a:spLocks noGrp="1"/>
          </p:cNvSpPr>
          <p:nvPr>
            <p:ph type="sldNum" sz="quarter" idx="10"/>
          </p:nvPr>
        </p:nvSpPr>
        <p:spPr/>
        <p:txBody>
          <a:bodyPr/>
          <a:lstStyle/>
          <a:p>
            <a:fld id="{B3B6AB4F-991C-4C68-8375-8966FC22CFAD}" type="slidenum">
              <a:rPr lang="en-US" smtClean="0"/>
              <a:pPr/>
              <a:t>47</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800" dirty="0" smtClean="0"/>
              <a:t>The balloons burst, the ribbons come down….</a:t>
            </a:r>
            <a:endParaRPr lang="en-US" sz="1800" dirty="0"/>
          </a:p>
        </p:txBody>
      </p:sp>
      <p:sp>
        <p:nvSpPr>
          <p:cNvPr id="4" name="Slide Number Placeholder 3"/>
          <p:cNvSpPr>
            <a:spLocks noGrp="1"/>
          </p:cNvSpPr>
          <p:nvPr>
            <p:ph type="sldNum" sz="quarter" idx="10"/>
          </p:nvPr>
        </p:nvSpPr>
        <p:spPr/>
        <p:txBody>
          <a:bodyPr/>
          <a:lstStyle/>
          <a:p>
            <a:fld id="{B3B6AB4F-991C-4C68-8375-8966FC22CFAD}" type="slidenum">
              <a:rPr lang="en-US" smtClean="0"/>
              <a:pPr/>
              <a:t>48</a:t>
            </a:fld>
            <a:endParaRPr lang="en-US"/>
          </a:p>
        </p:txBody>
      </p:sp>
    </p:spTree>
    <p:extLst>
      <p:ext uri="{BB962C8B-B14F-4D97-AF65-F5344CB8AC3E}">
        <p14:creationId xmlns:p14="http://schemas.microsoft.com/office/powerpoint/2010/main" val="96417608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800" dirty="0" smtClean="0"/>
              <a:t>Dirty plates and leftover food is all that is left.</a:t>
            </a:r>
            <a:endParaRPr lang="en-US" sz="1800" dirty="0"/>
          </a:p>
        </p:txBody>
      </p:sp>
      <p:sp>
        <p:nvSpPr>
          <p:cNvPr id="4" name="Slide Number Placeholder 3"/>
          <p:cNvSpPr>
            <a:spLocks noGrp="1"/>
          </p:cNvSpPr>
          <p:nvPr>
            <p:ph type="sldNum" sz="quarter" idx="10"/>
          </p:nvPr>
        </p:nvSpPr>
        <p:spPr/>
        <p:txBody>
          <a:bodyPr/>
          <a:lstStyle/>
          <a:p>
            <a:fld id="{B3B6AB4F-991C-4C68-8375-8966FC22CFAD}" type="slidenum">
              <a:rPr lang="en-US" smtClean="0"/>
              <a:pPr/>
              <a:t>49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800" dirty="0" smtClean="0"/>
              <a:t>They found it difficult to remember the time fixed for the prayer sometimes, especially when they were busy doing their work.</a:t>
            </a:r>
            <a:endParaRPr lang="en-US" sz="1800" dirty="0"/>
          </a:p>
        </p:txBody>
      </p:sp>
      <p:sp>
        <p:nvSpPr>
          <p:cNvPr id="4" name="Slide Number Placeholder 3"/>
          <p:cNvSpPr>
            <a:spLocks noGrp="1"/>
          </p:cNvSpPr>
          <p:nvPr>
            <p:ph type="sldNum" sz="quarter" idx="10"/>
          </p:nvPr>
        </p:nvSpPr>
        <p:spPr/>
        <p:txBody>
          <a:bodyPr/>
          <a:lstStyle/>
          <a:p>
            <a:fld id="{B3B6AB4F-991C-4C68-8375-8966FC22CFAD}" type="slidenum">
              <a:rPr lang="en-US" smtClean="0"/>
              <a:pPr/>
              <a:t>5</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B6AB4F-991C-4C68-8375-8966FC22CFAD}" type="slidenum">
              <a:rPr lang="en-US" smtClean="0"/>
              <a:pPr/>
              <a:t>50</a:t>
            </a:fld>
            <a:endParaRPr lang="en-US"/>
          </a:p>
        </p:txBody>
      </p:sp>
    </p:spTree>
    <p:extLst>
      <p:ext uri="{BB962C8B-B14F-4D97-AF65-F5344CB8AC3E}">
        <p14:creationId xmlns:p14="http://schemas.microsoft.com/office/powerpoint/2010/main" val="328886088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800" dirty="0" smtClean="0"/>
              <a:t>All the garbage is disposed off.</a:t>
            </a:r>
            <a:endParaRPr lang="en-US" sz="1800" dirty="0"/>
          </a:p>
        </p:txBody>
      </p:sp>
      <p:sp>
        <p:nvSpPr>
          <p:cNvPr id="4" name="Slide Number Placeholder 3"/>
          <p:cNvSpPr>
            <a:spLocks noGrp="1"/>
          </p:cNvSpPr>
          <p:nvPr>
            <p:ph type="sldNum" sz="quarter" idx="10"/>
          </p:nvPr>
        </p:nvSpPr>
        <p:spPr/>
        <p:txBody>
          <a:bodyPr/>
          <a:lstStyle/>
          <a:p>
            <a:fld id="{B3B6AB4F-991C-4C68-8375-8966FC22CFAD}" type="slidenum">
              <a:rPr lang="en-US" smtClean="0"/>
              <a:pPr/>
              <a:t>51</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800" dirty="0" smtClean="0"/>
              <a:t>The red carpet is rolled up.</a:t>
            </a:r>
            <a:endParaRPr lang="en-US" sz="1800" dirty="0"/>
          </a:p>
        </p:txBody>
      </p:sp>
      <p:sp>
        <p:nvSpPr>
          <p:cNvPr id="4" name="Slide Number Placeholder 3"/>
          <p:cNvSpPr>
            <a:spLocks noGrp="1"/>
          </p:cNvSpPr>
          <p:nvPr>
            <p:ph type="sldNum" sz="quarter" idx="10"/>
          </p:nvPr>
        </p:nvSpPr>
        <p:spPr/>
        <p:txBody>
          <a:bodyPr/>
          <a:lstStyle/>
          <a:p>
            <a:fld id="{B3B6AB4F-991C-4C68-8375-8966FC22CFAD}" type="slidenum">
              <a:rPr lang="en-US" smtClean="0"/>
              <a:pPr/>
              <a:t>52</a:t>
            </a:fld>
            <a:endParaRPr lang="en-US"/>
          </a:p>
        </p:txBody>
      </p:sp>
    </p:spTree>
    <p:extLst>
      <p:ext uri="{BB962C8B-B14F-4D97-AF65-F5344CB8AC3E}">
        <p14:creationId xmlns:p14="http://schemas.microsoft.com/office/powerpoint/2010/main" val="57953433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800" dirty="0" smtClean="0"/>
              <a:t>It all ends very soon.</a:t>
            </a:r>
            <a:endParaRPr lang="en-US" sz="1800" dirty="0"/>
          </a:p>
        </p:txBody>
      </p:sp>
      <p:sp>
        <p:nvSpPr>
          <p:cNvPr id="4" name="Slide Number Placeholder 3"/>
          <p:cNvSpPr>
            <a:spLocks noGrp="1"/>
          </p:cNvSpPr>
          <p:nvPr>
            <p:ph type="sldNum" sz="quarter" idx="10"/>
          </p:nvPr>
        </p:nvSpPr>
        <p:spPr/>
        <p:txBody>
          <a:bodyPr/>
          <a:lstStyle/>
          <a:p>
            <a:fld id="{B3B6AB4F-991C-4C68-8375-8966FC22CFAD}" type="slidenum">
              <a:rPr lang="en-US" smtClean="0"/>
              <a:pPr/>
              <a:t>53</a:t>
            </a:fld>
            <a:endParaRPr lang="en-US"/>
          </a:p>
        </p:txBody>
      </p:sp>
    </p:spTree>
    <p:extLst>
      <p:ext uri="{BB962C8B-B14F-4D97-AF65-F5344CB8AC3E}">
        <p14:creationId xmlns:p14="http://schemas.microsoft.com/office/powerpoint/2010/main" val="244512629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800" dirty="0" smtClean="0"/>
              <a:t>The carriage turns in to a pumpkin.</a:t>
            </a:r>
            <a:endParaRPr lang="en-US" sz="1800" dirty="0"/>
          </a:p>
        </p:txBody>
      </p:sp>
      <p:sp>
        <p:nvSpPr>
          <p:cNvPr id="4" name="Slide Number Placeholder 3"/>
          <p:cNvSpPr>
            <a:spLocks noGrp="1"/>
          </p:cNvSpPr>
          <p:nvPr>
            <p:ph type="sldNum" sz="quarter" idx="10"/>
          </p:nvPr>
        </p:nvSpPr>
        <p:spPr/>
        <p:txBody>
          <a:bodyPr/>
          <a:lstStyle/>
          <a:p>
            <a:fld id="{B3B6AB4F-991C-4C68-8375-8966FC22CFAD}" type="slidenum">
              <a:rPr lang="en-US" smtClean="0"/>
              <a:pPr/>
              <a:t>54</a:t>
            </a:fld>
            <a:endParaRPr lang="en-US"/>
          </a:p>
        </p:txBody>
      </p:sp>
    </p:spTree>
    <p:extLst>
      <p:ext uri="{BB962C8B-B14F-4D97-AF65-F5344CB8AC3E}">
        <p14:creationId xmlns:p14="http://schemas.microsoft.com/office/powerpoint/2010/main" val="84061559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B6AB4F-991C-4C68-8375-8966FC22CFAD}" type="slidenum">
              <a:rPr lang="en-US" smtClean="0"/>
              <a:pPr/>
              <a:t>55</a:t>
            </a:fld>
            <a:endParaRPr lang="en-US"/>
          </a:p>
        </p:txBody>
      </p:sp>
    </p:spTree>
    <p:extLst>
      <p:ext uri="{BB962C8B-B14F-4D97-AF65-F5344CB8AC3E}">
        <p14:creationId xmlns:p14="http://schemas.microsoft.com/office/powerpoint/2010/main" val="195693865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800" dirty="0" smtClean="0"/>
              <a:t>The pretty clothes turn in to rags.</a:t>
            </a:r>
            <a:endParaRPr lang="en-US" sz="1800" dirty="0"/>
          </a:p>
        </p:txBody>
      </p:sp>
      <p:sp>
        <p:nvSpPr>
          <p:cNvPr id="4" name="Slide Number Placeholder 3"/>
          <p:cNvSpPr>
            <a:spLocks noGrp="1"/>
          </p:cNvSpPr>
          <p:nvPr>
            <p:ph type="sldNum" sz="quarter" idx="10"/>
          </p:nvPr>
        </p:nvSpPr>
        <p:spPr/>
        <p:txBody>
          <a:bodyPr/>
          <a:lstStyle/>
          <a:p>
            <a:fld id="{B3B6AB4F-991C-4C68-8375-8966FC22CFAD}" type="slidenum">
              <a:rPr lang="en-US" smtClean="0"/>
              <a:pPr/>
              <a:t>56</a:t>
            </a:fld>
            <a:endParaRPr lang="en-US"/>
          </a:p>
        </p:txBody>
      </p:sp>
    </p:spTree>
    <p:extLst>
      <p:ext uri="{BB962C8B-B14F-4D97-AF65-F5344CB8AC3E}">
        <p14:creationId xmlns:p14="http://schemas.microsoft.com/office/powerpoint/2010/main" val="8694771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800" dirty="0" smtClean="0"/>
              <a:t>And what do we hear in the </a:t>
            </a:r>
            <a:r>
              <a:rPr lang="en-US" sz="1800" dirty="0" err="1" smtClean="0"/>
              <a:t>adhan</a:t>
            </a:r>
            <a:r>
              <a:rPr lang="en-US" sz="1800" dirty="0" smtClean="0"/>
              <a:t>?</a:t>
            </a:r>
            <a:endParaRPr lang="en-US" sz="1800" dirty="0"/>
          </a:p>
        </p:txBody>
      </p:sp>
      <p:sp>
        <p:nvSpPr>
          <p:cNvPr id="4" name="Slide Number Placeholder 3"/>
          <p:cNvSpPr>
            <a:spLocks noGrp="1"/>
          </p:cNvSpPr>
          <p:nvPr>
            <p:ph type="sldNum" sz="quarter" idx="10"/>
          </p:nvPr>
        </p:nvSpPr>
        <p:spPr/>
        <p:txBody>
          <a:bodyPr/>
          <a:lstStyle/>
          <a:p>
            <a:fld id="{B3B6AB4F-991C-4C68-8375-8966FC22CFAD}" type="slidenum">
              <a:rPr lang="en-US" smtClean="0"/>
              <a:pPr/>
              <a:t>57</a:t>
            </a:fld>
            <a:endParaRPr lang="en-US"/>
          </a:p>
        </p:txBody>
      </p:sp>
    </p:spTree>
    <p:extLst>
      <p:ext uri="{BB962C8B-B14F-4D97-AF65-F5344CB8AC3E}">
        <p14:creationId xmlns:p14="http://schemas.microsoft.com/office/powerpoint/2010/main" val="408052056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B6AB4F-991C-4C68-8375-8966FC22CFAD}" type="slidenum">
              <a:rPr lang="en-US" smtClean="0"/>
              <a:pPr/>
              <a:t>58</a:t>
            </a:fld>
            <a:endParaRPr lang="en-US"/>
          </a:p>
        </p:txBody>
      </p:sp>
    </p:spTree>
    <p:extLst>
      <p:ext uri="{BB962C8B-B14F-4D97-AF65-F5344CB8AC3E}">
        <p14:creationId xmlns:p14="http://schemas.microsoft.com/office/powerpoint/2010/main" val="400183841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B6AB4F-991C-4C68-8375-8966FC22CFAD}" type="slidenum">
              <a:rPr lang="en-US" smtClean="0"/>
              <a:pPr/>
              <a:t>59</a:t>
            </a:fld>
            <a:endParaRPr lang="en-US"/>
          </a:p>
        </p:txBody>
      </p:sp>
    </p:spTree>
    <p:extLst>
      <p:ext uri="{BB962C8B-B14F-4D97-AF65-F5344CB8AC3E}">
        <p14:creationId xmlns:p14="http://schemas.microsoft.com/office/powerpoint/2010/main" val="26033412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B6AB4F-991C-4C68-8375-8966FC22CFAD}" type="slidenum">
              <a:rPr lang="en-US" smtClean="0"/>
              <a:pPr/>
              <a:t>6</a:t>
            </a:fld>
            <a:endParaRPr lang="en-US"/>
          </a:p>
        </p:txBody>
      </p:sp>
    </p:spTree>
    <p:extLst>
      <p:ext uri="{BB962C8B-B14F-4D97-AF65-F5344CB8AC3E}">
        <p14:creationId xmlns:p14="http://schemas.microsoft.com/office/powerpoint/2010/main" val="391946141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800" dirty="0" err="1" smtClean="0"/>
              <a:t>Adhan</a:t>
            </a:r>
            <a:r>
              <a:rPr lang="en-US" sz="1800" dirty="0" smtClean="0"/>
              <a:t> takes you towards Salah</a:t>
            </a:r>
            <a:endParaRPr lang="en-US" sz="1800" dirty="0"/>
          </a:p>
        </p:txBody>
      </p:sp>
      <p:sp>
        <p:nvSpPr>
          <p:cNvPr id="4" name="Slide Number Placeholder 3"/>
          <p:cNvSpPr>
            <a:spLocks noGrp="1"/>
          </p:cNvSpPr>
          <p:nvPr>
            <p:ph type="sldNum" sz="quarter" idx="10"/>
          </p:nvPr>
        </p:nvSpPr>
        <p:spPr/>
        <p:txBody>
          <a:bodyPr/>
          <a:lstStyle/>
          <a:p>
            <a:fld id="{B3B6AB4F-991C-4C68-8375-8966FC22CFAD}" type="slidenum">
              <a:rPr lang="en-US" smtClean="0"/>
              <a:pPr/>
              <a:t>60</a:t>
            </a:fld>
            <a:endParaRPr lang="en-US"/>
          </a:p>
        </p:txBody>
      </p:sp>
    </p:spTree>
    <p:extLst>
      <p:ext uri="{BB962C8B-B14F-4D97-AF65-F5344CB8AC3E}">
        <p14:creationId xmlns:p14="http://schemas.microsoft.com/office/powerpoint/2010/main" val="412296221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800" dirty="0"/>
              <a:t>which takes you towards Al </a:t>
            </a:r>
            <a:r>
              <a:rPr lang="en-US" sz="1800" dirty="0" err="1"/>
              <a:t>Falah</a:t>
            </a:r>
            <a:r>
              <a:rPr lang="en-US" sz="1800" dirty="0"/>
              <a:t>, comprehensive success.</a:t>
            </a:r>
          </a:p>
          <a:p>
            <a:endParaRPr lang="en-US" dirty="0"/>
          </a:p>
        </p:txBody>
      </p:sp>
      <p:sp>
        <p:nvSpPr>
          <p:cNvPr id="4" name="Slide Number Placeholder 3"/>
          <p:cNvSpPr>
            <a:spLocks noGrp="1"/>
          </p:cNvSpPr>
          <p:nvPr>
            <p:ph type="sldNum" sz="quarter" idx="10"/>
          </p:nvPr>
        </p:nvSpPr>
        <p:spPr/>
        <p:txBody>
          <a:bodyPr/>
          <a:lstStyle/>
          <a:p>
            <a:fld id="{B3B6AB4F-991C-4C68-8375-8966FC22CFAD}" type="slidenum">
              <a:rPr lang="en-US" smtClean="0"/>
              <a:pPr/>
              <a:t>61</a:t>
            </a:fld>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800" dirty="0" smtClean="0"/>
              <a:t>Where the party never ends.</a:t>
            </a:r>
            <a:endParaRPr lang="en-US" sz="1800" dirty="0"/>
          </a:p>
        </p:txBody>
      </p:sp>
      <p:sp>
        <p:nvSpPr>
          <p:cNvPr id="4" name="Slide Number Placeholder 3"/>
          <p:cNvSpPr>
            <a:spLocks noGrp="1"/>
          </p:cNvSpPr>
          <p:nvPr>
            <p:ph type="sldNum" sz="quarter" idx="10"/>
          </p:nvPr>
        </p:nvSpPr>
        <p:spPr/>
        <p:txBody>
          <a:bodyPr/>
          <a:lstStyle/>
          <a:p>
            <a:fld id="{B3B6AB4F-991C-4C68-8375-8966FC22CFAD}" type="slidenum">
              <a:rPr lang="en-US" smtClean="0"/>
              <a:pPr/>
              <a:t>62</a:t>
            </a:fld>
            <a:endParaRPr lang="en-US"/>
          </a:p>
        </p:txBody>
      </p:sp>
    </p:spTree>
    <p:extLst>
      <p:ext uri="{BB962C8B-B14F-4D97-AF65-F5344CB8AC3E}">
        <p14:creationId xmlns:p14="http://schemas.microsoft.com/office/powerpoint/2010/main" val="7045712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B6AB4F-991C-4C68-8375-8966FC22CFAD}" type="slidenum">
              <a:rPr lang="en-US" smtClean="0"/>
              <a:pPr/>
              <a:t>63</a:t>
            </a:fld>
            <a:endParaRPr lang="en-US"/>
          </a:p>
        </p:txBody>
      </p:sp>
    </p:spTree>
    <p:extLst>
      <p:ext uri="{BB962C8B-B14F-4D97-AF65-F5344CB8AC3E}">
        <p14:creationId xmlns:p14="http://schemas.microsoft.com/office/powerpoint/2010/main" val="253816546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B6AB4F-991C-4C68-8375-8966FC22CFAD}" type="slidenum">
              <a:rPr lang="en-US" smtClean="0"/>
              <a:pPr/>
              <a:t>64</a:t>
            </a:fld>
            <a:endParaRPr lang="en-US"/>
          </a:p>
        </p:txBody>
      </p:sp>
    </p:spTree>
    <p:extLst>
      <p:ext uri="{BB962C8B-B14F-4D97-AF65-F5344CB8AC3E}">
        <p14:creationId xmlns:p14="http://schemas.microsoft.com/office/powerpoint/2010/main" val="35959825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800" dirty="0" smtClean="0"/>
              <a:t>It is reported that Abu </a:t>
            </a:r>
            <a:r>
              <a:rPr lang="en-US" sz="1800" dirty="0" err="1" smtClean="0"/>
              <a:t>Rafi</a:t>
            </a:r>
            <a:r>
              <a:rPr lang="en-US" sz="1800" dirty="0" smtClean="0"/>
              <a:t>` (a Companion) said, "I saw the Messenger of Allah (may Allah bless him and his household and grant them peace) give </a:t>
            </a:r>
            <a:r>
              <a:rPr lang="en-US" sz="1800" dirty="0" err="1" smtClean="0"/>
              <a:t>adhan</a:t>
            </a:r>
            <a:r>
              <a:rPr lang="en-US" sz="1800" dirty="0" smtClean="0"/>
              <a:t> in the ear of al-</a:t>
            </a:r>
            <a:r>
              <a:rPr lang="en-US" sz="1800" dirty="0" err="1" smtClean="0"/>
              <a:t>Hasan</a:t>
            </a:r>
            <a:r>
              <a:rPr lang="en-US" sz="1800" dirty="0" smtClean="0"/>
              <a:t>, the son of `Ali, when Fatimah gave birth to him."</a:t>
            </a:r>
          </a:p>
          <a:p>
            <a:r>
              <a:rPr lang="en-US" sz="1800" dirty="0" smtClean="0"/>
              <a:t>(</a:t>
            </a:r>
            <a:r>
              <a:rPr lang="en-US" sz="1800" dirty="0" err="1" smtClean="0"/>
              <a:t>Tirmidhi</a:t>
            </a:r>
            <a:r>
              <a:rPr lang="en-US" sz="1800" dirty="0" smtClean="0"/>
              <a:t>, Abu </a:t>
            </a:r>
            <a:r>
              <a:rPr lang="en-US" sz="1800" dirty="0" err="1" smtClean="0"/>
              <a:t>Dawud</a:t>
            </a:r>
            <a:r>
              <a:rPr lang="en-US" sz="1800" dirty="0" smtClean="0"/>
              <a:t>, Ahmad, al-Hakim and al-</a:t>
            </a:r>
            <a:r>
              <a:rPr lang="en-US" sz="1800" dirty="0" err="1" smtClean="0"/>
              <a:t>Bayhaqi</a:t>
            </a:r>
            <a:r>
              <a:rPr lang="en-US" sz="1800" dirty="0" smtClean="0"/>
              <a:t>)</a:t>
            </a:r>
          </a:p>
          <a:p>
            <a:endParaRPr lang="en-US" dirty="0"/>
          </a:p>
        </p:txBody>
      </p:sp>
      <p:sp>
        <p:nvSpPr>
          <p:cNvPr id="4" name="Slide Number Placeholder 3"/>
          <p:cNvSpPr>
            <a:spLocks noGrp="1"/>
          </p:cNvSpPr>
          <p:nvPr>
            <p:ph type="sldNum" sz="quarter" idx="10"/>
          </p:nvPr>
        </p:nvSpPr>
        <p:spPr/>
        <p:txBody>
          <a:bodyPr/>
          <a:lstStyle/>
          <a:p>
            <a:fld id="{B3B6AB4F-991C-4C68-8375-8966FC22CFAD}" type="slidenum">
              <a:rPr lang="en-US" smtClean="0"/>
              <a:pPr/>
              <a:t>65</a:t>
            </a:fld>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B6AB4F-991C-4C68-8375-8966FC22CFAD}" type="slidenum">
              <a:rPr lang="en-US" smtClean="0"/>
              <a:pPr/>
              <a:t>66</a:t>
            </a:fld>
            <a:endParaRPr lang="en-US"/>
          </a:p>
        </p:txBody>
      </p:sp>
    </p:spTree>
    <p:extLst>
      <p:ext uri="{BB962C8B-B14F-4D97-AF65-F5344CB8AC3E}">
        <p14:creationId xmlns:p14="http://schemas.microsoft.com/office/powerpoint/2010/main" val="282913428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800" dirty="0" err="1" smtClean="0"/>
              <a:t>Rawhaa</a:t>
            </a:r>
            <a:r>
              <a:rPr lang="en-US" sz="1800" dirty="0" smtClean="0"/>
              <a:t> – place 60 km from </a:t>
            </a:r>
            <a:r>
              <a:rPr lang="en-US" sz="1800" dirty="0" err="1" smtClean="0"/>
              <a:t>Madinah</a:t>
            </a:r>
            <a:endParaRPr lang="en-US" sz="1800" dirty="0"/>
          </a:p>
        </p:txBody>
      </p:sp>
      <p:sp>
        <p:nvSpPr>
          <p:cNvPr id="4" name="Slide Number Placeholder 3"/>
          <p:cNvSpPr>
            <a:spLocks noGrp="1"/>
          </p:cNvSpPr>
          <p:nvPr>
            <p:ph type="sldNum" sz="quarter" idx="10"/>
          </p:nvPr>
        </p:nvSpPr>
        <p:spPr/>
        <p:txBody>
          <a:bodyPr/>
          <a:lstStyle/>
          <a:p>
            <a:fld id="{B3B6AB4F-991C-4C68-8375-8966FC22CFAD}" type="slidenum">
              <a:rPr lang="en-US" smtClean="0"/>
              <a:pPr/>
              <a:t>67</a:t>
            </a:fld>
            <a:endParaRPr 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800" dirty="0" smtClean="0"/>
              <a:t>Unfortunately, we don’t have this custom even though RSVP is written on invitations but we generally do not confirm or decline. But this is a basic etiquette because people make arrangements accordingly.</a:t>
            </a:r>
          </a:p>
          <a:p>
            <a:endParaRPr lang="en-US" sz="1800" dirty="0"/>
          </a:p>
          <a:p>
            <a:r>
              <a:rPr lang="en-US" sz="1800" dirty="0" smtClean="0"/>
              <a:t>RSVP : </a:t>
            </a:r>
            <a:r>
              <a:rPr lang="en-US" sz="1800" dirty="0" err="1" smtClean="0"/>
              <a:t>Responde</a:t>
            </a:r>
            <a:r>
              <a:rPr lang="en-US" sz="1800" dirty="0" smtClean="0"/>
              <a:t> </a:t>
            </a:r>
            <a:r>
              <a:rPr lang="en-US" sz="1800" dirty="0" err="1" smtClean="0"/>
              <a:t>sil</a:t>
            </a:r>
            <a:r>
              <a:rPr lang="en-US" sz="1800" dirty="0" smtClean="0"/>
              <a:t> </a:t>
            </a:r>
            <a:r>
              <a:rPr lang="en-US" sz="1800" dirty="0" err="1" smtClean="0"/>
              <a:t>vous</a:t>
            </a:r>
            <a:r>
              <a:rPr lang="en-US" sz="1800" dirty="0" smtClean="0"/>
              <a:t> plait</a:t>
            </a:r>
            <a:endParaRPr lang="en-US" sz="1800" dirty="0"/>
          </a:p>
        </p:txBody>
      </p:sp>
      <p:sp>
        <p:nvSpPr>
          <p:cNvPr id="4" name="Slide Number Placeholder 3"/>
          <p:cNvSpPr>
            <a:spLocks noGrp="1"/>
          </p:cNvSpPr>
          <p:nvPr>
            <p:ph type="sldNum" sz="quarter" idx="10"/>
          </p:nvPr>
        </p:nvSpPr>
        <p:spPr/>
        <p:txBody>
          <a:bodyPr/>
          <a:lstStyle/>
          <a:p>
            <a:fld id="{B3B6AB4F-991C-4C68-8375-8966FC22CFAD}" type="slidenum">
              <a:rPr lang="en-US" smtClean="0"/>
              <a:pPr/>
              <a:t>68</a:t>
            </a:fld>
            <a:endParaRPr lang="en-US"/>
          </a:p>
        </p:txBody>
      </p:sp>
    </p:spTree>
    <p:extLst>
      <p:ext uri="{BB962C8B-B14F-4D97-AF65-F5344CB8AC3E}">
        <p14:creationId xmlns:p14="http://schemas.microsoft.com/office/powerpoint/2010/main" val="181253083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800" dirty="0" smtClean="0"/>
              <a:t>You can  do that by calling or by sending an </a:t>
            </a:r>
            <a:r>
              <a:rPr lang="en-US" sz="1800" dirty="0" err="1" smtClean="0"/>
              <a:t>sms</a:t>
            </a:r>
            <a:r>
              <a:rPr lang="en-US" sz="1800" dirty="0" smtClean="0"/>
              <a:t>, email.</a:t>
            </a:r>
            <a:endParaRPr lang="en-US" sz="1800" dirty="0"/>
          </a:p>
        </p:txBody>
      </p:sp>
      <p:sp>
        <p:nvSpPr>
          <p:cNvPr id="4" name="Slide Number Placeholder 3"/>
          <p:cNvSpPr>
            <a:spLocks noGrp="1"/>
          </p:cNvSpPr>
          <p:nvPr>
            <p:ph type="sldNum" sz="quarter" idx="10"/>
          </p:nvPr>
        </p:nvSpPr>
        <p:spPr/>
        <p:txBody>
          <a:bodyPr/>
          <a:lstStyle/>
          <a:p>
            <a:fld id="{B3B6AB4F-991C-4C68-8375-8966FC22CFAD}" type="slidenum">
              <a:rPr lang="en-US" smtClean="0"/>
              <a:pPr/>
              <a:t>69</a:t>
            </a:fld>
            <a:endParaRPr lang="en-US"/>
          </a:p>
        </p:txBody>
      </p:sp>
    </p:spTree>
    <p:extLst>
      <p:ext uri="{BB962C8B-B14F-4D97-AF65-F5344CB8AC3E}">
        <p14:creationId xmlns:p14="http://schemas.microsoft.com/office/powerpoint/2010/main" val="1351442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800" kern="1200" dirty="0" smtClean="0">
                <a:solidFill>
                  <a:schemeClr val="tx1"/>
                </a:solidFill>
                <a:latin typeface="+mn-lt"/>
                <a:ea typeface="+mn-ea"/>
                <a:cs typeface="+mn-cs"/>
              </a:rPr>
              <a:t>Some of the believers suggested the use of something like the bell of the Christians</a:t>
            </a:r>
            <a:r>
              <a:rPr lang="en-US" sz="1200" kern="1200" dirty="0" smtClean="0">
                <a:solidFill>
                  <a:schemeClr val="tx1"/>
                </a:solidFill>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B3B6AB4F-991C-4C68-8375-8966FC22CFAD}" type="slidenum">
              <a:rPr lang="en-US" smtClean="0"/>
              <a:pPr/>
              <a:t>7</a:t>
            </a:fld>
            <a:endParaRPr 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800" dirty="0" smtClean="0"/>
              <a:t>Our response to </a:t>
            </a:r>
            <a:r>
              <a:rPr lang="en-US" sz="1800" dirty="0" err="1" smtClean="0"/>
              <a:t>adhan</a:t>
            </a:r>
            <a:endParaRPr lang="en-US" sz="1800" dirty="0"/>
          </a:p>
        </p:txBody>
      </p:sp>
      <p:sp>
        <p:nvSpPr>
          <p:cNvPr id="4" name="Slide Number Placeholder 3"/>
          <p:cNvSpPr>
            <a:spLocks noGrp="1"/>
          </p:cNvSpPr>
          <p:nvPr>
            <p:ph type="sldNum" sz="quarter" idx="10"/>
          </p:nvPr>
        </p:nvSpPr>
        <p:spPr/>
        <p:txBody>
          <a:bodyPr/>
          <a:lstStyle/>
          <a:p>
            <a:fld id="{B3B6AB4F-991C-4C68-8375-8966FC22CFAD}" type="slidenum">
              <a:rPr lang="en-US" smtClean="0"/>
              <a:pPr/>
              <a:t>70</a:t>
            </a:fld>
            <a:endParaRPr 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3B6AB4F-991C-4C68-8375-8966FC22CFAD}" type="slidenum">
              <a:rPr lang="en-US" smtClean="0"/>
              <a:pPr/>
              <a:t>71</a:t>
            </a:fld>
            <a:endParaRPr 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B6AB4F-991C-4C68-8375-8966FC22CFAD}" type="slidenum">
              <a:rPr lang="en-US" smtClean="0"/>
              <a:pPr/>
              <a:t>72</a:t>
            </a:fld>
            <a:endParaRPr lang="en-US"/>
          </a:p>
        </p:txBody>
      </p:sp>
    </p:spTree>
    <p:extLst>
      <p:ext uri="{BB962C8B-B14F-4D97-AF65-F5344CB8AC3E}">
        <p14:creationId xmlns:p14="http://schemas.microsoft.com/office/powerpoint/2010/main" val="379198592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B6AB4F-991C-4C68-8375-8966FC22CFAD}" type="slidenum">
              <a:rPr lang="en-US" smtClean="0"/>
              <a:pPr/>
              <a:t>73</a:t>
            </a:fld>
            <a:endParaRPr lang="en-US"/>
          </a:p>
        </p:txBody>
      </p:sp>
    </p:spTree>
    <p:extLst>
      <p:ext uri="{BB962C8B-B14F-4D97-AF65-F5344CB8AC3E}">
        <p14:creationId xmlns:p14="http://schemas.microsoft.com/office/powerpoint/2010/main" val="416230973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B6AB4F-991C-4C68-8375-8966FC22CFAD}" type="slidenum">
              <a:rPr lang="en-US" smtClean="0"/>
              <a:pPr/>
              <a:t>74</a:t>
            </a:fld>
            <a:endParaRPr lang="en-US"/>
          </a:p>
        </p:txBody>
      </p:sp>
    </p:spTree>
    <p:extLst>
      <p:ext uri="{BB962C8B-B14F-4D97-AF65-F5344CB8AC3E}">
        <p14:creationId xmlns:p14="http://schemas.microsoft.com/office/powerpoint/2010/main" val="346355517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B6AB4F-991C-4C68-8375-8966FC22CFAD}" type="slidenum">
              <a:rPr lang="en-US" smtClean="0"/>
              <a:pPr/>
              <a:t>75</a:t>
            </a:fld>
            <a:endParaRPr lang="en-US"/>
          </a:p>
        </p:txBody>
      </p:sp>
    </p:spTree>
    <p:extLst>
      <p:ext uri="{BB962C8B-B14F-4D97-AF65-F5344CB8AC3E}">
        <p14:creationId xmlns:p14="http://schemas.microsoft.com/office/powerpoint/2010/main" val="127865074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B3B6AB4F-991C-4C68-8375-8966FC22CFAD}" type="slidenum">
              <a:rPr lang="en-US" smtClean="0"/>
              <a:pPr/>
              <a:t>76</a:t>
            </a:fld>
            <a:endParaRPr 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B6AB4F-991C-4C68-8375-8966FC22CFAD}" type="slidenum">
              <a:rPr lang="en-US" smtClean="0"/>
              <a:pPr/>
              <a:t>77</a:t>
            </a:fld>
            <a:endParaRPr lang="en-US"/>
          </a:p>
        </p:txBody>
      </p:sp>
    </p:spTree>
    <p:extLst>
      <p:ext uri="{BB962C8B-B14F-4D97-AF65-F5344CB8AC3E}">
        <p14:creationId xmlns:p14="http://schemas.microsoft.com/office/powerpoint/2010/main" val="282319772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B6AB4F-991C-4C68-8375-8966FC22CFAD}" type="slidenum">
              <a:rPr lang="en-US" smtClean="0"/>
              <a:pPr/>
              <a:t>78</a:t>
            </a:fld>
            <a:endParaRPr lang="en-US"/>
          </a:p>
        </p:txBody>
      </p:sp>
    </p:spTree>
    <p:extLst>
      <p:ext uri="{BB962C8B-B14F-4D97-AF65-F5344CB8AC3E}">
        <p14:creationId xmlns:p14="http://schemas.microsoft.com/office/powerpoint/2010/main" val="1528659378"/>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B6AB4F-991C-4C68-8375-8966FC22CFAD}" type="slidenum">
              <a:rPr lang="en-US" smtClean="0"/>
              <a:pPr/>
              <a:t>79</a:t>
            </a:fld>
            <a:endParaRPr lang="en-US"/>
          </a:p>
        </p:txBody>
      </p:sp>
    </p:spTree>
    <p:extLst>
      <p:ext uri="{BB962C8B-B14F-4D97-AF65-F5344CB8AC3E}">
        <p14:creationId xmlns:p14="http://schemas.microsoft.com/office/powerpoint/2010/main" val="8625510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800" dirty="0"/>
              <a:t>O</a:t>
            </a:r>
            <a:r>
              <a:rPr lang="en-US" sz="1800" kern="1200" dirty="0" smtClean="0">
                <a:solidFill>
                  <a:schemeClr val="tx1"/>
                </a:solidFill>
              </a:rPr>
              <a:t>thers suggested the use of a horn like that of the Jews.</a:t>
            </a:r>
            <a:endParaRPr lang="en-US" sz="1800" dirty="0"/>
          </a:p>
        </p:txBody>
      </p:sp>
      <p:sp>
        <p:nvSpPr>
          <p:cNvPr id="4" name="Slide Number Placeholder 3"/>
          <p:cNvSpPr>
            <a:spLocks noGrp="1"/>
          </p:cNvSpPr>
          <p:nvPr>
            <p:ph type="sldNum" sz="quarter" idx="10"/>
          </p:nvPr>
        </p:nvSpPr>
        <p:spPr/>
        <p:txBody>
          <a:bodyPr/>
          <a:lstStyle/>
          <a:p>
            <a:fld id="{B3B6AB4F-991C-4C68-8375-8966FC22CFAD}" type="slidenum">
              <a:rPr lang="en-US" smtClean="0"/>
              <a:pPr/>
              <a:t>8</a:t>
            </a:fld>
            <a:endParaRPr lang="en-US"/>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3B6AB4F-991C-4C68-8375-8966FC22CFAD}" type="slidenum">
              <a:rPr lang="en-US" smtClean="0"/>
              <a:pPr/>
              <a:t>80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09600" y="4343400"/>
            <a:ext cx="5486400" cy="4114800"/>
          </a:xfrm>
        </p:spPr>
        <p:txBody>
          <a:bodyPr>
            <a:noAutofit/>
          </a:bodyPr>
          <a:lstStyle/>
          <a:p>
            <a:r>
              <a:rPr lang="en-US" dirty="0" smtClean="0"/>
              <a:t>Reported 'Abdullah </a:t>
            </a:r>
            <a:r>
              <a:rPr lang="en-US" dirty="0" err="1" smtClean="0"/>
              <a:t>ibn</a:t>
            </a:r>
            <a:r>
              <a:rPr lang="en-US" dirty="0" smtClean="0"/>
              <a:t> (</a:t>
            </a:r>
            <a:r>
              <a:rPr lang="en-US" dirty="0" err="1" smtClean="0"/>
              <a:t>Zaid</a:t>
            </a:r>
            <a:r>
              <a:rPr lang="en-US" dirty="0" smtClean="0"/>
              <a:t> </a:t>
            </a:r>
            <a:r>
              <a:rPr lang="en-US" dirty="0" err="1" smtClean="0"/>
              <a:t>ibn</a:t>
            </a:r>
            <a:r>
              <a:rPr lang="en-US" dirty="0" smtClean="0"/>
              <a:t>) '</a:t>
            </a:r>
            <a:r>
              <a:rPr lang="en-US" dirty="0" err="1" smtClean="0"/>
              <a:t>Abd</a:t>
            </a:r>
            <a:r>
              <a:rPr lang="en-US" dirty="0" smtClean="0"/>
              <a:t> </a:t>
            </a:r>
            <a:r>
              <a:rPr lang="en-US" dirty="0" err="1" smtClean="0"/>
              <a:t>Rabbih</a:t>
            </a:r>
            <a:r>
              <a:rPr lang="en-US" dirty="0" smtClean="0"/>
              <a:t>, "When the Prophet was suggested the use of a bell to call the people to prayer, he disliked it because it resembled the Christian practice. While I was sleeping, a man came to me carrying a bell. I said to him, 'O slave of Allah, will you sell me that bell?' Said he, 'What would you do with it?' I replied, 'I would call the people to prayer with it.' Said he, 'Shall I not guide you to something better than that?' I said, 'Certainly.' Said he, 'You should say, </a:t>
            </a:r>
            <a:r>
              <a:rPr lang="en-US" dirty="0" err="1" smtClean="0"/>
              <a:t>Allahu</a:t>
            </a:r>
            <a:r>
              <a:rPr lang="en-US" dirty="0" smtClean="0"/>
              <a:t> </a:t>
            </a:r>
            <a:r>
              <a:rPr lang="en-US" dirty="0" err="1" smtClean="0"/>
              <a:t>akbar</a:t>
            </a:r>
            <a:r>
              <a:rPr lang="en-US" dirty="0" smtClean="0"/>
              <a:t>, </a:t>
            </a:r>
            <a:r>
              <a:rPr lang="en-US" dirty="0" err="1" smtClean="0"/>
              <a:t>Allahu</a:t>
            </a:r>
            <a:r>
              <a:rPr lang="en-US" dirty="0" smtClean="0"/>
              <a:t> </a:t>
            </a:r>
            <a:r>
              <a:rPr lang="en-US" dirty="0" err="1" smtClean="0"/>
              <a:t>akbar</a:t>
            </a:r>
            <a:r>
              <a:rPr lang="en-US" dirty="0" smtClean="0"/>
              <a:t>, </a:t>
            </a:r>
            <a:r>
              <a:rPr lang="en-US" dirty="0" err="1" smtClean="0"/>
              <a:t>Allahu</a:t>
            </a:r>
            <a:r>
              <a:rPr lang="en-US" dirty="0" smtClean="0"/>
              <a:t> </a:t>
            </a:r>
            <a:r>
              <a:rPr lang="en-US" dirty="0" err="1" smtClean="0"/>
              <a:t>akbar</a:t>
            </a:r>
            <a:r>
              <a:rPr lang="en-US" dirty="0" smtClean="0"/>
              <a:t>, </a:t>
            </a:r>
            <a:r>
              <a:rPr lang="en-US" dirty="0" err="1" smtClean="0"/>
              <a:t>Allahu</a:t>
            </a:r>
            <a:r>
              <a:rPr lang="en-US" dirty="0" smtClean="0"/>
              <a:t> </a:t>
            </a:r>
            <a:r>
              <a:rPr lang="en-US" dirty="0" err="1" smtClean="0"/>
              <a:t>akbar</a:t>
            </a:r>
            <a:r>
              <a:rPr lang="en-US" dirty="0" smtClean="0"/>
              <a:t>. </a:t>
            </a:r>
            <a:r>
              <a:rPr lang="en-US" dirty="0" err="1" smtClean="0"/>
              <a:t>Ashhadu</a:t>
            </a:r>
            <a:r>
              <a:rPr lang="en-US" dirty="0" smtClean="0"/>
              <a:t> </a:t>
            </a:r>
            <a:r>
              <a:rPr lang="en-US" dirty="0" err="1" smtClean="0"/>
              <a:t>alla</a:t>
            </a:r>
            <a:r>
              <a:rPr lang="en-US" dirty="0" smtClean="0"/>
              <a:t> </a:t>
            </a:r>
            <a:r>
              <a:rPr lang="en-US" dirty="0" err="1" smtClean="0"/>
              <a:t>ilaha</a:t>
            </a:r>
            <a:r>
              <a:rPr lang="en-US" dirty="0" smtClean="0"/>
              <a:t> </a:t>
            </a:r>
            <a:r>
              <a:rPr lang="en-US" dirty="0" err="1" smtClean="0"/>
              <a:t>illal-lah</a:t>
            </a:r>
            <a:r>
              <a:rPr lang="en-US" dirty="0" smtClean="0"/>
              <a:t>, </a:t>
            </a:r>
            <a:r>
              <a:rPr lang="en-US" dirty="0" err="1" smtClean="0"/>
              <a:t>ashhadu</a:t>
            </a:r>
            <a:r>
              <a:rPr lang="en-US" dirty="0" smtClean="0"/>
              <a:t> </a:t>
            </a:r>
            <a:r>
              <a:rPr lang="en-US" dirty="0" err="1" smtClean="0"/>
              <a:t>alla</a:t>
            </a:r>
            <a:r>
              <a:rPr lang="en-US" dirty="0" smtClean="0"/>
              <a:t> </a:t>
            </a:r>
            <a:r>
              <a:rPr lang="en-US" dirty="0" err="1" smtClean="0"/>
              <a:t>ilaha</a:t>
            </a:r>
            <a:r>
              <a:rPr lang="en-US" dirty="0" smtClean="0"/>
              <a:t> </a:t>
            </a:r>
            <a:r>
              <a:rPr lang="en-US" dirty="0" err="1" smtClean="0"/>
              <a:t>illallah</a:t>
            </a:r>
            <a:r>
              <a:rPr lang="en-US" dirty="0" smtClean="0"/>
              <a:t>, </a:t>
            </a:r>
            <a:r>
              <a:rPr lang="en-US" dirty="0" err="1" smtClean="0"/>
              <a:t>Ashhadu</a:t>
            </a:r>
            <a:r>
              <a:rPr lang="en-US" dirty="0" smtClean="0"/>
              <a:t> </a:t>
            </a:r>
            <a:r>
              <a:rPr lang="en-US" dirty="0" err="1" smtClean="0"/>
              <a:t>anna</a:t>
            </a:r>
            <a:r>
              <a:rPr lang="en-US" dirty="0" smtClean="0"/>
              <a:t> Muhammad </a:t>
            </a:r>
            <a:r>
              <a:rPr lang="en-US" dirty="0" err="1" smtClean="0"/>
              <a:t>ar-Rasool-lal-lah</a:t>
            </a:r>
            <a:r>
              <a:rPr lang="en-US" dirty="0" smtClean="0"/>
              <a:t>, </a:t>
            </a:r>
            <a:r>
              <a:rPr lang="en-US" dirty="0" err="1" smtClean="0"/>
              <a:t>ashhadu</a:t>
            </a:r>
            <a:r>
              <a:rPr lang="en-US" dirty="0" smtClean="0"/>
              <a:t> </a:t>
            </a:r>
            <a:r>
              <a:rPr lang="en-US" dirty="0" err="1" smtClean="0"/>
              <a:t>anna</a:t>
            </a:r>
            <a:r>
              <a:rPr lang="en-US" dirty="0" smtClean="0"/>
              <a:t> </a:t>
            </a:r>
            <a:r>
              <a:rPr lang="en-US" dirty="0" err="1" smtClean="0"/>
              <a:t>Muhammadar-Rasool-lal-lah</a:t>
            </a:r>
            <a:r>
              <a:rPr lang="en-US" dirty="0" smtClean="0"/>
              <a:t>. </a:t>
            </a:r>
            <a:r>
              <a:rPr lang="en-US" dirty="0" err="1" smtClean="0"/>
              <a:t>Hayya</a:t>
            </a:r>
            <a:r>
              <a:rPr lang="en-US" dirty="0" smtClean="0"/>
              <a:t> 'alas-</a:t>
            </a:r>
            <a:r>
              <a:rPr lang="en-US" dirty="0" err="1" smtClean="0"/>
              <a:t>salah</a:t>
            </a:r>
            <a:r>
              <a:rPr lang="en-US" dirty="0" smtClean="0"/>
              <a:t>, </a:t>
            </a:r>
            <a:r>
              <a:rPr lang="en-US" dirty="0" err="1" smtClean="0"/>
              <a:t>hayyah</a:t>
            </a:r>
            <a:r>
              <a:rPr lang="en-US" dirty="0" smtClean="0"/>
              <a:t> '</a:t>
            </a:r>
            <a:r>
              <a:rPr lang="en-US" dirty="0" err="1" smtClean="0"/>
              <a:t>alassalah</a:t>
            </a:r>
            <a:r>
              <a:rPr lang="en-US" dirty="0" smtClean="0"/>
              <a:t>. </a:t>
            </a:r>
            <a:r>
              <a:rPr lang="en-US" dirty="0" err="1" smtClean="0"/>
              <a:t>Hayya</a:t>
            </a:r>
            <a:r>
              <a:rPr lang="en-US" dirty="0" smtClean="0"/>
              <a:t> '</a:t>
            </a:r>
            <a:r>
              <a:rPr lang="en-US" dirty="0" err="1" smtClean="0"/>
              <a:t>alal-falah</a:t>
            </a:r>
            <a:r>
              <a:rPr lang="en-US" dirty="0" smtClean="0"/>
              <a:t>, </a:t>
            </a:r>
            <a:r>
              <a:rPr lang="en-US" dirty="0" err="1" smtClean="0"/>
              <a:t>hayya</a:t>
            </a:r>
            <a:r>
              <a:rPr lang="en-US" dirty="0" smtClean="0"/>
              <a:t> '</a:t>
            </a:r>
            <a:r>
              <a:rPr lang="en-US" dirty="0" err="1" smtClean="0"/>
              <a:t>alal-falah</a:t>
            </a:r>
            <a:r>
              <a:rPr lang="en-US" dirty="0" smtClean="0"/>
              <a:t>. </a:t>
            </a:r>
            <a:r>
              <a:rPr lang="en-US" dirty="0" err="1" smtClean="0"/>
              <a:t>Allahu</a:t>
            </a:r>
            <a:r>
              <a:rPr lang="en-US" dirty="0" smtClean="0"/>
              <a:t> </a:t>
            </a:r>
            <a:r>
              <a:rPr lang="en-US" dirty="0" err="1" smtClean="0"/>
              <a:t>akbar</a:t>
            </a:r>
            <a:r>
              <a:rPr lang="en-US" dirty="0" smtClean="0"/>
              <a:t>, </a:t>
            </a:r>
            <a:r>
              <a:rPr lang="en-US" dirty="0" err="1" smtClean="0"/>
              <a:t>Allahu</a:t>
            </a:r>
            <a:r>
              <a:rPr lang="en-US" dirty="0" smtClean="0"/>
              <a:t> </a:t>
            </a:r>
            <a:r>
              <a:rPr lang="en-US" dirty="0" err="1" smtClean="0"/>
              <a:t>akbar</a:t>
            </a:r>
            <a:r>
              <a:rPr lang="en-US" dirty="0" smtClean="0"/>
              <a:t>. La </a:t>
            </a:r>
            <a:r>
              <a:rPr lang="en-US" dirty="0" err="1" smtClean="0"/>
              <a:t>ilaha</a:t>
            </a:r>
            <a:r>
              <a:rPr lang="en-US" dirty="0" smtClean="0"/>
              <a:t> </a:t>
            </a:r>
            <a:r>
              <a:rPr lang="en-US" dirty="0" err="1" smtClean="0"/>
              <a:t>illal-lah</a:t>
            </a:r>
            <a:r>
              <a:rPr lang="en-US" dirty="0" smtClean="0"/>
              <a:t>.' Then he went a short distance away and said, 'When you stand for the prayer, say, '</a:t>
            </a:r>
            <a:r>
              <a:rPr lang="en-US" dirty="0" err="1" smtClean="0"/>
              <a:t>Allahu</a:t>
            </a:r>
            <a:r>
              <a:rPr lang="en-US" dirty="0" smtClean="0"/>
              <a:t> </a:t>
            </a:r>
            <a:r>
              <a:rPr lang="en-US" dirty="0" err="1" smtClean="0"/>
              <a:t>akbar</a:t>
            </a:r>
            <a:r>
              <a:rPr lang="en-US" dirty="0" smtClean="0"/>
              <a:t>, </a:t>
            </a:r>
            <a:r>
              <a:rPr lang="en-US" dirty="0" err="1" smtClean="0"/>
              <a:t>Allahu</a:t>
            </a:r>
            <a:r>
              <a:rPr lang="en-US" dirty="0" smtClean="0"/>
              <a:t> </a:t>
            </a:r>
            <a:r>
              <a:rPr lang="en-US" dirty="0" err="1" smtClean="0"/>
              <a:t>akbar</a:t>
            </a:r>
            <a:r>
              <a:rPr lang="en-US" dirty="0" smtClean="0"/>
              <a:t>. </a:t>
            </a:r>
            <a:r>
              <a:rPr lang="en-US" dirty="0" err="1" smtClean="0"/>
              <a:t>Ashhadu</a:t>
            </a:r>
            <a:r>
              <a:rPr lang="en-US" dirty="0" smtClean="0"/>
              <a:t> </a:t>
            </a:r>
            <a:r>
              <a:rPr lang="en-US" dirty="0" err="1" smtClean="0"/>
              <a:t>alla</a:t>
            </a:r>
            <a:r>
              <a:rPr lang="en-US" dirty="0" smtClean="0"/>
              <a:t> </a:t>
            </a:r>
            <a:r>
              <a:rPr lang="en-US" dirty="0" err="1" smtClean="0"/>
              <a:t>ilaha</a:t>
            </a:r>
            <a:r>
              <a:rPr lang="en-US" dirty="0" smtClean="0"/>
              <a:t> </a:t>
            </a:r>
            <a:r>
              <a:rPr lang="en-US" dirty="0" err="1" smtClean="0"/>
              <a:t>illal-lah</a:t>
            </a:r>
            <a:r>
              <a:rPr lang="en-US" dirty="0" smtClean="0"/>
              <a:t>, </a:t>
            </a:r>
            <a:r>
              <a:rPr lang="en-US" dirty="0" err="1" smtClean="0"/>
              <a:t>Ashhadu</a:t>
            </a:r>
            <a:r>
              <a:rPr lang="en-US" dirty="0" smtClean="0"/>
              <a:t> </a:t>
            </a:r>
            <a:r>
              <a:rPr lang="en-US" dirty="0" err="1" smtClean="0"/>
              <a:t>anna</a:t>
            </a:r>
            <a:r>
              <a:rPr lang="en-US" dirty="0" smtClean="0"/>
              <a:t> Muhammad </a:t>
            </a:r>
            <a:r>
              <a:rPr lang="en-US" dirty="0" err="1" smtClean="0"/>
              <a:t>ar-Rasool-lal-lah</a:t>
            </a:r>
            <a:r>
              <a:rPr lang="en-US" dirty="0" smtClean="0"/>
              <a:t> </a:t>
            </a:r>
            <a:r>
              <a:rPr lang="en-US" dirty="0" err="1" smtClean="0"/>
              <a:t>Hayya</a:t>
            </a:r>
            <a:r>
              <a:rPr lang="en-US" dirty="0" smtClean="0"/>
              <a:t> 'alas-</a:t>
            </a:r>
            <a:r>
              <a:rPr lang="en-US" dirty="0" err="1" smtClean="0"/>
              <a:t>salah</a:t>
            </a:r>
            <a:r>
              <a:rPr lang="en-US" dirty="0" smtClean="0"/>
              <a:t>, </a:t>
            </a:r>
            <a:r>
              <a:rPr lang="en-US" dirty="0" err="1" smtClean="0"/>
              <a:t>hayya</a:t>
            </a:r>
            <a:r>
              <a:rPr lang="en-US" dirty="0" smtClean="0"/>
              <a:t> '</a:t>
            </a:r>
            <a:r>
              <a:rPr lang="en-US" dirty="0" err="1" smtClean="0"/>
              <a:t>alal-falah</a:t>
            </a:r>
            <a:r>
              <a:rPr lang="en-US" dirty="0" smtClean="0"/>
              <a:t>. </a:t>
            </a:r>
            <a:r>
              <a:rPr lang="en-US" dirty="0" err="1" smtClean="0"/>
              <a:t>Qad</a:t>
            </a:r>
            <a:r>
              <a:rPr lang="en-US" dirty="0" smtClean="0"/>
              <a:t> </a:t>
            </a:r>
            <a:r>
              <a:rPr lang="en-US" dirty="0" err="1" smtClean="0"/>
              <a:t>qaamatis-salah</a:t>
            </a:r>
            <a:r>
              <a:rPr lang="en-US" dirty="0" smtClean="0"/>
              <a:t>, </a:t>
            </a:r>
            <a:r>
              <a:rPr lang="en-US" dirty="0" err="1" smtClean="0"/>
              <a:t>qad</a:t>
            </a:r>
            <a:r>
              <a:rPr lang="en-US" dirty="0" smtClean="0"/>
              <a:t> </a:t>
            </a:r>
            <a:r>
              <a:rPr lang="en-US" dirty="0" err="1" smtClean="0"/>
              <a:t>qaamatis-salah</a:t>
            </a:r>
            <a:r>
              <a:rPr lang="en-US" dirty="0" smtClean="0"/>
              <a:t>. </a:t>
            </a:r>
            <a:r>
              <a:rPr lang="en-US" dirty="0" err="1" smtClean="0"/>
              <a:t>Allahu</a:t>
            </a:r>
            <a:r>
              <a:rPr lang="en-US" dirty="0" smtClean="0"/>
              <a:t> </a:t>
            </a:r>
            <a:r>
              <a:rPr lang="en-US" dirty="0" err="1" smtClean="0"/>
              <a:t>akbar</a:t>
            </a:r>
            <a:r>
              <a:rPr lang="en-US" dirty="0" smtClean="0"/>
              <a:t>, </a:t>
            </a:r>
            <a:r>
              <a:rPr lang="en-US" dirty="0" err="1" smtClean="0"/>
              <a:t>Allahu</a:t>
            </a:r>
            <a:r>
              <a:rPr lang="en-US" dirty="0" smtClean="0"/>
              <a:t> </a:t>
            </a:r>
            <a:r>
              <a:rPr lang="en-US" dirty="0" err="1" smtClean="0"/>
              <a:t>akbar</a:t>
            </a:r>
            <a:r>
              <a:rPr lang="en-US" dirty="0" smtClean="0"/>
              <a:t>. La </a:t>
            </a:r>
            <a:r>
              <a:rPr lang="en-US" dirty="0" err="1" smtClean="0"/>
              <a:t>ilaha</a:t>
            </a:r>
            <a:r>
              <a:rPr lang="en-US" dirty="0" smtClean="0"/>
              <a:t> </a:t>
            </a:r>
            <a:r>
              <a:rPr lang="en-US" dirty="0" err="1" smtClean="0"/>
              <a:t>illal-lah</a:t>
            </a:r>
            <a:r>
              <a:rPr lang="en-US" dirty="0" smtClean="0"/>
              <a:t>.‘ When the morning came, I went to the Messenger of Allah to tell him what I had seen. He said, 'Your dream is true, Allah willing. Go to Bilal, tell him what you have seen, and tell him to make the call to prayer, for he has the best voice among you.' I went to Bilal and told him what to do, and he made the call to prayer. ‘ Omar was in his house when he heard it. He came out with his cloak, saying 'By the One who has raised you with the truth, I saw similar to what he saw.' The Prophet, upon whom be peace, said, 'To Allah is the praise."  (Ahmad, Abu </a:t>
            </a:r>
            <a:r>
              <a:rPr lang="en-US" dirty="0" err="1" smtClean="0"/>
              <a:t>Dawud</a:t>
            </a:r>
            <a:r>
              <a:rPr lang="en-US" dirty="0" smtClean="0"/>
              <a:t>, </a:t>
            </a:r>
            <a:r>
              <a:rPr lang="en-US" dirty="0" err="1" smtClean="0"/>
              <a:t>Ibn</a:t>
            </a:r>
            <a:r>
              <a:rPr lang="en-US" dirty="0" smtClean="0"/>
              <a:t> </a:t>
            </a:r>
            <a:r>
              <a:rPr lang="en-US" dirty="0" err="1" smtClean="0"/>
              <a:t>Majah</a:t>
            </a:r>
            <a:r>
              <a:rPr lang="en-US" dirty="0" smtClean="0"/>
              <a:t>, </a:t>
            </a:r>
            <a:r>
              <a:rPr lang="en-US" dirty="0" err="1" smtClean="0"/>
              <a:t>Ibn</a:t>
            </a:r>
            <a:r>
              <a:rPr lang="en-US" dirty="0" smtClean="0"/>
              <a:t> </a:t>
            </a:r>
            <a:r>
              <a:rPr lang="en-US" dirty="0" err="1" smtClean="0"/>
              <a:t>Khuzaimah</a:t>
            </a:r>
            <a:r>
              <a:rPr lang="en-US" dirty="0" smtClean="0"/>
              <a:t>, </a:t>
            </a:r>
            <a:r>
              <a:rPr lang="en-US" dirty="0" err="1" smtClean="0"/>
              <a:t>Tirmidhi</a:t>
            </a:r>
            <a:r>
              <a:rPr lang="en-US" dirty="0" smtClean="0"/>
              <a:t>)</a:t>
            </a:r>
            <a:endParaRPr lang="en-US" dirty="0"/>
          </a:p>
        </p:txBody>
      </p:sp>
      <p:sp>
        <p:nvSpPr>
          <p:cNvPr id="4" name="Slide Number Placeholder 3"/>
          <p:cNvSpPr>
            <a:spLocks noGrp="1"/>
          </p:cNvSpPr>
          <p:nvPr>
            <p:ph type="sldNum" sz="quarter" idx="10"/>
          </p:nvPr>
        </p:nvSpPr>
        <p:spPr/>
        <p:txBody>
          <a:bodyPr/>
          <a:lstStyle/>
          <a:p>
            <a:fld id="{B3B6AB4F-991C-4C68-8375-8966FC22CFAD}"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377BFCC-5717-4141-97DB-B1F1AEB97EE1}"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6861153-5DF8-4CE9-B5E1-25468BF7FCE9}"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E62FF32-5ED5-4EF7-840D-7FDFA9A1BB13}"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149A5A5-B32B-424D-A194-7C8E1C9B0B07}" type="slidenum">
              <a:rPr lang="en-US"/>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A10A6E79-C426-456E-90CF-6C9BA0C087AF}" type="slidenum">
              <a:rPr lang="en-US"/>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37CE722D-971A-4992-A757-DE87B0FC1FF7}" type="slidenum">
              <a:rPr lang="en-US"/>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3E019AA5-C775-4480-9AC0-B2E301CE0060}" type="slidenum">
              <a:rPr lang="en-US"/>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A24D577-4DE8-49C0-BD73-7C51A7BBA193}"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293AFC9-6CCD-4255-BD15-9DD166D9B845}" type="slidenum">
              <a:rPr lang="en-US"/>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F73A40C-E589-405F-8C11-7ECA21F0E2F9}" type="slidenum">
              <a:rPr lang="en-US"/>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76046AB-DB44-4F36-BADD-7C0ADBB138C8}"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11/1/2013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11/1/2013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11/1/2013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7649DE14-ED94-43BC-A183-2B27E3468C6E}"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3.gif"/></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2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7.gif"/></Relationships>
</file>

<file path=ppt/slides/_rels/slide2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9.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34.jpeg"/><Relationship Id="rId4" Type="http://schemas.openxmlformats.org/officeDocument/2006/relationships/image" Target="../media/image33.jpeg"/></Relationships>
</file>

<file path=ppt/slides/_rels/slide3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7.gif"/><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3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0.gif"/><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8.xml"/><Relationship Id="rId1" Type="http://schemas.openxmlformats.org/officeDocument/2006/relationships/slideLayout" Target="../slideLayouts/slideLayout7.xml"/><Relationship Id="rId5" Type="http://schemas.openxmlformats.org/officeDocument/2006/relationships/image" Target="../media/image43.jpeg"/><Relationship Id="rId4" Type="http://schemas.openxmlformats.org/officeDocument/2006/relationships/image" Target="../media/image42.jpeg"/></Relationships>
</file>

<file path=ppt/slides/_rels/slide39.xml.rels><?xml version="1.0" encoding="UTF-8" standalone="yes"?>
<Relationships xmlns="http://schemas.openxmlformats.org/package/2006/relationships"><Relationship Id="rId3" Type="http://schemas.openxmlformats.org/officeDocument/2006/relationships/image" Target="../media/image44.gif"/><Relationship Id="rId2" Type="http://schemas.openxmlformats.org/officeDocument/2006/relationships/notesSlide" Target="../notesSlides/notesSlide39.xml"/><Relationship Id="rId1" Type="http://schemas.openxmlformats.org/officeDocument/2006/relationships/slideLayout" Target="../slideLayouts/slideLayout7.xml"/><Relationship Id="rId6" Type="http://schemas.openxmlformats.org/officeDocument/2006/relationships/image" Target="../media/image47.gif"/><Relationship Id="rId5" Type="http://schemas.openxmlformats.org/officeDocument/2006/relationships/image" Target="../media/image46.gif"/><Relationship Id="rId4" Type="http://schemas.openxmlformats.org/officeDocument/2006/relationships/image" Target="../media/image45.gif"/></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40.xml"/><Relationship Id="rId1" Type="http://schemas.openxmlformats.org/officeDocument/2006/relationships/slideLayout" Target="../slideLayouts/slideLayout6.xml"/><Relationship Id="rId4" Type="http://schemas.openxmlformats.org/officeDocument/2006/relationships/image" Target="../media/image49.jpeg"/></Relationships>
</file>

<file path=ppt/slides/_rels/slide41.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41.xml"/><Relationship Id="rId1" Type="http://schemas.openxmlformats.org/officeDocument/2006/relationships/slideLayout" Target="../slideLayouts/slideLayout2.xml"/><Relationship Id="rId5" Type="http://schemas.openxmlformats.org/officeDocument/2006/relationships/image" Target="../media/image52.jpeg"/><Relationship Id="rId4" Type="http://schemas.openxmlformats.org/officeDocument/2006/relationships/image" Target="../media/image51.gif"/></Relationships>
</file>

<file path=ppt/slides/_rels/slide42.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image" Target="../media/image56.png"/><Relationship Id="rId5" Type="http://schemas.openxmlformats.org/officeDocument/2006/relationships/image" Target="../media/image55.jpeg"/><Relationship Id="rId4" Type="http://schemas.openxmlformats.org/officeDocument/2006/relationships/image" Target="../media/image54.jpeg"/></Relationships>
</file>

<file path=ppt/slides/_rels/slide43.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58.jpeg"/></Relationships>
</file>

<file path=ppt/slides/_rels/slide44.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46.xml"/><Relationship Id="rId1" Type="http://schemas.openxmlformats.org/officeDocument/2006/relationships/slideLayout" Target="../slideLayouts/slideLayout13.xml"/><Relationship Id="rId4" Type="http://schemas.openxmlformats.org/officeDocument/2006/relationships/image" Target="../media/image62.jpeg"/></Relationships>
</file>

<file path=ppt/slides/_rels/slide47.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64.jpeg"/></Relationships>
</file>

<file path=ppt/slides/_rels/slide48.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67.jpe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69.jpeg"/></Relationships>
</file>

<file path=ppt/slides/_rels/slide51.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56.xml"/><Relationship Id="rId1" Type="http://schemas.openxmlformats.org/officeDocument/2006/relationships/slideLayout" Target="../slideLayouts/slideLayout2.xml"/><Relationship Id="rId6" Type="http://schemas.openxmlformats.org/officeDocument/2006/relationships/image" Target="../media/image77.jpeg"/><Relationship Id="rId5" Type="http://schemas.openxmlformats.org/officeDocument/2006/relationships/image" Target="../media/image76.gif"/><Relationship Id="rId4" Type="http://schemas.openxmlformats.org/officeDocument/2006/relationships/image" Target="../media/image75.jpe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notesSlide" Target="../notesSlides/notesSlide68.xml"/><Relationship Id="rId1" Type="http://schemas.openxmlformats.org/officeDocument/2006/relationships/slideLayout" Target="../slideLayouts/slideLayout2.xml"/><Relationship Id="rId4" Type="http://schemas.openxmlformats.org/officeDocument/2006/relationships/image" Target="../media/image87.jpeg"/></Relationships>
</file>

<file path=ppt/slides/_rels/slide69.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notesSlide" Target="../notesSlides/notesSlide69.xml"/><Relationship Id="rId1" Type="http://schemas.openxmlformats.org/officeDocument/2006/relationships/slideLayout" Target="../slideLayouts/slideLayout2.xml"/><Relationship Id="rId4" Type="http://schemas.openxmlformats.org/officeDocument/2006/relationships/image" Target="../media/image89.gif"/></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hyperlink" Target="http://upload.wikimedia.org/wikipedia/en/0/0a/DAROOD.JPG" TargetMode="External"/><Relationship Id="rId2" Type="http://schemas.openxmlformats.org/officeDocument/2006/relationships/notesSlide" Target="../notesSlides/notesSlide73.xml"/><Relationship Id="rId1" Type="http://schemas.openxmlformats.org/officeDocument/2006/relationships/slideLayout" Target="../slideLayouts/slideLayout2.xml"/><Relationship Id="rId4" Type="http://schemas.openxmlformats.org/officeDocument/2006/relationships/image" Target="../media/image91.jpeg"/></Relationships>
</file>

<file path=ppt/slides/_rels/slide74.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hyperlink" Target="http://upload.wikimedia.org/wikipedia/en/0/0a/DAROOD.JPG" TargetMode="External"/><Relationship Id="rId2" Type="http://schemas.openxmlformats.org/officeDocument/2006/relationships/notesSlide" Target="../notesSlides/notesSlide79.xml"/><Relationship Id="rId1" Type="http://schemas.openxmlformats.org/officeDocument/2006/relationships/slideLayout" Target="../slideLayouts/slideLayout2.xml"/><Relationship Id="rId4" Type="http://schemas.openxmlformats.org/officeDocument/2006/relationships/image" Target="../media/image91.jpe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80.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09600"/>
            <a:ext cx="9525000" cy="5516563"/>
          </a:xfrm>
        </p:spPr>
        <p:txBody>
          <a:bodyPr>
            <a:normAutofit/>
          </a:bodyPr>
          <a:lstStyle/>
          <a:p>
            <a:pPr algn="ctr">
              <a:buNone/>
            </a:pPr>
            <a:r>
              <a:rPr lang="en-US" sz="5400" dirty="0" smtClean="0">
                <a:solidFill>
                  <a:schemeClr val="accent6">
                    <a:lumMod val="75000"/>
                  </a:schemeClr>
                </a:solidFill>
                <a:latin typeface="Comic Sans MS" pitchFamily="66" charset="0"/>
              </a:rPr>
              <a:t>			 </a:t>
            </a:r>
            <a:r>
              <a:rPr lang="en-US" sz="6000" dirty="0" smtClean="0">
                <a:solidFill>
                  <a:schemeClr val="accent6">
                    <a:lumMod val="75000"/>
                  </a:schemeClr>
                </a:solidFill>
                <a:latin typeface="Comic Sans MS" pitchFamily="66" charset="0"/>
              </a:rPr>
              <a:t>THE 		   INVITATION</a:t>
            </a:r>
            <a:endParaRPr lang="en-US" sz="6000" dirty="0">
              <a:solidFill>
                <a:schemeClr val="accent6">
                  <a:lumMod val="75000"/>
                </a:schemeClr>
              </a:solidFill>
              <a:latin typeface="Comic Sans MS" pitchFamily="66"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Picture 2" descr="http://fc03.deviantart.com/fs27/f/2008/034/8/5/Minaret_in_Black_and_White_by_EnigmaticEntity.jpg"/>
          <p:cNvPicPr>
            <a:picLocks noChangeAspect="1" noChangeArrowheads="1"/>
          </p:cNvPicPr>
          <p:nvPr/>
        </p:nvPicPr>
        <p:blipFill>
          <a:blip r:embed="rId3"/>
          <a:srcRect/>
          <a:stretch>
            <a:fillRect/>
          </a:stretch>
        </p:blipFill>
        <p:spPr bwMode="auto">
          <a:xfrm>
            <a:off x="0" y="0"/>
            <a:ext cx="9143999" cy="6858000"/>
          </a:xfrm>
          <a:prstGeom prst="rect">
            <a:avLst/>
          </a:prstGeom>
          <a:noFill/>
        </p:spPr>
      </p:pic>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819400" y="1600200"/>
            <a:ext cx="5867400" cy="4525963"/>
          </a:xfrm>
        </p:spPr>
        <p:txBody>
          <a:bodyPr/>
          <a:lstStyle/>
          <a:p>
            <a:pPr>
              <a:buNone/>
            </a:pPr>
            <a:r>
              <a:rPr lang="en-US" dirty="0" smtClean="0"/>
              <a:t>	</a:t>
            </a:r>
            <a:r>
              <a:rPr lang="en-US" sz="3600" dirty="0" smtClean="0">
                <a:latin typeface="Lucida Handwriting" pitchFamily="66" charset="0"/>
              </a:rPr>
              <a:t>The Prophet (PBUH) asked </a:t>
            </a:r>
            <a:r>
              <a:rPr lang="en-US" sz="3600" dirty="0" err="1" smtClean="0">
                <a:latin typeface="Lucida Handwriting" pitchFamily="66" charset="0"/>
              </a:rPr>
              <a:t>Bilal</a:t>
            </a:r>
            <a:r>
              <a:rPr lang="en-US" sz="3600" dirty="0" smtClean="0">
                <a:latin typeface="Lucida Handwriting" pitchFamily="66" charset="0"/>
              </a:rPr>
              <a:t> (RA) to get up and make the call to prayer</a:t>
            </a:r>
          </a:p>
          <a:p>
            <a:pPr>
              <a:buNone/>
            </a:pPr>
            <a:endParaRPr lang="en-US" sz="3600" dirty="0" smtClean="0">
              <a:latin typeface="Comic Sans MS" pitchFamily="66" charset="0"/>
            </a:endParaRPr>
          </a:p>
          <a:p>
            <a:pPr>
              <a:buNone/>
            </a:pPr>
            <a:r>
              <a:rPr lang="en-US" sz="3600" dirty="0" smtClean="0">
                <a:latin typeface="Comic Sans MS" pitchFamily="66" charset="0"/>
              </a:rPr>
              <a:t>	</a:t>
            </a:r>
            <a:r>
              <a:rPr lang="en-US" sz="3600" dirty="0" smtClean="0">
                <a:latin typeface="Monotype Corsiva" pitchFamily="66" charset="0"/>
              </a:rPr>
              <a:t>{Ahmad, </a:t>
            </a:r>
            <a:r>
              <a:rPr lang="en-US" sz="3600" dirty="0" err="1" smtClean="0">
                <a:latin typeface="Monotype Corsiva" pitchFamily="66" charset="0"/>
              </a:rPr>
              <a:t>Ibn</a:t>
            </a:r>
            <a:r>
              <a:rPr lang="en-US" sz="3600" dirty="0" smtClean="0">
                <a:latin typeface="Monotype Corsiva" pitchFamily="66" charset="0"/>
              </a:rPr>
              <a:t> </a:t>
            </a:r>
            <a:r>
              <a:rPr lang="en-US" sz="3600" dirty="0" err="1" smtClean="0">
                <a:latin typeface="Monotype Corsiva" pitchFamily="66" charset="0"/>
              </a:rPr>
              <a:t>Majah</a:t>
            </a:r>
            <a:r>
              <a:rPr lang="en-US" sz="3600" dirty="0" smtClean="0">
                <a:latin typeface="Monotype Corsiva" pitchFamily="66" charset="0"/>
              </a:rPr>
              <a:t>, </a:t>
            </a:r>
            <a:r>
              <a:rPr lang="en-US" sz="3600" dirty="0" err="1" smtClean="0">
                <a:latin typeface="Monotype Corsiva" pitchFamily="66" charset="0"/>
              </a:rPr>
              <a:t>Tirmidhi</a:t>
            </a:r>
            <a:r>
              <a:rPr lang="en-US" sz="3600" dirty="0" smtClean="0">
                <a:latin typeface="Monotype Corsiva" pitchFamily="66" charset="0"/>
              </a:rPr>
              <a:t>}</a:t>
            </a:r>
          </a:p>
          <a:p>
            <a:pPr>
              <a:buNone/>
            </a:pPr>
            <a:endParaRPr lang="en-US" sz="3600" dirty="0" smtClean="0">
              <a:latin typeface="Comic Sans MS" pitchFamily="66" charset="0"/>
            </a:endParaRPr>
          </a:p>
          <a:p>
            <a:pPr>
              <a:buNone/>
            </a:pPr>
            <a:endParaRPr lang="en-US" sz="3600" dirty="0" smtClean="0">
              <a:latin typeface="Comic Sans MS" pitchFamily="66" charset="0"/>
            </a:endParaRPr>
          </a:p>
          <a:p>
            <a:pPr>
              <a:buNone/>
            </a:pPr>
            <a:endParaRPr lang="en-US" sz="3600" dirty="0">
              <a:latin typeface="Comic Sans MS" pitchFamily="66"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fc03.deviantart.com/fs27/f/2008/034/8/5/Minaret_in_Black_and_White_by_EnigmaticEntity.jpg"/>
          <p:cNvPicPr>
            <a:picLocks noChangeAspect="1" noChangeArrowheads="1"/>
          </p:cNvPicPr>
          <p:nvPr/>
        </p:nvPicPr>
        <p:blipFill>
          <a:blip r:embed="rId3"/>
          <a:srcRect/>
          <a:stretch>
            <a:fillRect/>
          </a:stretch>
        </p:blipFill>
        <p:spPr bwMode="auto">
          <a:xfrm>
            <a:off x="0" y="0"/>
            <a:ext cx="9144000" cy="6924676"/>
          </a:xfrm>
          <a:prstGeom prst="rect">
            <a:avLst/>
          </a:prstGeom>
          <a:noFill/>
        </p:spPr>
      </p:pic>
      <p:sp>
        <p:nvSpPr>
          <p:cNvPr id="169986" name="Rectangle 2"/>
          <p:cNvSpPr>
            <a:spLocks noGrp="1" noChangeArrowheads="1"/>
          </p:cNvSpPr>
          <p:nvPr>
            <p:ph type="title"/>
          </p:nvPr>
        </p:nvSpPr>
        <p:spPr/>
        <p:txBody>
          <a:bodyPr>
            <a:normAutofit fontScale="90000"/>
          </a:bodyPr>
          <a:lstStyle/>
          <a:p>
            <a:pPr rtl="0"/>
            <a:r>
              <a:rPr lang="en-US" b="1" dirty="0">
                <a:cs typeface="DecoType Naskh" pitchFamily="2" charset="-78"/>
              </a:rPr>
              <a:t>Special </a:t>
            </a:r>
            <a:r>
              <a:rPr lang="en-US" b="1" dirty="0" err="1" smtClean="0">
                <a:cs typeface="DecoType Naskh" pitchFamily="2" charset="-78"/>
              </a:rPr>
              <a:t>honour</a:t>
            </a:r>
            <a:r>
              <a:rPr lang="en-US" b="1" dirty="0" smtClean="0">
                <a:cs typeface="DecoType Naskh" pitchFamily="2" charset="-78"/>
              </a:rPr>
              <a:t> for Calling to Prayer</a:t>
            </a:r>
            <a:endParaRPr lang="en-US" b="1" dirty="0">
              <a:cs typeface="DecoType Naskh" pitchFamily="2" charset="-78"/>
            </a:endParaRPr>
          </a:p>
        </p:txBody>
      </p:sp>
      <p:sp>
        <p:nvSpPr>
          <p:cNvPr id="169987" name="Rectangle 3"/>
          <p:cNvSpPr>
            <a:spLocks noGrp="1" noChangeArrowheads="1"/>
          </p:cNvSpPr>
          <p:nvPr>
            <p:ph type="body" idx="1"/>
          </p:nvPr>
        </p:nvSpPr>
        <p:spPr>
          <a:xfrm>
            <a:off x="2590800" y="1600200"/>
            <a:ext cx="6019800" cy="4525963"/>
          </a:xfrm>
        </p:spPr>
        <p:txBody>
          <a:bodyPr anchor="ctr">
            <a:normAutofit lnSpcReduction="10000"/>
          </a:bodyPr>
          <a:lstStyle/>
          <a:p>
            <a:pPr marL="990600" lvl="1" indent="-533400">
              <a:buFontTx/>
              <a:buNone/>
            </a:pPr>
            <a:r>
              <a:rPr lang="en-US" i="1" dirty="0"/>
              <a:t>The one who says </a:t>
            </a:r>
            <a:r>
              <a:rPr lang="en-US" i="1" dirty="0" err="1"/>
              <a:t>Azaan</a:t>
            </a:r>
            <a:r>
              <a:rPr lang="en-US" i="1" dirty="0"/>
              <a:t> for </a:t>
            </a:r>
            <a:r>
              <a:rPr lang="en-US" i="1" dirty="0" smtClean="0"/>
              <a:t>reward</a:t>
            </a:r>
          </a:p>
          <a:p>
            <a:pPr marL="990600" lvl="1" indent="-533400">
              <a:buFontTx/>
              <a:buNone/>
            </a:pPr>
            <a:r>
              <a:rPr lang="en-US" i="1" dirty="0" smtClean="0"/>
              <a:t>is </a:t>
            </a:r>
            <a:r>
              <a:rPr lang="en-US" i="1" dirty="0"/>
              <a:t>like that martyr who is drenched </a:t>
            </a:r>
            <a:r>
              <a:rPr lang="en-US" i="1" dirty="0" smtClean="0"/>
              <a:t>in</a:t>
            </a:r>
          </a:p>
          <a:p>
            <a:pPr marL="990600" lvl="1" indent="-533400">
              <a:buFontTx/>
              <a:buNone/>
            </a:pPr>
            <a:r>
              <a:rPr lang="en-US" i="1" dirty="0" smtClean="0"/>
              <a:t> </a:t>
            </a:r>
            <a:r>
              <a:rPr lang="en-US" i="1" dirty="0"/>
              <a:t>blood and when he will die, </a:t>
            </a:r>
            <a:r>
              <a:rPr lang="en-US" i="1" dirty="0" smtClean="0"/>
              <a:t>insects</a:t>
            </a:r>
          </a:p>
          <a:p>
            <a:pPr marL="990600" lvl="1" indent="-533400">
              <a:buFontTx/>
              <a:buNone/>
            </a:pPr>
            <a:r>
              <a:rPr lang="en-US" i="1" dirty="0" smtClean="0"/>
              <a:t> </a:t>
            </a:r>
            <a:r>
              <a:rPr lang="en-US" i="1" dirty="0"/>
              <a:t>will not come in to </a:t>
            </a:r>
            <a:r>
              <a:rPr lang="en-US" i="1" dirty="0" smtClean="0"/>
              <a:t>his</a:t>
            </a:r>
          </a:p>
          <a:p>
            <a:pPr marL="990600" lvl="1" indent="-533400">
              <a:buFontTx/>
              <a:buNone/>
            </a:pPr>
            <a:r>
              <a:rPr lang="en-US" i="1" dirty="0" smtClean="0"/>
              <a:t> body.</a:t>
            </a:r>
            <a:r>
              <a:rPr lang="en-US" dirty="0" smtClean="0"/>
              <a:t>(</a:t>
            </a:r>
            <a:r>
              <a:rPr lang="en-US" dirty="0" err="1" smtClean="0"/>
              <a:t>Tabrani</a:t>
            </a:r>
            <a:r>
              <a:rPr lang="en-US" dirty="0" smtClean="0"/>
              <a:t>)</a:t>
            </a:r>
            <a:r>
              <a:rPr lang="en-US" i="1" dirty="0" smtClean="0"/>
              <a:t> </a:t>
            </a:r>
          </a:p>
          <a:p>
            <a:pPr marL="990600" lvl="1" indent="-533400">
              <a:buFontTx/>
              <a:buNone/>
            </a:pPr>
            <a:r>
              <a:rPr lang="en-US" i="1" dirty="0" smtClean="0"/>
              <a:t>If people knew how much reward </a:t>
            </a:r>
          </a:p>
          <a:p>
            <a:pPr marL="990600" lvl="1" indent="-533400">
              <a:buFontTx/>
              <a:buNone/>
            </a:pPr>
            <a:r>
              <a:rPr lang="en-US" i="1" dirty="0" smtClean="0"/>
              <a:t>there was in </a:t>
            </a:r>
            <a:r>
              <a:rPr lang="en-US" i="1" dirty="0" err="1" smtClean="0"/>
              <a:t>Azaan</a:t>
            </a:r>
            <a:r>
              <a:rPr lang="en-US" i="1" dirty="0" smtClean="0"/>
              <a:t> then swords </a:t>
            </a:r>
          </a:p>
          <a:p>
            <a:pPr marL="990600" lvl="1" indent="-533400">
              <a:buFontTx/>
              <a:buNone/>
            </a:pPr>
            <a:r>
              <a:rPr lang="en-US" i="1" dirty="0" smtClean="0"/>
              <a:t>would be used amongst them [to say</a:t>
            </a:r>
          </a:p>
          <a:p>
            <a:pPr marL="990600" lvl="1" indent="-533400">
              <a:buFontTx/>
              <a:buNone/>
            </a:pPr>
            <a:r>
              <a:rPr lang="en-US" i="1" dirty="0" smtClean="0"/>
              <a:t> it]. </a:t>
            </a:r>
            <a:r>
              <a:rPr lang="en-US" dirty="0" smtClean="0"/>
              <a:t>(</a:t>
            </a:r>
            <a:r>
              <a:rPr lang="en-US" dirty="0" err="1" smtClean="0"/>
              <a:t>Musnad</a:t>
            </a:r>
            <a:r>
              <a:rPr lang="en-US" dirty="0" smtClean="0"/>
              <a:t>-e-Ahmad)	</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fc03.deviantart.com/fs27/f/2008/034/8/5/Minaret_in_Black_and_White_by_EnigmaticEntity.jpg"/>
          <p:cNvPicPr>
            <a:picLocks noChangeAspect="1" noChangeArrowheads="1"/>
          </p:cNvPicPr>
          <p:nvPr/>
        </p:nvPicPr>
        <p:blipFill>
          <a:blip r:embed="rId3"/>
          <a:srcRect/>
          <a:stretch>
            <a:fillRect/>
          </a:stretch>
        </p:blipFill>
        <p:spPr bwMode="auto">
          <a:xfrm>
            <a:off x="0" y="-14834"/>
            <a:ext cx="9143999" cy="6872834"/>
          </a:xfrm>
          <a:prstGeom prst="rect">
            <a:avLst/>
          </a:prstGeom>
          <a:noFill/>
        </p:spPr>
      </p:pic>
      <p:sp>
        <p:nvSpPr>
          <p:cNvPr id="4" name="Slide Number Placeholder 4"/>
          <p:cNvSpPr>
            <a:spLocks noGrp="1"/>
          </p:cNvSpPr>
          <p:nvPr>
            <p:ph type="sldNum" sz="quarter" idx="11"/>
          </p:nvPr>
        </p:nvSpPr>
        <p:spPr/>
        <p:txBody>
          <a:bodyPr/>
          <a:lstStyle/>
          <a:p>
            <a:fld id="{D1B68190-0E7D-45E9-999B-AF86BF166937}" type="slidenum">
              <a:rPr lang="ar-SA"/>
              <a:pPr/>
              <a:t>12</a:t>
            </a:fld>
            <a:endParaRPr lang="en-US"/>
          </a:p>
        </p:txBody>
      </p:sp>
      <p:sp>
        <p:nvSpPr>
          <p:cNvPr id="173058" name="Rectangle 2"/>
          <p:cNvSpPr>
            <a:spLocks noGrp="1" noChangeArrowheads="1"/>
          </p:cNvSpPr>
          <p:nvPr>
            <p:ph type="title"/>
          </p:nvPr>
        </p:nvSpPr>
        <p:spPr/>
        <p:txBody>
          <a:bodyPr/>
          <a:lstStyle/>
          <a:p>
            <a:pPr rtl="0"/>
            <a:r>
              <a:rPr lang="en-US" b="1" dirty="0">
                <a:cs typeface="Nafees Nastaleeq" pitchFamily="2" charset="-78"/>
              </a:rPr>
              <a:t>Call </a:t>
            </a:r>
            <a:r>
              <a:rPr lang="en-US" b="1" dirty="0" err="1" smtClean="0">
                <a:cs typeface="Nafees Nastaleeq" pitchFamily="2" charset="-78"/>
              </a:rPr>
              <a:t>Adhan</a:t>
            </a:r>
            <a:r>
              <a:rPr lang="en-US" b="1" dirty="0" smtClean="0">
                <a:cs typeface="Nafees Nastaleeq" pitchFamily="2" charset="-78"/>
              </a:rPr>
              <a:t> Even </a:t>
            </a:r>
            <a:r>
              <a:rPr lang="en-US" b="1" dirty="0">
                <a:cs typeface="Nafees Nastaleeq" pitchFamily="2" charset="-78"/>
              </a:rPr>
              <a:t>During </a:t>
            </a:r>
            <a:r>
              <a:rPr lang="en-US" b="1" dirty="0" smtClean="0">
                <a:cs typeface="Nafees Nastaleeq" pitchFamily="2" charset="-78"/>
              </a:rPr>
              <a:t>Travel!</a:t>
            </a:r>
            <a:endParaRPr lang="en-US" b="1" dirty="0">
              <a:cs typeface="Nafees Nastaleeq" pitchFamily="2" charset="-78"/>
            </a:endParaRPr>
          </a:p>
        </p:txBody>
      </p:sp>
      <p:sp>
        <p:nvSpPr>
          <p:cNvPr id="173059" name="Rectangle 3"/>
          <p:cNvSpPr>
            <a:spLocks noGrp="1" noChangeArrowheads="1"/>
          </p:cNvSpPr>
          <p:nvPr>
            <p:ph type="body" idx="1"/>
          </p:nvPr>
        </p:nvSpPr>
        <p:spPr>
          <a:xfrm>
            <a:off x="2819400" y="1600200"/>
            <a:ext cx="5867400" cy="4525963"/>
          </a:xfrm>
        </p:spPr>
        <p:txBody>
          <a:bodyPr>
            <a:normAutofit/>
          </a:bodyPr>
          <a:lstStyle/>
          <a:p>
            <a:pPr lvl="1">
              <a:buNone/>
            </a:pPr>
            <a:r>
              <a:rPr lang="en-US" sz="3200" dirty="0" err="1">
                <a:latin typeface="Monotype Corsiva" pitchFamily="66" charset="0"/>
                <a:cs typeface="Nafees Nastaleeq" pitchFamily="2" charset="-78"/>
              </a:rPr>
              <a:t>Maalik</a:t>
            </a:r>
            <a:r>
              <a:rPr lang="en-US" sz="3200" dirty="0">
                <a:latin typeface="Monotype Corsiva" pitchFamily="66" charset="0"/>
                <a:cs typeface="Nafees Nastaleeq" pitchFamily="2" charset="-78"/>
              </a:rPr>
              <a:t> bin </a:t>
            </a:r>
            <a:r>
              <a:rPr lang="en-US" sz="3200" dirty="0" err="1">
                <a:latin typeface="Monotype Corsiva" pitchFamily="66" charset="0"/>
                <a:cs typeface="Nafees Nastaleeq" pitchFamily="2" charset="-78"/>
              </a:rPr>
              <a:t>Huwairith</a:t>
            </a:r>
            <a:r>
              <a:rPr lang="en-US" sz="3200" dirty="0">
                <a:latin typeface="Monotype Corsiva" pitchFamily="66" charset="0"/>
                <a:cs typeface="Nafees Nastaleeq" pitchFamily="2" charset="-78"/>
              </a:rPr>
              <a:t> (</a:t>
            </a:r>
            <a:r>
              <a:rPr lang="en-US" sz="3200" dirty="0" smtClean="0">
                <a:latin typeface="Monotype Corsiva" pitchFamily="66" charset="0"/>
                <a:cs typeface="Nafees Nastaleeq" pitchFamily="2" charset="-78"/>
              </a:rPr>
              <a:t>RA) </a:t>
            </a:r>
            <a:r>
              <a:rPr lang="en-US" sz="3200" dirty="0">
                <a:latin typeface="Monotype Corsiva" pitchFamily="66" charset="0"/>
                <a:cs typeface="Nafees Nastaleeq" pitchFamily="2" charset="-78"/>
              </a:rPr>
              <a:t>said, “</a:t>
            </a:r>
            <a:r>
              <a:rPr lang="en-US" sz="3200" dirty="0" smtClean="0">
                <a:latin typeface="Monotype Corsiva" pitchFamily="66" charset="0"/>
                <a:cs typeface="Nafees Nastaleeq" pitchFamily="2" charset="-78"/>
              </a:rPr>
              <a:t>I</a:t>
            </a:r>
          </a:p>
          <a:p>
            <a:pPr lvl="1">
              <a:buNone/>
            </a:pPr>
            <a:r>
              <a:rPr lang="en-US" sz="3200" dirty="0" smtClean="0">
                <a:latin typeface="Monotype Corsiva" pitchFamily="66" charset="0"/>
                <a:cs typeface="Nafees Nastaleeq" pitchFamily="2" charset="-78"/>
              </a:rPr>
              <a:t>came </a:t>
            </a:r>
            <a:r>
              <a:rPr lang="en-US" sz="3200" dirty="0">
                <a:latin typeface="Monotype Corsiva" pitchFamily="66" charset="0"/>
                <a:cs typeface="Nafees Nastaleeq" pitchFamily="2" charset="-78"/>
              </a:rPr>
              <a:t>to the </a:t>
            </a:r>
            <a:r>
              <a:rPr lang="en-US" sz="3200" dirty="0" smtClean="0">
                <a:latin typeface="Monotype Corsiva" pitchFamily="66" charset="0"/>
                <a:cs typeface="Nafees Nastaleeq" pitchFamily="2" charset="-78"/>
              </a:rPr>
              <a:t>Prophet (PBUH) with </a:t>
            </a:r>
          </a:p>
          <a:p>
            <a:pPr lvl="1">
              <a:buNone/>
            </a:pPr>
            <a:r>
              <a:rPr lang="en-US" sz="3200" dirty="0" smtClean="0">
                <a:latin typeface="Monotype Corsiva" pitchFamily="66" charset="0"/>
                <a:cs typeface="Nafees Nastaleeq" pitchFamily="2" charset="-78"/>
              </a:rPr>
              <a:t>my </a:t>
            </a:r>
            <a:r>
              <a:rPr lang="en-US" sz="3200" dirty="0">
                <a:latin typeface="Monotype Corsiva" pitchFamily="66" charset="0"/>
                <a:cs typeface="Nafees Nastaleeq" pitchFamily="2" charset="-78"/>
              </a:rPr>
              <a:t>cousin.  The Prophet </a:t>
            </a:r>
            <a:r>
              <a:rPr lang="en-US" sz="3200" dirty="0" smtClean="0">
                <a:latin typeface="Monotype Corsiva" pitchFamily="66" charset="0"/>
                <a:cs typeface="Nafees Nastaleeq" pitchFamily="2" charset="-78"/>
              </a:rPr>
              <a:t>said:</a:t>
            </a:r>
          </a:p>
          <a:p>
            <a:pPr lvl="1">
              <a:buNone/>
            </a:pPr>
            <a:endParaRPr lang="en-US" sz="1000" dirty="0" smtClean="0">
              <a:latin typeface="Monotype Corsiva" pitchFamily="66" charset="0"/>
              <a:cs typeface="Nafees Nastaleeq" pitchFamily="2" charset="-78"/>
            </a:endParaRPr>
          </a:p>
          <a:p>
            <a:pPr lvl="1">
              <a:buNone/>
            </a:pPr>
            <a:r>
              <a:rPr lang="en-US" sz="3200" dirty="0" smtClean="0">
                <a:latin typeface="Monotype Corsiva" pitchFamily="66" charset="0"/>
                <a:cs typeface="Nafees Nastaleeq" pitchFamily="2" charset="-78"/>
              </a:rPr>
              <a:t>‘</a:t>
            </a:r>
            <a:r>
              <a:rPr lang="en-US" sz="3200" dirty="0">
                <a:latin typeface="Monotype Corsiva" pitchFamily="66" charset="0"/>
                <a:cs typeface="Nafees Nastaleeq" pitchFamily="2" charset="-78"/>
              </a:rPr>
              <a:t>When you travel, call </a:t>
            </a:r>
            <a:r>
              <a:rPr lang="en-US" sz="3200" dirty="0" err="1">
                <a:latin typeface="Monotype Corsiva" pitchFamily="66" charset="0"/>
                <a:cs typeface="Nafees Nastaleeq" pitchFamily="2" charset="-78"/>
              </a:rPr>
              <a:t>Adhan</a:t>
            </a:r>
            <a:r>
              <a:rPr lang="en-US" sz="3200" dirty="0">
                <a:latin typeface="Monotype Corsiva" pitchFamily="66" charset="0"/>
                <a:cs typeface="Nafees Nastaleeq" pitchFamily="2" charset="-78"/>
              </a:rPr>
              <a:t> </a:t>
            </a:r>
            <a:r>
              <a:rPr lang="en-US" sz="3200" dirty="0" smtClean="0">
                <a:latin typeface="Monotype Corsiva" pitchFamily="66" charset="0"/>
                <a:cs typeface="Nafees Nastaleeq" pitchFamily="2" charset="-78"/>
              </a:rPr>
              <a:t>and</a:t>
            </a:r>
          </a:p>
          <a:p>
            <a:pPr lvl="1">
              <a:buNone/>
            </a:pPr>
            <a:r>
              <a:rPr lang="en-US" sz="3200" dirty="0" smtClean="0">
                <a:latin typeface="Monotype Corsiva" pitchFamily="66" charset="0"/>
                <a:cs typeface="Nafees Nastaleeq" pitchFamily="2" charset="-78"/>
              </a:rPr>
              <a:t> </a:t>
            </a:r>
            <a:r>
              <a:rPr lang="en-US" sz="3200" dirty="0" err="1">
                <a:latin typeface="Monotype Corsiva" pitchFamily="66" charset="0"/>
                <a:cs typeface="Nafees Nastaleeq" pitchFamily="2" charset="-78"/>
              </a:rPr>
              <a:t>Iqamah</a:t>
            </a:r>
            <a:r>
              <a:rPr lang="en-US" sz="3200" dirty="0">
                <a:latin typeface="Monotype Corsiva" pitchFamily="66" charset="0"/>
                <a:cs typeface="Nafees Nastaleeq" pitchFamily="2" charset="-78"/>
              </a:rPr>
              <a:t> </a:t>
            </a:r>
            <a:r>
              <a:rPr lang="en-US" sz="3200" dirty="0" smtClean="0">
                <a:latin typeface="Monotype Corsiva" pitchFamily="66" charset="0"/>
                <a:cs typeface="Nafees Nastaleeq" pitchFamily="2" charset="-78"/>
              </a:rPr>
              <a:t>for </a:t>
            </a:r>
            <a:r>
              <a:rPr lang="en-US" sz="3200" dirty="0" err="1" smtClean="0">
                <a:latin typeface="Monotype Corsiva" pitchFamily="66" charset="0"/>
                <a:cs typeface="Nafees Nastaleeq" pitchFamily="2" charset="-78"/>
              </a:rPr>
              <a:t>Salah</a:t>
            </a:r>
            <a:r>
              <a:rPr lang="en-US" sz="3200" dirty="0">
                <a:latin typeface="Monotype Corsiva" pitchFamily="66" charset="0"/>
                <a:cs typeface="Nafees Nastaleeq" pitchFamily="2" charset="-78"/>
              </a:rPr>
              <a:t>…’” </a:t>
            </a:r>
            <a:endParaRPr lang="en-US" sz="3200" dirty="0" smtClean="0">
              <a:latin typeface="Monotype Corsiva" pitchFamily="66" charset="0"/>
              <a:cs typeface="Nafees Nastaleeq" pitchFamily="2" charset="-78"/>
            </a:endParaRPr>
          </a:p>
          <a:p>
            <a:pPr lvl="1">
              <a:buNone/>
            </a:pPr>
            <a:endParaRPr lang="en-US" sz="1000" dirty="0" smtClean="0">
              <a:latin typeface="Monotype Corsiva" pitchFamily="66" charset="0"/>
              <a:cs typeface="Nafees Nastaleeq" pitchFamily="2" charset="-78"/>
            </a:endParaRPr>
          </a:p>
          <a:p>
            <a:pPr lvl="1">
              <a:buNone/>
            </a:pPr>
            <a:r>
              <a:rPr lang="en-US" sz="3200" dirty="0" smtClean="0">
                <a:latin typeface="Monotype Corsiva" pitchFamily="66" charset="0"/>
                <a:cs typeface="Nafees Nastaleeq" pitchFamily="2" charset="-78"/>
              </a:rPr>
              <a:t>(</a:t>
            </a:r>
            <a:r>
              <a:rPr lang="en-US" sz="3200" dirty="0" err="1">
                <a:latin typeface="Monotype Corsiva" pitchFamily="66" charset="0"/>
                <a:cs typeface="Nafees Nastaleeq" pitchFamily="2" charset="-78"/>
              </a:rPr>
              <a:t>Bukhari</a:t>
            </a:r>
            <a:r>
              <a:rPr lang="en-US" sz="3200" dirty="0">
                <a:latin typeface="Monotype Corsiva" pitchFamily="66" charset="0"/>
                <a:cs typeface="Nafees Nastaleeq" pitchFamily="2" charset="-78"/>
              </a:rPr>
              <a:t>)</a:t>
            </a:r>
          </a:p>
          <a:p>
            <a:pPr lvl="1"/>
            <a:endParaRPr lang="en-US" dirty="0">
              <a:cs typeface="Nafees Nastaleeq" pitchFamily="2" charset="-78"/>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4450" name="Picture 2" descr="http://pro.corbis.com/images/42-15167104.jpg?size=67&amp;uid=%7b48fb03ab-75bc-481c-9315-475cdede8eb4%7d"/>
          <p:cNvPicPr>
            <a:picLocks noChangeAspect="1" noChangeArrowheads="1"/>
          </p:cNvPicPr>
          <p:nvPr/>
        </p:nvPicPr>
        <p:blipFill>
          <a:blip r:embed="rId3"/>
          <a:srcRect t="11111"/>
          <a:stretch>
            <a:fillRect/>
          </a:stretch>
        </p:blipFill>
        <p:spPr bwMode="auto">
          <a:xfrm>
            <a:off x="0" y="0"/>
            <a:ext cx="9137120" cy="6858001"/>
          </a:xfrm>
          <a:prstGeom prst="rect">
            <a:avLst/>
          </a:prstGeom>
          <a:noFill/>
        </p:spPr>
      </p:pic>
      <p:sp>
        <p:nvSpPr>
          <p:cNvPr id="5" name="TextBox 4"/>
          <p:cNvSpPr txBox="1"/>
          <p:nvPr/>
        </p:nvSpPr>
        <p:spPr>
          <a:xfrm>
            <a:off x="1143000" y="4267200"/>
            <a:ext cx="7452682" cy="2308324"/>
          </a:xfrm>
          <a:prstGeom prst="rect">
            <a:avLst/>
          </a:prstGeom>
          <a:noFill/>
        </p:spPr>
        <p:txBody>
          <a:bodyPr wrap="none" rtlCol="0">
            <a:spAutoFit/>
          </a:bodyPr>
          <a:lstStyle/>
          <a:p>
            <a:pPr algn="ctr"/>
            <a:r>
              <a:rPr lang="en-US" sz="4800" b="1" dirty="0" smtClean="0">
                <a:latin typeface="Comic Sans MS" pitchFamily="66" charset="0"/>
              </a:rPr>
              <a:t>Today, </a:t>
            </a:r>
            <a:r>
              <a:rPr lang="en-US" sz="4800" b="1" dirty="0" err="1" smtClean="0">
                <a:latin typeface="Comic Sans MS" pitchFamily="66" charset="0"/>
              </a:rPr>
              <a:t>Adhan</a:t>
            </a:r>
            <a:r>
              <a:rPr lang="en-US" sz="4800" b="1" dirty="0" smtClean="0">
                <a:latin typeface="Comic Sans MS" pitchFamily="66" charset="0"/>
              </a:rPr>
              <a:t> resounds </a:t>
            </a:r>
          </a:p>
          <a:p>
            <a:pPr algn="ctr"/>
            <a:r>
              <a:rPr lang="en-US" sz="4800" b="1" dirty="0" smtClean="0">
                <a:latin typeface="Comic Sans MS" pitchFamily="66" charset="0"/>
              </a:rPr>
              <a:t>across the world </a:t>
            </a:r>
          </a:p>
          <a:p>
            <a:pPr algn="ctr"/>
            <a:r>
              <a:rPr lang="en-US" sz="4800" b="1" dirty="0" smtClean="0">
                <a:latin typeface="Comic Sans MS" pitchFamily="66" charset="0"/>
              </a:rPr>
              <a:t>round the clock!</a:t>
            </a:r>
            <a:endParaRPr lang="en-US" sz="4800" b="1" dirty="0">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5">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xEl>
                                              <p:pRg st="0" end="0"/>
                                            </p:txEl>
                                          </p:spTgt>
                                        </p:tgtEl>
                                      </p:cBhvr>
                                    </p:animEffect>
                                  </p:childTnLst>
                                </p:cTn>
                              </p:par>
                              <p:par>
                                <p:cTn id="12" presetID="41" presetClass="entr" presetSubtype="0" fill="hold" nodeType="withEffect">
                                  <p:stCondLst>
                                    <p:cond delay="0"/>
                                  </p:stCondLst>
                                  <p:iterate type="lt">
                                    <p:tmPct val="10000"/>
                                  </p:iterate>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5">
                                            <p:txEl>
                                              <p:pRg st="1" end="1"/>
                                            </p:txEl>
                                          </p:spTgt>
                                        </p:tgtEl>
                                        <p:attrNameLst>
                                          <p:attrName>ppt_y</p:attrName>
                                        </p:attrNameLst>
                                      </p:cBhvr>
                                      <p:tavLst>
                                        <p:tav tm="0">
                                          <p:val>
                                            <p:strVal val="#ppt_y"/>
                                          </p:val>
                                        </p:tav>
                                        <p:tav tm="100000">
                                          <p:val>
                                            <p:strVal val="#ppt_y"/>
                                          </p:val>
                                        </p:tav>
                                      </p:tavLst>
                                    </p:anim>
                                    <p:anim calcmode="lin" valueType="num">
                                      <p:cBhvr>
                                        <p:cTn id="16" dur="500" fill="hold"/>
                                        <p:tgtEl>
                                          <p:spTgt spid="5">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5">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5">
                                            <p:txEl>
                                              <p:pRg st="1" end="1"/>
                                            </p:txEl>
                                          </p:spTgt>
                                        </p:tgtEl>
                                      </p:cBhvr>
                                    </p:animEffect>
                                  </p:childTnLst>
                                </p:cTn>
                              </p:par>
                              <p:par>
                                <p:cTn id="19" presetID="41" presetClass="entr" presetSubtype="0" fill="hold" nodeType="withEffect">
                                  <p:stCondLst>
                                    <p:cond delay="0"/>
                                  </p:stCondLst>
                                  <p:iterate type="lt">
                                    <p:tmPct val="10000"/>
                                  </p:iterate>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5">
                                            <p:txEl>
                                              <p:pRg st="2" end="2"/>
                                            </p:txEl>
                                          </p:spTgt>
                                        </p:tgtEl>
                                        <p:attrNameLst>
                                          <p:attrName>ppt_y</p:attrName>
                                        </p:attrNameLst>
                                      </p:cBhvr>
                                      <p:tavLst>
                                        <p:tav tm="0">
                                          <p:val>
                                            <p:strVal val="#ppt_y"/>
                                          </p:val>
                                        </p:tav>
                                        <p:tav tm="100000">
                                          <p:val>
                                            <p:strVal val="#ppt_y"/>
                                          </p:val>
                                        </p:tav>
                                      </p:tavLst>
                                    </p:anim>
                                    <p:anim calcmode="lin" valueType="num">
                                      <p:cBhvr>
                                        <p:cTn id="23" dur="500" fill="hold"/>
                                        <p:tgtEl>
                                          <p:spTgt spid="5">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5">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6" descr="http://pro.corbis.com/images/42-16578434.jpg?size=67&amp;uid=%7ba05e3646-ea5d-43b5-95e4-fec4dd8e246b%7d"/>
          <p:cNvPicPr>
            <a:picLocks noChangeAspect="1" noChangeArrowheads="1"/>
          </p:cNvPicPr>
          <p:nvPr/>
        </p:nvPicPr>
        <p:blipFill>
          <a:blip r:embed="rId3"/>
          <a:srcRect t="7764"/>
          <a:stretch>
            <a:fillRect/>
          </a:stretch>
        </p:blipFill>
        <p:spPr bwMode="auto">
          <a:xfrm>
            <a:off x="381000" y="381000"/>
            <a:ext cx="3962400" cy="5888396"/>
          </a:xfrm>
          <a:prstGeom prst="rect">
            <a:avLst/>
          </a:prstGeom>
          <a:noFill/>
        </p:spPr>
      </p:pic>
      <p:pic>
        <p:nvPicPr>
          <p:cNvPr id="5" name="Picture 4" descr="http://pro.corbis.com/images/42-17510279.jpg?size=67&amp;uid=%7b435ff811-8406-43d6-b047-b0348c8f1804%7d"/>
          <p:cNvPicPr>
            <a:picLocks noChangeAspect="1" noChangeArrowheads="1"/>
          </p:cNvPicPr>
          <p:nvPr/>
        </p:nvPicPr>
        <p:blipFill>
          <a:blip r:embed="rId4"/>
          <a:srcRect t="7792"/>
          <a:stretch>
            <a:fillRect/>
          </a:stretch>
        </p:blipFill>
        <p:spPr bwMode="auto">
          <a:xfrm>
            <a:off x="4495800" y="381000"/>
            <a:ext cx="4173980" cy="579120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026" name="Picture 2" descr="http://pro.corbis.com/images/42-19834506.jpg?size=67&amp;uid=%7b31362716-644a-4072-af53-4a3ef0c369aa%7d"/>
          <p:cNvPicPr>
            <a:picLocks noChangeAspect="1" noChangeArrowheads="1"/>
          </p:cNvPicPr>
          <p:nvPr/>
        </p:nvPicPr>
        <p:blipFill>
          <a:blip r:embed="rId3"/>
          <a:srcRect t="11092"/>
          <a:stretch>
            <a:fillRect/>
          </a:stretch>
        </p:blipFill>
        <p:spPr bwMode="auto">
          <a:xfrm>
            <a:off x="457200" y="1219200"/>
            <a:ext cx="8276216" cy="4886325"/>
          </a:xfrm>
          <a:prstGeom prst="rect">
            <a:avLst/>
          </a:prstGeom>
          <a:noFill/>
        </p:spPr>
      </p:pic>
      <p:sp>
        <p:nvSpPr>
          <p:cNvPr id="5" name="Oval 4"/>
          <p:cNvSpPr/>
          <p:nvPr/>
        </p:nvSpPr>
        <p:spPr>
          <a:xfrm>
            <a:off x="3276600" y="2209800"/>
            <a:ext cx="762000" cy="762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6" descr="http://pro.corbis.com/images/QU001112.jpg?size=67&amp;uid=%7bcd6ac6be-de9d-4d93-92fa-eeacd0b3ecf6%7d"/>
          <p:cNvPicPr>
            <a:picLocks noChangeAspect="1" noChangeArrowheads="1"/>
          </p:cNvPicPr>
          <p:nvPr/>
        </p:nvPicPr>
        <p:blipFill>
          <a:blip r:embed="rId3"/>
          <a:srcRect/>
          <a:stretch>
            <a:fillRect/>
          </a:stretch>
        </p:blipFill>
        <p:spPr bwMode="auto">
          <a:xfrm>
            <a:off x="2286000" y="381000"/>
            <a:ext cx="3911600" cy="586740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Monastery in Tibet</a:t>
            </a:r>
            <a:endParaRPr lang="en-US" dirty="0"/>
          </a:p>
        </p:txBody>
      </p:sp>
      <p:sp>
        <p:nvSpPr>
          <p:cNvPr id="3" name="Content Placeholder 2"/>
          <p:cNvSpPr>
            <a:spLocks noGrp="1"/>
          </p:cNvSpPr>
          <p:nvPr>
            <p:ph idx="1"/>
          </p:nvPr>
        </p:nvSpPr>
        <p:spPr/>
        <p:txBody>
          <a:bodyPr/>
          <a:lstStyle/>
          <a:p>
            <a:endParaRPr lang="en-US" dirty="0"/>
          </a:p>
        </p:txBody>
      </p:sp>
      <p:pic>
        <p:nvPicPr>
          <p:cNvPr id="53250" name="Picture 2" descr="http://pro.corbis.com/images/UB004446.jpg?size=67&amp;uid=%7bc88f61b0-4445-416d-b62b-2f5380cfae9e%7d"/>
          <p:cNvPicPr>
            <a:picLocks noChangeAspect="1" noChangeArrowheads="1"/>
          </p:cNvPicPr>
          <p:nvPr/>
        </p:nvPicPr>
        <p:blipFill>
          <a:blip r:embed="rId3"/>
          <a:srcRect l="5612" t="23779"/>
          <a:stretch>
            <a:fillRect/>
          </a:stretch>
        </p:blipFill>
        <p:spPr bwMode="auto">
          <a:xfrm>
            <a:off x="914400" y="2057400"/>
            <a:ext cx="7120588" cy="3800475"/>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55298" name="Picture 2" descr="http://pro.corbis.com/images/42-17530220.jpg?size=67&amp;uid=%7b5d57d95a-fbf3-406d-a6e1-728dc397fd3e%7d"/>
          <p:cNvPicPr>
            <a:picLocks noChangeAspect="1" noChangeArrowheads="1"/>
          </p:cNvPicPr>
          <p:nvPr/>
        </p:nvPicPr>
        <p:blipFill>
          <a:blip r:embed="rId3"/>
          <a:srcRect t="12101"/>
          <a:stretch>
            <a:fillRect/>
          </a:stretch>
        </p:blipFill>
        <p:spPr bwMode="auto">
          <a:xfrm>
            <a:off x="228600" y="1371600"/>
            <a:ext cx="8494426" cy="4981576"/>
          </a:xfrm>
          <a:prstGeom prst="rect">
            <a:avLst/>
          </a:prstGeom>
          <a:noFill/>
          <a:effectLst>
            <a:softEdge rad="127000"/>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2" descr="http://fc03.deviantart.com/fs27/f/2008/034/8/5/Minaret_in_Black_and_White_by_EnigmaticEntity.jpg"/>
          <p:cNvPicPr>
            <a:picLocks noChangeAspect="1" noChangeArrowheads="1"/>
          </p:cNvPicPr>
          <p:nvPr/>
        </p:nvPicPr>
        <p:blipFill>
          <a:blip r:embed="rId3"/>
          <a:srcRect/>
          <a:stretch>
            <a:fillRect/>
          </a:stretch>
        </p:blipFill>
        <p:spPr bwMode="auto">
          <a:xfrm>
            <a:off x="0" y="0"/>
            <a:ext cx="9144000" cy="6924676"/>
          </a:xfrm>
          <a:prstGeom prst="rect">
            <a:avLst/>
          </a:prstGeom>
          <a:noFill/>
        </p:spPr>
      </p:pic>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133600" y="1600200"/>
            <a:ext cx="7010400" cy="4525963"/>
          </a:xfrm>
        </p:spPr>
        <p:txBody>
          <a:bodyPr>
            <a:normAutofit/>
          </a:bodyPr>
          <a:lstStyle/>
          <a:p>
            <a:pPr algn="ctr">
              <a:buNone/>
            </a:pPr>
            <a:r>
              <a:rPr lang="en-US" dirty="0" smtClean="0"/>
              <a:t>	</a:t>
            </a:r>
            <a:r>
              <a:rPr lang="en-US" sz="7200" dirty="0" smtClean="0">
                <a:latin typeface="Monotype Corsiva" pitchFamily="66" charset="0"/>
              </a:rPr>
              <a:t>International</a:t>
            </a:r>
          </a:p>
          <a:p>
            <a:pPr algn="ctr">
              <a:buNone/>
            </a:pPr>
            <a:r>
              <a:rPr lang="en-US" sz="7200" dirty="0" smtClean="0">
                <a:latin typeface="Monotype Corsiva" pitchFamily="66" charset="0"/>
              </a:rPr>
              <a:t>ANTHEM</a:t>
            </a:r>
          </a:p>
          <a:p>
            <a:pPr algn="ctr">
              <a:buNone/>
            </a:pPr>
            <a:r>
              <a:rPr lang="en-US" sz="7200" dirty="0" smtClean="0">
                <a:latin typeface="Monotype Corsiva" pitchFamily="66" charset="0"/>
              </a:rPr>
              <a:t>Of Muslims</a:t>
            </a:r>
            <a:endParaRPr lang="en-US" sz="7200" dirty="0">
              <a:latin typeface="Monotype Corsiva" pitchFamily="66"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3" name="Content Placeholder 2"/>
          <p:cNvSpPr>
            <a:spLocks noGrp="1"/>
          </p:cNvSpPr>
          <p:nvPr>
            <p:ph sz="half" idx="1"/>
          </p:nvPr>
        </p:nvSpPr>
        <p:spPr>
          <a:xfrm>
            <a:off x="0" y="0"/>
            <a:ext cx="8991600" cy="6858000"/>
          </a:xfrm>
        </p:spPr>
        <p:txBody>
          <a:bodyPr>
            <a:normAutofit fontScale="77500" lnSpcReduction="20000"/>
          </a:bodyPr>
          <a:lstStyle/>
          <a:p>
            <a:pPr algn="r" rtl="1"/>
            <a:r>
              <a:rPr lang="ar-SA" sz="4800" b="1" dirty="0" smtClean="0">
                <a:solidFill>
                  <a:schemeClr val="bg1"/>
                </a:solidFill>
                <a:latin typeface="Arabic Typesetting" pitchFamily="66" charset="-78"/>
                <a:cs typeface="Arabic Typesetting" pitchFamily="66" charset="-78"/>
              </a:rPr>
              <a:t>الله أكبر الله أكبر</a:t>
            </a:r>
            <a:endParaRPr lang="en-US" sz="4800" b="1" dirty="0" smtClean="0">
              <a:solidFill>
                <a:schemeClr val="bg1"/>
              </a:solidFill>
              <a:latin typeface="Arabic Typesetting" pitchFamily="66" charset="-78"/>
              <a:cs typeface="Arabic Typesetting" pitchFamily="66" charset="-78"/>
            </a:endParaRPr>
          </a:p>
          <a:p>
            <a:pPr algn="r" rtl="1"/>
            <a:r>
              <a:rPr lang="en-US" sz="2900" dirty="0" smtClean="0">
                <a:solidFill>
                  <a:srgbClr val="FFFF00"/>
                </a:solidFill>
                <a:latin typeface="Comic Sans MS" pitchFamily="66" charset="0"/>
              </a:rPr>
              <a:t>Allah is the greatest  Allah is the Greatest</a:t>
            </a:r>
          </a:p>
          <a:p>
            <a:pPr algn="r" rtl="1"/>
            <a:r>
              <a:rPr lang="ar-SA" sz="4800" b="1" dirty="0" smtClean="0">
                <a:solidFill>
                  <a:schemeClr val="bg1"/>
                </a:solidFill>
                <a:latin typeface="Arabic Typesetting" pitchFamily="66" charset="-78"/>
                <a:cs typeface="Arabic Typesetting" pitchFamily="66" charset="-78"/>
              </a:rPr>
              <a:t>أَشْهَدُ أَنْ لاَّ إِلـٰـهَ إِلاَّ الله</a:t>
            </a:r>
            <a:endParaRPr lang="en-US" sz="4800" b="1" dirty="0" smtClean="0">
              <a:solidFill>
                <a:schemeClr val="bg1"/>
              </a:solidFill>
              <a:latin typeface="Arabic Typesetting" pitchFamily="66" charset="-78"/>
              <a:cs typeface="Arabic Typesetting" pitchFamily="66" charset="-78"/>
            </a:endParaRPr>
          </a:p>
          <a:p>
            <a:pPr algn="r" rtl="1"/>
            <a:r>
              <a:rPr lang="en-US" sz="2600" dirty="0" smtClean="0">
                <a:solidFill>
                  <a:srgbClr val="FFFF00"/>
                </a:solidFill>
                <a:latin typeface="Comic Sans MS" pitchFamily="66" charset="0"/>
              </a:rPr>
              <a:t>I bear witness that there is no god except Allah</a:t>
            </a:r>
          </a:p>
          <a:p>
            <a:pPr algn="r" rtl="1"/>
            <a:r>
              <a:rPr lang="ar-SA" sz="4800" b="1" dirty="0" smtClean="0">
                <a:solidFill>
                  <a:schemeClr val="bg1"/>
                </a:solidFill>
                <a:latin typeface="Arabic Typesetting" pitchFamily="66" charset="-78"/>
                <a:cs typeface="Arabic Typesetting" pitchFamily="66" charset="-78"/>
              </a:rPr>
              <a:t>أَشْهَدُ أَنَّ مُحَمَّدًا </a:t>
            </a:r>
            <a:r>
              <a:rPr lang="ur-PK" sz="4800" b="1" dirty="0" smtClean="0">
                <a:solidFill>
                  <a:schemeClr val="bg1"/>
                </a:solidFill>
                <a:latin typeface="Arabic Typesetting" pitchFamily="66" charset="-78"/>
                <a:cs typeface="Arabic Typesetting" pitchFamily="66" charset="-78"/>
              </a:rPr>
              <a:t>ر</a:t>
            </a:r>
            <a:r>
              <a:rPr lang="ar-SA" sz="4800" b="1" dirty="0" smtClean="0">
                <a:solidFill>
                  <a:schemeClr val="bg1"/>
                </a:solidFill>
                <a:latin typeface="Arabic Typesetting" pitchFamily="66" charset="-78"/>
                <a:cs typeface="Arabic Typesetting" pitchFamily="66" charset="-78"/>
              </a:rPr>
              <a:t>ّ</a:t>
            </a:r>
            <a:r>
              <a:rPr lang="ur-PK" sz="4800" b="1" dirty="0" smtClean="0">
                <a:solidFill>
                  <a:schemeClr val="bg1"/>
                </a:solidFill>
                <a:latin typeface="Arabic Typesetting" pitchFamily="66" charset="-78"/>
                <a:cs typeface="Arabic Typesetting" pitchFamily="66" charset="-78"/>
              </a:rPr>
              <a:t>َسُولُ اللهِ</a:t>
            </a:r>
            <a:r>
              <a:rPr lang="en-US" sz="4800" dirty="0" smtClean="0">
                <a:solidFill>
                  <a:schemeClr val="bg1"/>
                </a:solidFill>
                <a:latin typeface="Arabic Typesetting" pitchFamily="66" charset="-78"/>
                <a:cs typeface="Arabic Typesetting" pitchFamily="66" charset="-78"/>
              </a:rPr>
              <a:t> </a:t>
            </a:r>
            <a:r>
              <a:rPr lang="ar-SA" sz="4800" dirty="0" smtClean="0">
                <a:solidFill>
                  <a:schemeClr val="bg1"/>
                </a:solidFill>
                <a:latin typeface="Arabic Typesetting" pitchFamily="66" charset="-78"/>
                <a:cs typeface="Arabic Typesetting" pitchFamily="66" charset="-78"/>
              </a:rPr>
              <a:t> </a:t>
            </a:r>
            <a:endParaRPr lang="en-US" sz="4800" dirty="0" smtClean="0">
              <a:solidFill>
                <a:schemeClr val="bg1"/>
              </a:solidFill>
              <a:latin typeface="Arabic Typesetting" pitchFamily="66" charset="-78"/>
              <a:cs typeface="Arabic Typesetting" pitchFamily="66" charset="-78"/>
            </a:endParaRPr>
          </a:p>
          <a:p>
            <a:pPr algn="r" rtl="1"/>
            <a:r>
              <a:rPr lang="en-US" sz="2600" dirty="0" smtClean="0">
                <a:solidFill>
                  <a:srgbClr val="FFFF00"/>
                </a:solidFill>
                <a:latin typeface="Comic Sans MS" pitchFamily="66" charset="0"/>
              </a:rPr>
              <a:t>I bear witness that Muhammad (PBUH) is the messenger of Allah </a:t>
            </a:r>
          </a:p>
          <a:p>
            <a:pPr algn="r" rtl="1"/>
            <a:r>
              <a:rPr lang="ar-SA" sz="4800" b="1" dirty="0" smtClean="0">
                <a:solidFill>
                  <a:schemeClr val="bg1"/>
                </a:solidFill>
                <a:latin typeface="Arabic Typesetting" pitchFamily="66" charset="-78"/>
                <a:cs typeface="Arabic Typesetting" pitchFamily="66" charset="-78"/>
              </a:rPr>
              <a:t>حَيَّ عَلَى الصَّلَوٰةِ</a:t>
            </a:r>
            <a:r>
              <a:rPr lang="en-US" sz="4800" dirty="0" smtClean="0">
                <a:solidFill>
                  <a:schemeClr val="bg1"/>
                </a:solidFill>
                <a:latin typeface="Arabic Typesetting" pitchFamily="66" charset="-78"/>
                <a:cs typeface="Arabic Typesetting" pitchFamily="66" charset="-78"/>
              </a:rPr>
              <a:t> </a:t>
            </a:r>
          </a:p>
          <a:p>
            <a:pPr algn="r" rtl="1"/>
            <a:r>
              <a:rPr lang="en-US" sz="2600" dirty="0" smtClean="0">
                <a:solidFill>
                  <a:srgbClr val="FFFF00"/>
                </a:solidFill>
                <a:latin typeface="Comic Sans MS" pitchFamily="66" charset="0"/>
              </a:rPr>
              <a:t>Hurry to the prayer (Rise up for prayer)</a:t>
            </a:r>
            <a:r>
              <a:rPr lang="en-US" sz="2600" dirty="0" smtClean="0">
                <a:solidFill>
                  <a:schemeClr val="bg1"/>
                </a:solidFill>
                <a:latin typeface="Comic Sans MS" pitchFamily="66" charset="0"/>
              </a:rPr>
              <a:t/>
            </a:r>
            <a:br>
              <a:rPr lang="en-US" sz="2600" dirty="0" smtClean="0">
                <a:solidFill>
                  <a:schemeClr val="bg1"/>
                </a:solidFill>
                <a:latin typeface="Comic Sans MS" pitchFamily="66" charset="0"/>
              </a:rPr>
            </a:br>
            <a:endParaRPr lang="en-US" sz="2600" dirty="0" smtClean="0">
              <a:solidFill>
                <a:schemeClr val="bg1"/>
              </a:solidFill>
              <a:latin typeface="Comic Sans MS" pitchFamily="66" charset="0"/>
            </a:endParaRPr>
          </a:p>
          <a:p>
            <a:pPr algn="r" rtl="1"/>
            <a:r>
              <a:rPr lang="ar-SA" sz="4800" b="1" dirty="0" smtClean="0">
                <a:solidFill>
                  <a:schemeClr val="bg1"/>
                </a:solidFill>
                <a:latin typeface="Arabic Typesetting" pitchFamily="66" charset="-78"/>
                <a:cs typeface="Arabic Typesetting" pitchFamily="66" charset="-78"/>
              </a:rPr>
              <a:t>حَيَّ عَلَى الْفَلاَحِ</a:t>
            </a:r>
            <a:endParaRPr lang="en-US" sz="4800" b="1" dirty="0" smtClean="0">
              <a:solidFill>
                <a:schemeClr val="bg1"/>
              </a:solidFill>
              <a:latin typeface="Arabic Typesetting" pitchFamily="66" charset="-78"/>
              <a:cs typeface="Arabic Typesetting" pitchFamily="66" charset="-78"/>
            </a:endParaRPr>
          </a:p>
          <a:p>
            <a:pPr algn="r" rtl="1"/>
            <a:r>
              <a:rPr lang="en-US" sz="2600" dirty="0" smtClean="0">
                <a:solidFill>
                  <a:srgbClr val="FFFF00"/>
                </a:solidFill>
                <a:latin typeface="Comic Sans MS" pitchFamily="66" charset="0"/>
              </a:rPr>
              <a:t>Hurry to success (Rise up for Salvation) </a:t>
            </a:r>
            <a:r>
              <a:rPr lang="en-US" sz="4400" dirty="0" smtClean="0"/>
              <a:t/>
            </a:r>
            <a:br>
              <a:rPr lang="en-US" sz="4400" dirty="0" smtClean="0"/>
            </a:br>
            <a:r>
              <a:rPr lang="en-US" sz="4800" dirty="0" smtClean="0">
                <a:solidFill>
                  <a:schemeClr val="bg1"/>
                </a:solidFill>
              </a:rPr>
              <a:t> </a:t>
            </a:r>
          </a:p>
          <a:p>
            <a:pPr algn="r" rtl="1"/>
            <a:r>
              <a:rPr lang="ar-SA" sz="4800" b="1" dirty="0" smtClean="0">
                <a:solidFill>
                  <a:schemeClr val="bg1"/>
                </a:solidFill>
                <a:latin typeface="Arabic Typesetting" pitchFamily="66" charset="-78"/>
                <a:cs typeface="Arabic Typesetting" pitchFamily="66" charset="-78"/>
              </a:rPr>
              <a:t>اَلله ُ أَكْبَرُ اَلله ُ أَكْبَرُ</a:t>
            </a:r>
            <a:endParaRPr lang="en-US" sz="4800" b="1" dirty="0" smtClean="0">
              <a:solidFill>
                <a:schemeClr val="bg1"/>
              </a:solidFill>
              <a:latin typeface="Arabic Typesetting" pitchFamily="66" charset="-78"/>
              <a:cs typeface="Arabic Typesetting" pitchFamily="66" charset="-78"/>
            </a:endParaRPr>
          </a:p>
          <a:p>
            <a:pPr algn="r" rtl="1"/>
            <a:r>
              <a:rPr lang="en-US" sz="2600" dirty="0" smtClean="0">
                <a:solidFill>
                  <a:srgbClr val="FFFF00"/>
                </a:solidFill>
                <a:latin typeface="Comic Sans MS" pitchFamily="66" charset="0"/>
              </a:rPr>
              <a:t>Allah is the greatest  Allah is the Greatest</a:t>
            </a:r>
          </a:p>
          <a:p>
            <a:pPr algn="r" rtl="1"/>
            <a:r>
              <a:rPr lang="ar-SA" sz="4800" b="1" dirty="0" smtClean="0">
                <a:solidFill>
                  <a:schemeClr val="bg1"/>
                </a:solidFill>
                <a:latin typeface="Arabic Typesetting" pitchFamily="66" charset="-78"/>
                <a:cs typeface="Arabic Typesetting" pitchFamily="66" charset="-78"/>
              </a:rPr>
              <a:t>لاَ إِ</a:t>
            </a:r>
            <a:r>
              <a:rPr lang="ur-PK" sz="4800" b="1" dirty="0" smtClean="0">
                <a:solidFill>
                  <a:schemeClr val="bg1"/>
                </a:solidFill>
                <a:latin typeface="Arabic Typesetting" pitchFamily="66" charset="-78"/>
                <a:cs typeface="Arabic Typesetting" pitchFamily="66" charset="-78"/>
              </a:rPr>
              <a:t>لـ</a:t>
            </a:r>
            <a:r>
              <a:rPr lang="ar-SA" sz="4800" b="1" dirty="0" smtClean="0">
                <a:solidFill>
                  <a:schemeClr val="bg1"/>
                </a:solidFill>
                <a:latin typeface="Arabic Typesetting" pitchFamily="66" charset="-78"/>
                <a:cs typeface="Arabic Typesetting" pitchFamily="66" charset="-78"/>
              </a:rPr>
              <a:t>ٰ</a:t>
            </a:r>
            <a:r>
              <a:rPr lang="ur-PK" sz="4800" b="1" dirty="0" smtClean="0">
                <a:solidFill>
                  <a:schemeClr val="bg1"/>
                </a:solidFill>
                <a:latin typeface="Arabic Typesetting" pitchFamily="66" charset="-78"/>
                <a:cs typeface="Arabic Typesetting" pitchFamily="66" charset="-78"/>
              </a:rPr>
              <a:t>ـه </a:t>
            </a:r>
            <a:r>
              <a:rPr lang="ar-SA" sz="4800" b="1" dirty="0" smtClean="0">
                <a:solidFill>
                  <a:schemeClr val="bg1"/>
                </a:solidFill>
                <a:latin typeface="Arabic Typesetting" pitchFamily="66" charset="-78"/>
                <a:cs typeface="Arabic Typesetting" pitchFamily="66" charset="-78"/>
              </a:rPr>
              <a:t>إِلاَّ الله </a:t>
            </a:r>
            <a:endParaRPr lang="en-US" sz="4800" b="1" dirty="0" smtClean="0">
              <a:solidFill>
                <a:schemeClr val="bg1"/>
              </a:solidFill>
              <a:latin typeface="Arabic Typesetting" pitchFamily="66" charset="-78"/>
              <a:cs typeface="Arabic Typesetting" pitchFamily="66" charset="-78"/>
            </a:endParaRPr>
          </a:p>
          <a:p>
            <a:pPr algn="r" rtl="1"/>
            <a:r>
              <a:rPr lang="en-US" sz="2900" dirty="0" smtClean="0">
                <a:solidFill>
                  <a:srgbClr val="FFFF00"/>
                </a:solidFill>
                <a:latin typeface="Comic Sans MS" pitchFamily="66" charset="0"/>
              </a:rPr>
              <a:t>there is no god except Allah</a:t>
            </a:r>
            <a:endParaRPr lang="en-US" sz="2900" b="1" dirty="0" smtClean="0">
              <a:solidFill>
                <a:srgbClr val="FFFF00"/>
              </a:solidFill>
              <a:cs typeface="DecoType Naskh"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nodeType="clickEffect">
                                  <p:stCondLst>
                                    <p:cond delay="0"/>
                                  </p:stCondLst>
                                  <p:iterate type="lt">
                                    <p:tmPct val="10000"/>
                                  </p:iterate>
                                  <p:childTnLst>
                                    <p:set>
                                      <p:cBhvr>
                                        <p:cTn id="15" dur="1" fill="hold">
                                          <p:stCondLst>
                                            <p:cond delay="0"/>
                                          </p:stCondLst>
                                        </p:cTn>
                                        <p:tgtEl>
                                          <p:spTgt spid="3">
                                            <p:txEl>
                                              <p:pRg st="2" end="2"/>
                                            </p:txEl>
                                          </p:spTgt>
                                        </p:tgtEl>
                                        <p:attrNameLst>
                                          <p:attrName>style.visibility</p:attrName>
                                        </p:attrNameLst>
                                      </p:cBhvr>
                                      <p:to>
                                        <p:strVal val="visible"/>
                                      </p:to>
                                    </p:set>
                                    <p:anim calcmode="lin" valueType="num">
                                      <p:cBhvr>
                                        <p:cTn id="16" dur="500" fill="hold"/>
                                        <p:tgtEl>
                                          <p:spTgt spid="3">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3">
                                            <p:txEl>
                                              <p:pRg st="2" end="2"/>
                                            </p:txEl>
                                          </p:spTgt>
                                        </p:tgtEl>
                                        <p:attrNameLst>
                                          <p:attrName>ppt_y</p:attrName>
                                        </p:attrNameLst>
                                      </p:cBhvr>
                                      <p:tavLst>
                                        <p:tav tm="0">
                                          <p:val>
                                            <p:strVal val="#ppt_y"/>
                                          </p:val>
                                        </p:tav>
                                        <p:tav tm="100000">
                                          <p:val>
                                            <p:strVal val="#ppt_y"/>
                                          </p:val>
                                        </p:tav>
                                      </p:tavLst>
                                    </p:anim>
                                    <p:anim calcmode="lin" valueType="num">
                                      <p:cBhvr>
                                        <p:cTn id="18" dur="500" fill="hold"/>
                                        <p:tgtEl>
                                          <p:spTgt spid="3">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3">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41" presetClass="entr" presetSubtype="0" fill="hold" nodeType="clickEffect">
                                  <p:stCondLst>
                                    <p:cond delay="0"/>
                                  </p:stCondLst>
                                  <p:iterate type="lt">
                                    <p:tmPct val="10000"/>
                                  </p:iterate>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p:cTn id="25" dur="500" fill="hold"/>
                                        <p:tgtEl>
                                          <p:spTgt spid="3">
                                            <p:txEl>
                                              <p:pRg st="4" end="4"/>
                                            </p:txEl>
                                          </p:spTgt>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3">
                                            <p:txEl>
                                              <p:pRg st="4" end="4"/>
                                            </p:txEl>
                                          </p:spTgt>
                                        </p:tgtEl>
                                        <p:attrNameLst>
                                          <p:attrName>ppt_y</p:attrName>
                                        </p:attrNameLst>
                                      </p:cBhvr>
                                      <p:tavLst>
                                        <p:tav tm="0">
                                          <p:val>
                                            <p:strVal val="#ppt_y"/>
                                          </p:val>
                                        </p:tav>
                                        <p:tav tm="100000">
                                          <p:val>
                                            <p:strVal val="#ppt_y"/>
                                          </p:val>
                                        </p:tav>
                                      </p:tavLst>
                                    </p:anim>
                                    <p:anim calcmode="lin" valueType="num">
                                      <p:cBhvr>
                                        <p:cTn id="27" dur="500" fill="hold"/>
                                        <p:tgtEl>
                                          <p:spTgt spid="3">
                                            <p:txEl>
                                              <p:pRg st="4" end="4"/>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3">
                                            <p:txEl>
                                              <p:pRg st="4" end="4"/>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3">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41" presetClass="entr" presetSubtype="0" fill="hold" nodeType="clickEffect">
                                  <p:stCondLst>
                                    <p:cond delay="0"/>
                                  </p:stCondLst>
                                  <p:iterate type="lt">
                                    <p:tmPct val="10000"/>
                                  </p:iterate>
                                  <p:childTnLst>
                                    <p:set>
                                      <p:cBhvr>
                                        <p:cTn id="33" dur="1" fill="hold">
                                          <p:stCondLst>
                                            <p:cond delay="0"/>
                                          </p:stCondLst>
                                        </p:cTn>
                                        <p:tgtEl>
                                          <p:spTgt spid="3">
                                            <p:txEl>
                                              <p:pRg st="6" end="6"/>
                                            </p:txEl>
                                          </p:spTgt>
                                        </p:tgtEl>
                                        <p:attrNameLst>
                                          <p:attrName>style.visibility</p:attrName>
                                        </p:attrNameLst>
                                      </p:cBhvr>
                                      <p:to>
                                        <p:strVal val="visible"/>
                                      </p:to>
                                    </p:set>
                                    <p:anim calcmode="lin" valueType="num">
                                      <p:cBhvr>
                                        <p:cTn id="34" dur="500" fill="hold"/>
                                        <p:tgtEl>
                                          <p:spTgt spid="3">
                                            <p:txEl>
                                              <p:pRg st="6" end="6"/>
                                            </p:txEl>
                                          </p:spTgt>
                                        </p:tgtEl>
                                        <p:attrNameLst>
                                          <p:attrName>ppt_x</p:attrName>
                                        </p:attrNameLst>
                                      </p:cBhvr>
                                      <p:tavLst>
                                        <p:tav tm="0">
                                          <p:val>
                                            <p:strVal val="#ppt_x"/>
                                          </p:val>
                                        </p:tav>
                                        <p:tav tm="50000">
                                          <p:val>
                                            <p:strVal val="#ppt_x+.1"/>
                                          </p:val>
                                        </p:tav>
                                        <p:tav tm="100000">
                                          <p:val>
                                            <p:strVal val="#ppt_x"/>
                                          </p:val>
                                        </p:tav>
                                      </p:tavLst>
                                    </p:anim>
                                    <p:anim calcmode="lin" valueType="num">
                                      <p:cBhvr>
                                        <p:cTn id="35" dur="500" fill="hold"/>
                                        <p:tgtEl>
                                          <p:spTgt spid="3">
                                            <p:txEl>
                                              <p:pRg st="6" end="6"/>
                                            </p:txEl>
                                          </p:spTgt>
                                        </p:tgtEl>
                                        <p:attrNameLst>
                                          <p:attrName>ppt_y</p:attrName>
                                        </p:attrNameLst>
                                      </p:cBhvr>
                                      <p:tavLst>
                                        <p:tav tm="0">
                                          <p:val>
                                            <p:strVal val="#ppt_y"/>
                                          </p:val>
                                        </p:tav>
                                        <p:tav tm="100000">
                                          <p:val>
                                            <p:strVal val="#ppt_y"/>
                                          </p:val>
                                        </p:tav>
                                      </p:tavLst>
                                    </p:anim>
                                    <p:anim calcmode="lin" valueType="num">
                                      <p:cBhvr>
                                        <p:cTn id="36" dur="500" fill="hold"/>
                                        <p:tgtEl>
                                          <p:spTgt spid="3">
                                            <p:txEl>
                                              <p:pRg st="6" end="6"/>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7" dur="500" fill="hold"/>
                                        <p:tgtEl>
                                          <p:spTgt spid="3">
                                            <p:txEl>
                                              <p:pRg st="6" end="6"/>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8" dur="500" tmFilter="0,0; .5, 1; 1, 1"/>
                                        <p:tgtEl>
                                          <p:spTgt spid="3">
                                            <p:txEl>
                                              <p:pRg st="6" end="6"/>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41" presetClass="entr" presetSubtype="0" fill="hold" nodeType="clickEffect">
                                  <p:stCondLst>
                                    <p:cond delay="0"/>
                                  </p:stCondLst>
                                  <p:iterate type="lt">
                                    <p:tmPct val="10000"/>
                                  </p:iterate>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p:cTn id="43" dur="500" fill="hold"/>
                                        <p:tgtEl>
                                          <p:spTgt spid="3">
                                            <p:txEl>
                                              <p:pRg st="8" end="8"/>
                                            </p:txEl>
                                          </p:spTgt>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3">
                                            <p:txEl>
                                              <p:pRg st="8" end="8"/>
                                            </p:txEl>
                                          </p:spTgt>
                                        </p:tgtEl>
                                        <p:attrNameLst>
                                          <p:attrName>ppt_y</p:attrName>
                                        </p:attrNameLst>
                                      </p:cBhvr>
                                      <p:tavLst>
                                        <p:tav tm="0">
                                          <p:val>
                                            <p:strVal val="#ppt_y"/>
                                          </p:val>
                                        </p:tav>
                                        <p:tav tm="100000">
                                          <p:val>
                                            <p:strVal val="#ppt_y"/>
                                          </p:val>
                                        </p:tav>
                                      </p:tavLst>
                                    </p:anim>
                                    <p:anim calcmode="lin" valueType="num">
                                      <p:cBhvr>
                                        <p:cTn id="45" dur="500" fill="hold"/>
                                        <p:tgtEl>
                                          <p:spTgt spid="3">
                                            <p:txEl>
                                              <p:pRg st="8" end="8"/>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3">
                                            <p:txEl>
                                              <p:pRg st="8" end="8"/>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51" presetClass="entr" presetSubtype="0" fill="hold" nodeType="clickEffect">
                                  <p:stCondLst>
                                    <p:cond delay="0"/>
                                  </p:stCondLst>
                                  <p:childTnLst>
                                    <p:set>
                                      <p:cBhvr>
                                        <p:cTn id="51" dur="1" fill="hold">
                                          <p:stCondLst>
                                            <p:cond delay="0"/>
                                          </p:stCondLst>
                                        </p:cTn>
                                        <p:tgtEl>
                                          <p:spTgt spid="3">
                                            <p:txEl>
                                              <p:pRg st="10" end="10"/>
                                            </p:txEl>
                                          </p:spTgt>
                                        </p:tgtEl>
                                        <p:attrNameLst>
                                          <p:attrName>style.visibility</p:attrName>
                                        </p:attrNameLst>
                                      </p:cBhvr>
                                      <p:to>
                                        <p:strVal val="visible"/>
                                      </p:to>
                                    </p:set>
                                    <p:animEffect transition="in" filter="fade">
                                      <p:cBhvr>
                                        <p:cTn id="52" dur="385" decel="100000"/>
                                        <p:tgtEl>
                                          <p:spTgt spid="3">
                                            <p:txEl>
                                              <p:pRg st="10" end="10"/>
                                            </p:txEl>
                                          </p:spTgt>
                                        </p:tgtEl>
                                      </p:cBhvr>
                                    </p:animEffect>
                                    <p:animScale>
                                      <p:cBhvr>
                                        <p:cTn id="53" dur="385" decel="100000"/>
                                        <p:tgtEl>
                                          <p:spTgt spid="3">
                                            <p:txEl>
                                              <p:pRg st="10" end="10"/>
                                            </p:txEl>
                                          </p:spTgt>
                                        </p:tgtEl>
                                      </p:cBhvr>
                                      <p:from x="10000" y="10000"/>
                                      <p:to x="200000" y="450000"/>
                                    </p:animScale>
                                    <p:animScale>
                                      <p:cBhvr>
                                        <p:cTn id="54" dur="615" accel="100000" fill="hold">
                                          <p:stCondLst>
                                            <p:cond delay="385"/>
                                          </p:stCondLst>
                                        </p:cTn>
                                        <p:tgtEl>
                                          <p:spTgt spid="3">
                                            <p:txEl>
                                              <p:pRg st="10" end="10"/>
                                            </p:txEl>
                                          </p:spTgt>
                                        </p:tgtEl>
                                      </p:cBhvr>
                                      <p:from x="200000" y="450000"/>
                                      <p:to x="100000" y="100000"/>
                                    </p:animScale>
                                    <p:set>
                                      <p:cBhvr>
                                        <p:cTn id="55" dur="385" fill="hold"/>
                                        <p:tgtEl>
                                          <p:spTgt spid="3">
                                            <p:txEl>
                                              <p:pRg st="10" end="10"/>
                                            </p:txEl>
                                          </p:spTgt>
                                        </p:tgtEl>
                                        <p:attrNameLst>
                                          <p:attrName>ppt_x</p:attrName>
                                        </p:attrNameLst>
                                      </p:cBhvr>
                                      <p:to>
                                        <p:strVal val="(0.5)"/>
                                      </p:to>
                                    </p:set>
                                    <p:anim from="(0.5)" to="(#ppt_x)" calcmode="lin" valueType="num">
                                      <p:cBhvr>
                                        <p:cTn id="56" dur="615" accel="100000" fill="hold">
                                          <p:stCondLst>
                                            <p:cond delay="385"/>
                                          </p:stCondLst>
                                        </p:cTn>
                                        <p:tgtEl>
                                          <p:spTgt spid="3">
                                            <p:txEl>
                                              <p:pRg st="10" end="10"/>
                                            </p:txEl>
                                          </p:spTgt>
                                        </p:tgtEl>
                                        <p:attrNameLst>
                                          <p:attrName>ppt_x</p:attrName>
                                        </p:attrNameLst>
                                      </p:cBhvr>
                                    </p:anim>
                                    <p:set>
                                      <p:cBhvr>
                                        <p:cTn id="57" dur="385" fill="hold"/>
                                        <p:tgtEl>
                                          <p:spTgt spid="3">
                                            <p:txEl>
                                              <p:pRg st="10" end="10"/>
                                            </p:txEl>
                                          </p:spTgt>
                                        </p:tgtEl>
                                        <p:attrNameLst>
                                          <p:attrName>ppt_y</p:attrName>
                                        </p:attrNameLst>
                                      </p:cBhvr>
                                      <p:to>
                                        <p:strVal val="(#ppt_y+0.4)"/>
                                      </p:to>
                                    </p:set>
                                    <p:anim from="(#ppt_y+0.4)" to="(#ppt_y)" calcmode="lin" valueType="num">
                                      <p:cBhvr>
                                        <p:cTn id="58" dur="615" accel="100000" fill="hold">
                                          <p:stCondLst>
                                            <p:cond delay="385"/>
                                          </p:stCondLst>
                                        </p:cTn>
                                        <p:tgtEl>
                                          <p:spTgt spid="3">
                                            <p:txEl>
                                              <p:pRg st="10" end="10"/>
                                            </p:txEl>
                                          </p:spTgt>
                                        </p:tgtEl>
                                        <p:attrNameLst>
                                          <p:attrName>ppt_y</p:attrName>
                                        </p:attrNameLst>
                                      </p:cBhvr>
                                    </p:anim>
                                  </p:childTnLst>
                                </p:cTn>
                              </p:par>
                            </p:childTnLst>
                          </p:cTn>
                        </p:par>
                      </p:childTnLst>
                    </p:cTn>
                  </p:par>
                  <p:par>
                    <p:cTn id="59" fill="hold">
                      <p:stCondLst>
                        <p:cond delay="indefinite"/>
                      </p:stCondLst>
                      <p:childTnLst>
                        <p:par>
                          <p:cTn id="60" fill="hold">
                            <p:stCondLst>
                              <p:cond delay="0"/>
                            </p:stCondLst>
                            <p:childTnLst>
                              <p:par>
                                <p:cTn id="61" presetID="51" presetClass="entr" presetSubtype="0" fill="hold" nodeType="clickEffect">
                                  <p:stCondLst>
                                    <p:cond delay="0"/>
                                  </p:stCondLst>
                                  <p:childTnLst>
                                    <p:set>
                                      <p:cBhvr>
                                        <p:cTn id="62" dur="1" fill="hold">
                                          <p:stCondLst>
                                            <p:cond delay="0"/>
                                          </p:stCondLst>
                                        </p:cTn>
                                        <p:tgtEl>
                                          <p:spTgt spid="3">
                                            <p:txEl>
                                              <p:pRg st="12" end="12"/>
                                            </p:txEl>
                                          </p:spTgt>
                                        </p:tgtEl>
                                        <p:attrNameLst>
                                          <p:attrName>style.visibility</p:attrName>
                                        </p:attrNameLst>
                                      </p:cBhvr>
                                      <p:to>
                                        <p:strVal val="visible"/>
                                      </p:to>
                                    </p:set>
                                    <p:animEffect transition="in" filter="fade">
                                      <p:cBhvr>
                                        <p:cTn id="63" dur="770" decel="100000"/>
                                        <p:tgtEl>
                                          <p:spTgt spid="3">
                                            <p:txEl>
                                              <p:pRg st="12" end="12"/>
                                            </p:txEl>
                                          </p:spTgt>
                                        </p:tgtEl>
                                      </p:cBhvr>
                                    </p:animEffect>
                                    <p:animScale>
                                      <p:cBhvr>
                                        <p:cTn id="64" dur="770" decel="100000"/>
                                        <p:tgtEl>
                                          <p:spTgt spid="3">
                                            <p:txEl>
                                              <p:pRg st="12" end="12"/>
                                            </p:txEl>
                                          </p:spTgt>
                                        </p:tgtEl>
                                      </p:cBhvr>
                                      <p:from x="10000" y="10000"/>
                                      <p:to x="200000" y="450000"/>
                                    </p:animScale>
                                    <p:animScale>
                                      <p:cBhvr>
                                        <p:cTn id="65" dur="1230" accel="100000" fill="hold">
                                          <p:stCondLst>
                                            <p:cond delay="770"/>
                                          </p:stCondLst>
                                        </p:cTn>
                                        <p:tgtEl>
                                          <p:spTgt spid="3">
                                            <p:txEl>
                                              <p:pRg st="12" end="12"/>
                                            </p:txEl>
                                          </p:spTgt>
                                        </p:tgtEl>
                                      </p:cBhvr>
                                      <p:from x="200000" y="450000"/>
                                      <p:to x="100000" y="100000"/>
                                    </p:animScale>
                                    <p:set>
                                      <p:cBhvr>
                                        <p:cTn id="66" dur="770" fill="hold"/>
                                        <p:tgtEl>
                                          <p:spTgt spid="3">
                                            <p:txEl>
                                              <p:pRg st="12" end="12"/>
                                            </p:txEl>
                                          </p:spTgt>
                                        </p:tgtEl>
                                        <p:attrNameLst>
                                          <p:attrName>ppt_x</p:attrName>
                                        </p:attrNameLst>
                                      </p:cBhvr>
                                      <p:to>
                                        <p:strVal val="(0.5)"/>
                                      </p:to>
                                    </p:set>
                                    <p:anim from="(0.5)" to="(#ppt_x)" calcmode="lin" valueType="num">
                                      <p:cBhvr>
                                        <p:cTn id="67" dur="1230" accel="100000" fill="hold">
                                          <p:stCondLst>
                                            <p:cond delay="770"/>
                                          </p:stCondLst>
                                        </p:cTn>
                                        <p:tgtEl>
                                          <p:spTgt spid="3">
                                            <p:txEl>
                                              <p:pRg st="12" end="12"/>
                                            </p:txEl>
                                          </p:spTgt>
                                        </p:tgtEl>
                                        <p:attrNameLst>
                                          <p:attrName>ppt_x</p:attrName>
                                        </p:attrNameLst>
                                      </p:cBhvr>
                                    </p:anim>
                                    <p:set>
                                      <p:cBhvr>
                                        <p:cTn id="68" dur="770" fill="hold"/>
                                        <p:tgtEl>
                                          <p:spTgt spid="3">
                                            <p:txEl>
                                              <p:pRg st="12" end="12"/>
                                            </p:txEl>
                                          </p:spTgt>
                                        </p:tgtEl>
                                        <p:attrNameLst>
                                          <p:attrName>ppt_y</p:attrName>
                                        </p:attrNameLst>
                                      </p:cBhvr>
                                      <p:to>
                                        <p:strVal val="(#ppt_y+0.4)"/>
                                      </p:to>
                                    </p:set>
                                    <p:anim from="(#ppt_y+0.4)" to="(#ppt_y)" calcmode="lin" valueType="num">
                                      <p:cBhvr>
                                        <p:cTn id="69" dur="1230" accel="100000" fill="hold">
                                          <p:stCondLst>
                                            <p:cond delay="770"/>
                                          </p:stCondLst>
                                        </p:cTn>
                                        <p:tgtEl>
                                          <p:spTgt spid="3">
                                            <p:txEl>
                                              <p:pRg st="12" end="12"/>
                                            </p:txEl>
                                          </p:spTgt>
                                        </p:tgtEl>
                                        <p:attrNameLst>
                                          <p:attrName>ppt_y</p:attrName>
                                        </p:attrNameLst>
                                      </p:cBhvr>
                                    </p:anim>
                                  </p:childTnLst>
                                </p:cTn>
                              </p:par>
                            </p:childTnLst>
                          </p:cTn>
                        </p:par>
                      </p:childTnLst>
                    </p:cTn>
                  </p:par>
                  <p:par>
                    <p:cTn id="70" fill="hold">
                      <p:stCondLst>
                        <p:cond delay="indefinite"/>
                      </p:stCondLst>
                      <p:childTnLst>
                        <p:par>
                          <p:cTn id="71" fill="hold">
                            <p:stCondLst>
                              <p:cond delay="0"/>
                            </p:stCondLst>
                            <p:childTnLst>
                              <p:par>
                                <p:cTn id="72" presetID="17" presetClass="entr" presetSubtype="10" fill="hold" nodeType="clickEffect">
                                  <p:stCondLst>
                                    <p:cond delay="0"/>
                                  </p:stCondLst>
                                  <p:childTnLst>
                                    <p:set>
                                      <p:cBhvr>
                                        <p:cTn id="73" dur="1" fill="hold">
                                          <p:stCondLst>
                                            <p:cond delay="0"/>
                                          </p:stCondLst>
                                        </p:cTn>
                                        <p:tgtEl>
                                          <p:spTgt spid="3">
                                            <p:txEl>
                                              <p:pRg st="1" end="1"/>
                                            </p:txEl>
                                          </p:spTgt>
                                        </p:tgtEl>
                                        <p:attrNameLst>
                                          <p:attrName>style.visibility</p:attrName>
                                        </p:attrNameLst>
                                      </p:cBhvr>
                                      <p:to>
                                        <p:strVal val="visible"/>
                                      </p:to>
                                    </p:set>
                                    <p:anim calcmode="lin" valueType="num">
                                      <p:cBhvr>
                                        <p:cTn id="7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75" dur="500" fill="hold"/>
                                        <p:tgtEl>
                                          <p:spTgt spid="3">
                                            <p:txEl>
                                              <p:pRg st="1" end="1"/>
                                            </p:txEl>
                                          </p:spTgt>
                                        </p:tgtEl>
                                        <p:attrNameLst>
                                          <p:attrName>ppt_h</p:attrName>
                                        </p:attrNameLst>
                                      </p:cBhvr>
                                      <p:tavLst>
                                        <p:tav tm="0">
                                          <p:val>
                                            <p:strVal val="#ppt_h"/>
                                          </p:val>
                                        </p:tav>
                                        <p:tav tm="100000">
                                          <p:val>
                                            <p:strVal val="#ppt_h"/>
                                          </p:val>
                                        </p:tav>
                                      </p:tavLst>
                                    </p:anim>
                                  </p:childTnLst>
                                </p:cTn>
                              </p:par>
                              <p:par>
                                <p:cTn id="76" presetID="17" presetClass="entr" presetSubtype="10" fill="hold" nodeType="withEffect">
                                  <p:stCondLst>
                                    <p:cond delay="0"/>
                                  </p:stCondLst>
                                  <p:childTnLst>
                                    <p:set>
                                      <p:cBhvr>
                                        <p:cTn id="77" dur="1" fill="hold">
                                          <p:stCondLst>
                                            <p:cond delay="0"/>
                                          </p:stCondLst>
                                        </p:cTn>
                                        <p:tgtEl>
                                          <p:spTgt spid="3">
                                            <p:txEl>
                                              <p:pRg st="3" end="3"/>
                                            </p:txEl>
                                          </p:spTgt>
                                        </p:tgtEl>
                                        <p:attrNameLst>
                                          <p:attrName>style.visibility</p:attrName>
                                        </p:attrNameLst>
                                      </p:cBhvr>
                                      <p:to>
                                        <p:strVal val="visible"/>
                                      </p:to>
                                    </p:set>
                                    <p:anim calcmode="lin" valueType="num">
                                      <p:cBhvr>
                                        <p:cTn id="7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79" dur="500" fill="hold"/>
                                        <p:tgtEl>
                                          <p:spTgt spid="3">
                                            <p:txEl>
                                              <p:pRg st="3" end="3"/>
                                            </p:txEl>
                                          </p:spTgt>
                                        </p:tgtEl>
                                        <p:attrNameLst>
                                          <p:attrName>ppt_h</p:attrName>
                                        </p:attrNameLst>
                                      </p:cBhvr>
                                      <p:tavLst>
                                        <p:tav tm="0">
                                          <p:val>
                                            <p:strVal val="#ppt_h"/>
                                          </p:val>
                                        </p:tav>
                                        <p:tav tm="100000">
                                          <p:val>
                                            <p:strVal val="#ppt_h"/>
                                          </p:val>
                                        </p:tav>
                                      </p:tavLst>
                                    </p:anim>
                                  </p:childTnLst>
                                </p:cTn>
                              </p:par>
                              <p:par>
                                <p:cTn id="80" presetID="17" presetClass="entr" presetSubtype="10" fill="hold" nodeType="withEffect">
                                  <p:stCondLst>
                                    <p:cond delay="0"/>
                                  </p:stCondLst>
                                  <p:childTnLst>
                                    <p:set>
                                      <p:cBhvr>
                                        <p:cTn id="81" dur="1" fill="hold">
                                          <p:stCondLst>
                                            <p:cond delay="0"/>
                                          </p:stCondLst>
                                        </p:cTn>
                                        <p:tgtEl>
                                          <p:spTgt spid="3">
                                            <p:txEl>
                                              <p:pRg st="5" end="5"/>
                                            </p:txEl>
                                          </p:spTgt>
                                        </p:tgtEl>
                                        <p:attrNameLst>
                                          <p:attrName>style.visibility</p:attrName>
                                        </p:attrNameLst>
                                      </p:cBhvr>
                                      <p:to>
                                        <p:strVal val="visible"/>
                                      </p:to>
                                    </p:set>
                                    <p:anim calcmode="lin" valueType="num">
                                      <p:cBhvr>
                                        <p:cTn id="82"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83" dur="500" fill="hold"/>
                                        <p:tgtEl>
                                          <p:spTgt spid="3">
                                            <p:txEl>
                                              <p:pRg st="5" end="5"/>
                                            </p:txEl>
                                          </p:spTgt>
                                        </p:tgtEl>
                                        <p:attrNameLst>
                                          <p:attrName>ppt_h</p:attrName>
                                        </p:attrNameLst>
                                      </p:cBhvr>
                                      <p:tavLst>
                                        <p:tav tm="0">
                                          <p:val>
                                            <p:strVal val="#ppt_h"/>
                                          </p:val>
                                        </p:tav>
                                        <p:tav tm="100000">
                                          <p:val>
                                            <p:strVal val="#ppt_h"/>
                                          </p:val>
                                        </p:tav>
                                      </p:tavLst>
                                    </p:anim>
                                  </p:childTnLst>
                                </p:cTn>
                              </p:par>
                              <p:par>
                                <p:cTn id="84" presetID="17" presetClass="entr" presetSubtype="10" fill="hold" nodeType="withEffect">
                                  <p:stCondLst>
                                    <p:cond delay="0"/>
                                  </p:stCondLst>
                                  <p:childTnLst>
                                    <p:set>
                                      <p:cBhvr>
                                        <p:cTn id="85" dur="1" fill="hold">
                                          <p:stCondLst>
                                            <p:cond delay="0"/>
                                          </p:stCondLst>
                                        </p:cTn>
                                        <p:tgtEl>
                                          <p:spTgt spid="3">
                                            <p:txEl>
                                              <p:pRg st="7" end="7"/>
                                            </p:txEl>
                                          </p:spTgt>
                                        </p:tgtEl>
                                        <p:attrNameLst>
                                          <p:attrName>style.visibility</p:attrName>
                                        </p:attrNameLst>
                                      </p:cBhvr>
                                      <p:to>
                                        <p:strVal val="visible"/>
                                      </p:to>
                                    </p:set>
                                    <p:anim calcmode="lin" valueType="num">
                                      <p:cBhvr>
                                        <p:cTn id="86"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87" dur="500" fill="hold"/>
                                        <p:tgtEl>
                                          <p:spTgt spid="3">
                                            <p:txEl>
                                              <p:pRg st="7" end="7"/>
                                            </p:txEl>
                                          </p:spTgt>
                                        </p:tgtEl>
                                        <p:attrNameLst>
                                          <p:attrName>ppt_h</p:attrName>
                                        </p:attrNameLst>
                                      </p:cBhvr>
                                      <p:tavLst>
                                        <p:tav tm="0">
                                          <p:val>
                                            <p:strVal val="#ppt_h"/>
                                          </p:val>
                                        </p:tav>
                                        <p:tav tm="100000">
                                          <p:val>
                                            <p:strVal val="#ppt_h"/>
                                          </p:val>
                                        </p:tav>
                                      </p:tavLst>
                                    </p:anim>
                                  </p:childTnLst>
                                </p:cTn>
                              </p:par>
                              <p:par>
                                <p:cTn id="88" presetID="17" presetClass="entr" presetSubtype="10" fill="hold" nodeType="withEffect">
                                  <p:stCondLst>
                                    <p:cond delay="0"/>
                                  </p:stCondLst>
                                  <p:childTnLst>
                                    <p:set>
                                      <p:cBhvr>
                                        <p:cTn id="89" dur="1" fill="hold">
                                          <p:stCondLst>
                                            <p:cond delay="0"/>
                                          </p:stCondLst>
                                        </p:cTn>
                                        <p:tgtEl>
                                          <p:spTgt spid="3">
                                            <p:txEl>
                                              <p:pRg st="9" end="9"/>
                                            </p:txEl>
                                          </p:spTgt>
                                        </p:tgtEl>
                                        <p:attrNameLst>
                                          <p:attrName>style.visibility</p:attrName>
                                        </p:attrNameLst>
                                      </p:cBhvr>
                                      <p:to>
                                        <p:strVal val="visible"/>
                                      </p:to>
                                    </p:set>
                                    <p:anim calcmode="lin" valueType="num">
                                      <p:cBhvr>
                                        <p:cTn id="90" dur="500" fill="hold"/>
                                        <p:tgtEl>
                                          <p:spTgt spid="3">
                                            <p:txEl>
                                              <p:pRg st="9" end="9"/>
                                            </p:txEl>
                                          </p:spTgt>
                                        </p:tgtEl>
                                        <p:attrNameLst>
                                          <p:attrName>ppt_w</p:attrName>
                                        </p:attrNameLst>
                                      </p:cBhvr>
                                      <p:tavLst>
                                        <p:tav tm="0">
                                          <p:val>
                                            <p:fltVal val="0"/>
                                          </p:val>
                                        </p:tav>
                                        <p:tav tm="100000">
                                          <p:val>
                                            <p:strVal val="#ppt_w"/>
                                          </p:val>
                                        </p:tav>
                                      </p:tavLst>
                                    </p:anim>
                                    <p:anim calcmode="lin" valueType="num">
                                      <p:cBhvr>
                                        <p:cTn id="91" dur="500" fill="hold"/>
                                        <p:tgtEl>
                                          <p:spTgt spid="3">
                                            <p:txEl>
                                              <p:pRg st="9" end="9"/>
                                            </p:txEl>
                                          </p:spTgt>
                                        </p:tgtEl>
                                        <p:attrNameLst>
                                          <p:attrName>ppt_h</p:attrName>
                                        </p:attrNameLst>
                                      </p:cBhvr>
                                      <p:tavLst>
                                        <p:tav tm="0">
                                          <p:val>
                                            <p:strVal val="#ppt_h"/>
                                          </p:val>
                                        </p:tav>
                                        <p:tav tm="100000">
                                          <p:val>
                                            <p:strVal val="#ppt_h"/>
                                          </p:val>
                                        </p:tav>
                                      </p:tavLst>
                                    </p:anim>
                                  </p:childTnLst>
                                </p:cTn>
                              </p:par>
                              <p:par>
                                <p:cTn id="92" presetID="17" presetClass="entr" presetSubtype="10" fill="hold" nodeType="withEffect">
                                  <p:stCondLst>
                                    <p:cond delay="0"/>
                                  </p:stCondLst>
                                  <p:childTnLst>
                                    <p:set>
                                      <p:cBhvr>
                                        <p:cTn id="93" dur="1" fill="hold">
                                          <p:stCondLst>
                                            <p:cond delay="0"/>
                                          </p:stCondLst>
                                        </p:cTn>
                                        <p:tgtEl>
                                          <p:spTgt spid="3">
                                            <p:txEl>
                                              <p:pRg st="11" end="11"/>
                                            </p:txEl>
                                          </p:spTgt>
                                        </p:tgtEl>
                                        <p:attrNameLst>
                                          <p:attrName>style.visibility</p:attrName>
                                        </p:attrNameLst>
                                      </p:cBhvr>
                                      <p:to>
                                        <p:strVal val="visible"/>
                                      </p:to>
                                    </p:set>
                                    <p:anim calcmode="lin" valueType="num">
                                      <p:cBhvr>
                                        <p:cTn id="94" dur="500" fill="hold"/>
                                        <p:tgtEl>
                                          <p:spTgt spid="3">
                                            <p:txEl>
                                              <p:pRg st="11" end="11"/>
                                            </p:txEl>
                                          </p:spTgt>
                                        </p:tgtEl>
                                        <p:attrNameLst>
                                          <p:attrName>ppt_w</p:attrName>
                                        </p:attrNameLst>
                                      </p:cBhvr>
                                      <p:tavLst>
                                        <p:tav tm="0">
                                          <p:val>
                                            <p:fltVal val="0"/>
                                          </p:val>
                                        </p:tav>
                                        <p:tav tm="100000">
                                          <p:val>
                                            <p:strVal val="#ppt_w"/>
                                          </p:val>
                                        </p:tav>
                                      </p:tavLst>
                                    </p:anim>
                                    <p:anim calcmode="lin" valueType="num">
                                      <p:cBhvr>
                                        <p:cTn id="95" dur="500" fill="hold"/>
                                        <p:tgtEl>
                                          <p:spTgt spid="3">
                                            <p:txEl>
                                              <p:pRg st="11" end="11"/>
                                            </p:txEl>
                                          </p:spTgt>
                                        </p:tgtEl>
                                        <p:attrNameLst>
                                          <p:attrName>ppt_h</p:attrName>
                                        </p:attrNameLst>
                                      </p:cBhvr>
                                      <p:tavLst>
                                        <p:tav tm="0">
                                          <p:val>
                                            <p:strVal val="#ppt_h"/>
                                          </p:val>
                                        </p:tav>
                                        <p:tav tm="100000">
                                          <p:val>
                                            <p:strVal val="#ppt_h"/>
                                          </p:val>
                                        </p:tav>
                                      </p:tavLst>
                                    </p:anim>
                                  </p:childTnLst>
                                </p:cTn>
                              </p:par>
                              <p:par>
                                <p:cTn id="96" presetID="17" presetClass="entr" presetSubtype="10" fill="hold" nodeType="withEffect">
                                  <p:stCondLst>
                                    <p:cond delay="0"/>
                                  </p:stCondLst>
                                  <p:childTnLst>
                                    <p:set>
                                      <p:cBhvr>
                                        <p:cTn id="97" dur="1" fill="hold">
                                          <p:stCondLst>
                                            <p:cond delay="0"/>
                                          </p:stCondLst>
                                        </p:cTn>
                                        <p:tgtEl>
                                          <p:spTgt spid="3">
                                            <p:txEl>
                                              <p:pRg st="13" end="13"/>
                                            </p:txEl>
                                          </p:spTgt>
                                        </p:tgtEl>
                                        <p:attrNameLst>
                                          <p:attrName>style.visibility</p:attrName>
                                        </p:attrNameLst>
                                      </p:cBhvr>
                                      <p:to>
                                        <p:strVal val="visible"/>
                                      </p:to>
                                    </p:set>
                                    <p:anim calcmode="lin" valueType="num">
                                      <p:cBhvr>
                                        <p:cTn id="98" dur="500" fill="hold"/>
                                        <p:tgtEl>
                                          <p:spTgt spid="3">
                                            <p:txEl>
                                              <p:pRg st="13" end="13"/>
                                            </p:txEl>
                                          </p:spTgt>
                                        </p:tgtEl>
                                        <p:attrNameLst>
                                          <p:attrName>ppt_w</p:attrName>
                                        </p:attrNameLst>
                                      </p:cBhvr>
                                      <p:tavLst>
                                        <p:tav tm="0">
                                          <p:val>
                                            <p:fltVal val="0"/>
                                          </p:val>
                                        </p:tav>
                                        <p:tav tm="100000">
                                          <p:val>
                                            <p:strVal val="#ppt_w"/>
                                          </p:val>
                                        </p:tav>
                                      </p:tavLst>
                                    </p:anim>
                                    <p:anim calcmode="lin" valueType="num">
                                      <p:cBhvr>
                                        <p:cTn id="99" dur="500" fill="hold"/>
                                        <p:tgtEl>
                                          <p:spTgt spid="3">
                                            <p:txEl>
                                              <p:pRg st="13" end="13"/>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dirty="0"/>
          </a:p>
        </p:txBody>
      </p:sp>
      <p:sp>
        <p:nvSpPr>
          <p:cNvPr id="5" name="Content Placeholder 4"/>
          <p:cNvSpPr>
            <a:spLocks noGrp="1"/>
          </p:cNvSpPr>
          <p:nvPr>
            <p:ph idx="1"/>
          </p:nvPr>
        </p:nvSpPr>
        <p:spPr/>
        <p:txBody>
          <a:bodyPr/>
          <a:lstStyle/>
          <a:p>
            <a:endParaRPr lang="en-US" dirty="0"/>
          </a:p>
        </p:txBody>
      </p:sp>
      <p:pic>
        <p:nvPicPr>
          <p:cNvPr id="28674" name="Picture 2" descr="http://party.lovetoknow.com/images/Party/e/ea/Onlineinvite1.jpg"/>
          <p:cNvPicPr>
            <a:picLocks noChangeAspect="1" noChangeArrowheads="1"/>
          </p:cNvPicPr>
          <p:nvPr/>
        </p:nvPicPr>
        <p:blipFill>
          <a:blip r:embed="rId3"/>
          <a:srcRect/>
          <a:stretch>
            <a:fillRect/>
          </a:stretch>
        </p:blipFill>
        <p:spPr bwMode="auto">
          <a:xfrm>
            <a:off x="457200" y="381000"/>
            <a:ext cx="8360834" cy="6019800"/>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5" name="Content Placeholder 4"/>
          <p:cNvSpPr>
            <a:spLocks noGrp="1"/>
          </p:cNvSpPr>
          <p:nvPr>
            <p:ph idx="1"/>
          </p:nvPr>
        </p:nvSpPr>
        <p:spPr/>
        <p:txBody>
          <a:bodyPr/>
          <a:lstStyle/>
          <a:p>
            <a:endParaRPr lang="en-US"/>
          </a:p>
        </p:txBody>
      </p:sp>
      <p:pic>
        <p:nvPicPr>
          <p:cNvPr id="86018" name="Picture 2" descr="http://pro.corbis.com/images/42-17321002.jpg?size=572&amp;uid=%7bec490341-adea-48c0-abd9-68f48e27318b%7d"/>
          <p:cNvPicPr>
            <a:picLocks noChangeAspect="1" noChangeArrowheads="1"/>
          </p:cNvPicPr>
          <p:nvPr/>
        </p:nvPicPr>
        <p:blipFill>
          <a:blip r:embed="rId3"/>
          <a:srcRect t="9091"/>
          <a:stretch>
            <a:fillRect/>
          </a:stretch>
        </p:blipFill>
        <p:spPr bwMode="auto">
          <a:xfrm>
            <a:off x="1676400" y="914400"/>
            <a:ext cx="5867400" cy="5334000"/>
          </a:xfrm>
          <a:prstGeom prst="rect">
            <a:avLst/>
          </a:prstGeom>
          <a:noFill/>
          <a:scene3d>
            <a:camera prst="orthographicFront"/>
            <a:lightRig rig="threePt" dir="t"/>
          </a:scene3d>
          <a:sp3d>
            <a:bevelT prst="angle"/>
          </a:sp3d>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0354" name="Picture 2" descr="http://www.christianvoyager.org/images/Fountain_TheInvitation3.jpg"/>
          <p:cNvPicPr>
            <a:picLocks noChangeAspect="1" noChangeArrowheads="1"/>
          </p:cNvPicPr>
          <p:nvPr/>
        </p:nvPicPr>
        <p:blipFill>
          <a:blip r:embed="rId3"/>
          <a:srcRect/>
          <a:stretch>
            <a:fillRect/>
          </a:stretch>
        </p:blipFill>
        <p:spPr bwMode="auto">
          <a:xfrm>
            <a:off x="2362200" y="381000"/>
            <a:ext cx="4415852" cy="5772150"/>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mic Sans MS" pitchFamily="66" charset="0"/>
              </a:rPr>
              <a:t>Invitations as we know them</a:t>
            </a:r>
            <a:endParaRPr lang="en-US" dirty="0">
              <a:latin typeface="Comic Sans MS" pitchFamily="66" charset="0"/>
            </a:endParaRPr>
          </a:p>
        </p:txBody>
      </p:sp>
      <p:sp>
        <p:nvSpPr>
          <p:cNvPr id="3" name="Content Placeholder 2"/>
          <p:cNvSpPr>
            <a:spLocks noGrp="1"/>
          </p:cNvSpPr>
          <p:nvPr>
            <p:ph idx="1"/>
          </p:nvPr>
        </p:nvSpPr>
        <p:spPr/>
        <p:txBody>
          <a:bodyPr/>
          <a:lstStyle/>
          <a:p>
            <a:endParaRPr lang="en-US"/>
          </a:p>
        </p:txBody>
      </p:sp>
      <p:pic>
        <p:nvPicPr>
          <p:cNvPr id="131074" name="Picture 2" descr="http://www.dps.state.ia.us/DCI/Crime_Lab/images/REORG.jpg"/>
          <p:cNvPicPr>
            <a:picLocks noChangeAspect="1" noChangeArrowheads="1"/>
          </p:cNvPicPr>
          <p:nvPr/>
        </p:nvPicPr>
        <p:blipFill>
          <a:blip r:embed="rId3"/>
          <a:srcRect/>
          <a:stretch>
            <a:fillRect/>
          </a:stretch>
        </p:blipFill>
        <p:spPr bwMode="auto">
          <a:xfrm>
            <a:off x="1828800" y="1524000"/>
            <a:ext cx="5330026" cy="4551209"/>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http://pro.corbis.com/images/42-16397575.jpg?size=572&amp;uid=%7b6a6cacf3-24ed-4781-9be2-df8393739b08%7d"/>
          <p:cNvPicPr>
            <a:picLocks noChangeAspect="1" noChangeArrowheads="1"/>
          </p:cNvPicPr>
          <p:nvPr/>
        </p:nvPicPr>
        <p:blipFill>
          <a:blip r:embed="rId3"/>
          <a:srcRect t="12970"/>
          <a:stretch>
            <a:fillRect/>
          </a:stretch>
        </p:blipFill>
        <p:spPr bwMode="auto">
          <a:xfrm>
            <a:off x="533400" y="1600200"/>
            <a:ext cx="8229600" cy="46017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Scale>
                                      <p:cBhvr>
                                        <p:cTn id="7"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4"/>
                                        </p:tgtEl>
                                        <p:attrNameLst>
                                          <p:attrName>ppt_x</p:attrName>
                                          <p:attrName>ppt_y</p:attrName>
                                        </p:attrNameLst>
                                      </p:cBhvr>
                                    </p:animMotion>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http://www.jr-puzzles.info/storyf.jpg"/>
          <p:cNvPicPr>
            <a:picLocks noChangeAspect="1" noChangeArrowheads="1"/>
          </p:cNvPicPr>
          <p:nvPr/>
        </p:nvPicPr>
        <p:blipFill>
          <a:blip r:embed="rId3"/>
          <a:srcRect/>
          <a:stretch>
            <a:fillRect/>
          </a:stretch>
        </p:blipFill>
        <p:spPr bwMode="auto">
          <a:xfrm>
            <a:off x="1447800" y="533400"/>
            <a:ext cx="6234616" cy="58362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7410" name="Picture 2" descr="http://www.miraclemunchkins.com/images/bba/piprinces_2.jpg"/>
          <p:cNvPicPr>
            <a:picLocks noChangeAspect="1" noChangeArrowheads="1"/>
          </p:cNvPicPr>
          <p:nvPr/>
        </p:nvPicPr>
        <p:blipFill>
          <a:blip r:embed="rId3"/>
          <a:srcRect/>
          <a:stretch>
            <a:fillRect/>
          </a:stretch>
        </p:blipFill>
        <p:spPr bwMode="auto">
          <a:xfrm>
            <a:off x="228600" y="1066800"/>
            <a:ext cx="3893820" cy="5562600"/>
          </a:xfrm>
          <a:prstGeom prst="rect">
            <a:avLst/>
          </a:prstGeom>
          <a:noFill/>
          <a:scene3d>
            <a:camera prst="isometricOffAxis1Right"/>
            <a:lightRig rig="threePt" dir="t"/>
          </a:scene3d>
          <a:sp3d>
            <a:bevelT prst="angle"/>
          </a:sp3d>
        </p:spPr>
      </p:pic>
      <p:pic>
        <p:nvPicPr>
          <p:cNvPr id="66562" name="Picture 2" descr="http://www.mamalisa.com/images/blog/invitation.gif"/>
          <p:cNvPicPr>
            <a:picLocks noChangeAspect="1" noChangeArrowheads="1"/>
          </p:cNvPicPr>
          <p:nvPr/>
        </p:nvPicPr>
        <p:blipFill>
          <a:blip r:embed="rId4"/>
          <a:srcRect/>
          <a:stretch>
            <a:fillRect/>
          </a:stretch>
        </p:blipFill>
        <p:spPr bwMode="auto">
          <a:xfrm>
            <a:off x="4114800" y="1524000"/>
            <a:ext cx="4667250" cy="3676650"/>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5362" name="Picture 2" descr="http://www.birthdaydirect.com/images/caribbean-parrot-head-invitations2.png"/>
          <p:cNvPicPr>
            <a:picLocks noChangeAspect="1" noChangeArrowheads="1"/>
          </p:cNvPicPr>
          <p:nvPr/>
        </p:nvPicPr>
        <p:blipFill>
          <a:blip r:embed="rId3"/>
          <a:srcRect l="19108" t="8280" r="19745" b="12739"/>
          <a:stretch>
            <a:fillRect/>
          </a:stretch>
        </p:blipFill>
        <p:spPr bwMode="auto">
          <a:xfrm>
            <a:off x="4800600" y="762000"/>
            <a:ext cx="4129548" cy="5334000"/>
          </a:xfrm>
          <a:prstGeom prst="rect">
            <a:avLst/>
          </a:prstGeom>
          <a:noFill/>
          <a:scene3d>
            <a:camera prst="isometricOffAxis2Left"/>
            <a:lightRig rig="threePt" dir="t"/>
          </a:scene3d>
          <a:sp3d>
            <a:bevelT prst="angle"/>
          </a:sp3d>
        </p:spPr>
      </p:pic>
      <p:pic>
        <p:nvPicPr>
          <p:cNvPr id="15364" name="Picture 4" descr="http://www.beourguest.cceasy.com/pics/EasiestWeddingPics/Dealer/TJ5583lr.jpg"/>
          <p:cNvPicPr>
            <a:picLocks noChangeAspect="1" noChangeArrowheads="1"/>
          </p:cNvPicPr>
          <p:nvPr/>
        </p:nvPicPr>
        <p:blipFill>
          <a:blip r:embed="rId4"/>
          <a:srcRect/>
          <a:stretch>
            <a:fillRect/>
          </a:stretch>
        </p:blipFill>
        <p:spPr bwMode="auto">
          <a:xfrm>
            <a:off x="228600" y="1371600"/>
            <a:ext cx="4572000" cy="4572000"/>
          </a:xfrm>
          <a:prstGeom prst="rect">
            <a:avLst/>
          </a:prstGeom>
          <a:noFill/>
          <a:scene3d>
            <a:camera prst="orthographicFront"/>
            <a:lightRig rig="threePt" dir="t"/>
          </a:scene3d>
          <a:sp3d>
            <a:bevelT prst="angle"/>
          </a:sp3d>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7650" name="Picture 2" descr="http://www.paperlicious.com/images/medium/redcap_MED.jpg"/>
          <p:cNvPicPr>
            <a:picLocks noChangeAspect="1" noChangeArrowheads="1"/>
          </p:cNvPicPr>
          <p:nvPr/>
        </p:nvPicPr>
        <p:blipFill>
          <a:blip r:embed="rId3"/>
          <a:srcRect l="13169" r="12757"/>
          <a:stretch>
            <a:fillRect/>
          </a:stretch>
        </p:blipFill>
        <p:spPr bwMode="auto">
          <a:xfrm>
            <a:off x="304800" y="609600"/>
            <a:ext cx="4106333" cy="5543550"/>
          </a:xfrm>
          <a:prstGeom prst="rect">
            <a:avLst/>
          </a:prstGeom>
          <a:noFill/>
        </p:spPr>
      </p:pic>
      <p:pic>
        <p:nvPicPr>
          <p:cNvPr id="50178" name="Picture 2" descr="http://www.birthday-party-game-idea.com/images/fancy%20dress%20invitation%203.gif"/>
          <p:cNvPicPr>
            <a:picLocks noChangeAspect="1" noChangeArrowheads="1"/>
          </p:cNvPicPr>
          <p:nvPr/>
        </p:nvPicPr>
        <p:blipFill>
          <a:blip r:embed="rId4"/>
          <a:srcRect/>
          <a:stretch>
            <a:fillRect/>
          </a:stretch>
        </p:blipFill>
        <p:spPr bwMode="auto">
          <a:xfrm>
            <a:off x="4800600" y="685800"/>
            <a:ext cx="3974621" cy="542925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27650"/>
                                        </p:tgtEl>
                                        <p:attrNameLst>
                                          <p:attrName>style.visibility</p:attrName>
                                        </p:attrNameLst>
                                      </p:cBhvr>
                                      <p:to>
                                        <p:strVal val="visible"/>
                                      </p:to>
                                    </p:set>
                                    <p:animScale>
                                      <p:cBhvr>
                                        <p:cTn id="7" dur="1000" decel="50000" fill="hold">
                                          <p:stCondLst>
                                            <p:cond delay="0"/>
                                          </p:stCondLst>
                                        </p:cTn>
                                        <p:tgtEl>
                                          <p:spTgt spid="2765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7650"/>
                                        </p:tgtEl>
                                        <p:attrNameLst>
                                          <p:attrName>ppt_x</p:attrName>
                                          <p:attrName>ppt_y</p:attrName>
                                        </p:attrNameLst>
                                      </p:cBhvr>
                                    </p:animMotion>
                                    <p:animEffect transition="in" filter="fade">
                                      <p:cBhvr>
                                        <p:cTn id="9" dur="1000"/>
                                        <p:tgtEl>
                                          <p:spTgt spid="27650"/>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nodeType="clickEffect">
                                  <p:stCondLst>
                                    <p:cond delay="0"/>
                                  </p:stCondLst>
                                  <p:childTnLst>
                                    <p:set>
                                      <p:cBhvr>
                                        <p:cTn id="13" dur="1" fill="hold">
                                          <p:stCondLst>
                                            <p:cond delay="0"/>
                                          </p:stCondLst>
                                        </p:cTn>
                                        <p:tgtEl>
                                          <p:spTgt spid="50178"/>
                                        </p:tgtEl>
                                        <p:attrNameLst>
                                          <p:attrName>style.visibility</p:attrName>
                                        </p:attrNameLst>
                                      </p:cBhvr>
                                      <p:to>
                                        <p:strVal val="visible"/>
                                      </p:to>
                                    </p:set>
                                    <p:animScale>
                                      <p:cBhvr>
                                        <p:cTn id="14" dur="1000" decel="50000" fill="hold">
                                          <p:stCondLst>
                                            <p:cond delay="0"/>
                                          </p:stCondLst>
                                        </p:cTn>
                                        <p:tgtEl>
                                          <p:spTgt spid="5017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50178"/>
                                        </p:tgtEl>
                                        <p:attrNameLst>
                                          <p:attrName>ppt_x</p:attrName>
                                          <p:attrName>ppt_y</p:attrName>
                                        </p:attrNameLst>
                                      </p:cBhvr>
                                    </p:animMotion>
                                    <p:animEffect transition="in" filter="fade">
                                      <p:cBhvr>
                                        <p:cTn id="16" dur="1000"/>
                                        <p:tgtEl>
                                          <p:spTgt spid="50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8436" name="Picture 4" descr="http://my-beach-wedding.com/beach-wedding-invitations-SHL.jpg"/>
          <p:cNvPicPr>
            <a:picLocks noChangeAspect="1" noChangeArrowheads="1"/>
          </p:cNvPicPr>
          <p:nvPr/>
        </p:nvPicPr>
        <p:blipFill>
          <a:blip r:embed="rId3"/>
          <a:srcRect/>
          <a:stretch>
            <a:fillRect/>
          </a:stretch>
        </p:blipFill>
        <p:spPr bwMode="auto">
          <a:xfrm>
            <a:off x="4038600" y="304800"/>
            <a:ext cx="4762500" cy="3867150"/>
          </a:xfrm>
          <a:prstGeom prst="rect">
            <a:avLst/>
          </a:prstGeom>
          <a:noFill/>
          <a:scene3d>
            <a:camera prst="isometricOffAxis2Left"/>
            <a:lightRig rig="threePt" dir="t"/>
          </a:scene3d>
          <a:sp3d>
            <a:bevelT prst="angle"/>
          </a:sp3d>
        </p:spPr>
      </p:pic>
      <p:pic>
        <p:nvPicPr>
          <p:cNvPr id="129026" name="Picture 2" descr="http://shaadionline.com/sol/asp/wedding-invitation-cards/Images/D-1994.jpg"/>
          <p:cNvPicPr>
            <a:picLocks noChangeAspect="1" noChangeArrowheads="1"/>
          </p:cNvPicPr>
          <p:nvPr/>
        </p:nvPicPr>
        <p:blipFill>
          <a:blip r:embed="rId4"/>
          <a:srcRect/>
          <a:stretch>
            <a:fillRect/>
          </a:stretch>
        </p:blipFill>
        <p:spPr bwMode="auto">
          <a:xfrm>
            <a:off x="152400" y="304800"/>
            <a:ext cx="3771900" cy="3514725"/>
          </a:xfrm>
          <a:prstGeom prst="rect">
            <a:avLst/>
          </a:prstGeom>
          <a:noFill/>
          <a:scene3d>
            <a:camera prst="isometricOffAxis1Right"/>
            <a:lightRig rig="threePt" dir="t"/>
          </a:scene3d>
          <a:sp3d>
            <a:bevelT/>
          </a:sp3d>
        </p:spPr>
      </p:pic>
      <p:pic>
        <p:nvPicPr>
          <p:cNvPr id="129028" name="Picture 4" descr="http://lh4.ggpht.com/_3tNzryiJbKg/SAWDv3SfVxI/AAAAAAAAAHc/7Br435lkgNk/000_InvitationCard.jpg"/>
          <p:cNvPicPr>
            <a:picLocks noChangeAspect="1" noChangeArrowheads="1"/>
          </p:cNvPicPr>
          <p:nvPr/>
        </p:nvPicPr>
        <p:blipFill>
          <a:blip r:embed="rId5" cstate="print"/>
          <a:srcRect/>
          <a:stretch>
            <a:fillRect/>
          </a:stretch>
        </p:blipFill>
        <p:spPr bwMode="auto">
          <a:xfrm>
            <a:off x="762000" y="3886200"/>
            <a:ext cx="3657600" cy="281581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Additional for </a:t>
            </a:r>
            <a:r>
              <a:rPr lang="en-US" dirty="0" err="1" smtClean="0">
                <a:solidFill>
                  <a:srgbClr val="FFFF00"/>
                </a:solidFill>
              </a:rPr>
              <a:t>Fajr</a:t>
            </a:r>
            <a:r>
              <a:rPr lang="en-US" dirty="0" smtClean="0">
                <a:solidFill>
                  <a:srgbClr val="FFFF00"/>
                </a:solidFill>
              </a:rPr>
              <a:t> Prayers</a:t>
            </a:r>
            <a:endParaRPr lang="en-US" dirty="0">
              <a:solidFill>
                <a:srgbClr val="FFFF00"/>
              </a:solidFill>
            </a:endParaRPr>
          </a:p>
        </p:txBody>
      </p:sp>
      <p:sp>
        <p:nvSpPr>
          <p:cNvPr id="3" name="Content Placeholder 2"/>
          <p:cNvSpPr>
            <a:spLocks noGrp="1"/>
          </p:cNvSpPr>
          <p:nvPr>
            <p:ph idx="1"/>
          </p:nvPr>
        </p:nvSpPr>
        <p:spPr/>
        <p:txBody>
          <a:bodyPr/>
          <a:lstStyle/>
          <a:p>
            <a:pPr algn="r" rtl="1">
              <a:buNone/>
            </a:pPr>
            <a:r>
              <a:rPr lang="ar-SA" sz="6000" dirty="0" smtClean="0">
                <a:solidFill>
                  <a:schemeClr val="bg1"/>
                </a:solidFill>
                <a:latin typeface="Arabic Typesetting" pitchFamily="66" charset="-78"/>
                <a:cs typeface="Arabic Typesetting" pitchFamily="66" charset="-78"/>
              </a:rPr>
              <a:t>الصَّلوةُ خَيْرٌ مِّنَ النَّوْمِ، الصَّلوةُ خَيْرٌ مِّنَ النَّوْمِ</a:t>
            </a:r>
            <a:endParaRPr lang="en-US" sz="6000" dirty="0" smtClean="0">
              <a:solidFill>
                <a:schemeClr val="bg1"/>
              </a:solidFill>
              <a:latin typeface="Arabic Typesetting" pitchFamily="66" charset="-78"/>
              <a:cs typeface="Arabic Typesetting" pitchFamily="66" charset="-78"/>
            </a:endParaRPr>
          </a:p>
          <a:p>
            <a:pPr algn="ctr">
              <a:buNone/>
            </a:pPr>
            <a:endParaRPr lang="en-US" sz="2800" dirty="0" smtClean="0">
              <a:solidFill>
                <a:srgbClr val="FFFF00"/>
              </a:solidFill>
              <a:latin typeface="Comic Sans MS" pitchFamily="66" charset="0"/>
            </a:endParaRPr>
          </a:p>
          <a:p>
            <a:pPr algn="ctr">
              <a:buNone/>
            </a:pPr>
            <a:r>
              <a:rPr lang="en-US" sz="4000" dirty="0" smtClean="0">
                <a:solidFill>
                  <a:srgbClr val="FFFF00"/>
                </a:solidFill>
                <a:latin typeface="Comic Sans MS" pitchFamily="66" charset="0"/>
              </a:rPr>
              <a:t>Prayer is better than sleep, </a:t>
            </a:r>
          </a:p>
          <a:p>
            <a:pPr algn="ctr">
              <a:buNone/>
            </a:pPr>
            <a:r>
              <a:rPr lang="en-US" sz="4000" dirty="0" smtClean="0">
                <a:solidFill>
                  <a:srgbClr val="FFFF00"/>
                </a:solidFill>
                <a:latin typeface="Comic Sans MS" pitchFamily="66" charset="0"/>
              </a:rPr>
              <a:t>Prayer is better than sleep</a:t>
            </a:r>
            <a:endParaRPr lang="en-US" sz="4000" dirty="0">
              <a:solidFill>
                <a:srgbClr val="FFFF00"/>
              </a:solidFill>
              <a:latin typeface="Comic Sans MS" pitchFamily="66"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http://indianweddingcard.jaipurhandicrafts.com/images/SC-0002group.jpg"/>
          <p:cNvPicPr>
            <a:picLocks noChangeAspect="1" noChangeArrowheads="1"/>
          </p:cNvPicPr>
          <p:nvPr/>
        </p:nvPicPr>
        <p:blipFill>
          <a:blip r:embed="rId3"/>
          <a:srcRect/>
          <a:stretch>
            <a:fillRect/>
          </a:stretch>
        </p:blipFill>
        <p:spPr bwMode="auto">
          <a:xfrm>
            <a:off x="1371600" y="609600"/>
            <a:ext cx="6449786" cy="6019800"/>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36194" name="Picture 2" descr="http://www.urbanitystudios.com/Designs/images/PolkaDotMessageinBottlePrintYourOwn1.jpg"/>
          <p:cNvPicPr>
            <a:picLocks noChangeAspect="1" noChangeArrowheads="1"/>
          </p:cNvPicPr>
          <p:nvPr/>
        </p:nvPicPr>
        <p:blipFill>
          <a:blip r:embed="rId3"/>
          <a:srcRect/>
          <a:stretch>
            <a:fillRect/>
          </a:stretch>
        </p:blipFill>
        <p:spPr bwMode="auto">
          <a:xfrm>
            <a:off x="0" y="762000"/>
            <a:ext cx="4648200" cy="4648200"/>
          </a:xfrm>
          <a:prstGeom prst="rect">
            <a:avLst/>
          </a:prstGeom>
          <a:noFill/>
          <a:scene3d>
            <a:camera prst="isometricOffAxis1Right"/>
            <a:lightRig rig="threePt" dir="t"/>
          </a:scene3d>
          <a:sp3d>
            <a:bevelT prst="angle"/>
          </a:sp3d>
        </p:spPr>
      </p:pic>
      <p:pic>
        <p:nvPicPr>
          <p:cNvPr id="136198" name="Picture 6" descr="http://images.panet.co.il/articles/04102006-143021-0.jpg"/>
          <p:cNvPicPr>
            <a:picLocks noChangeAspect="1" noChangeArrowheads="1"/>
          </p:cNvPicPr>
          <p:nvPr/>
        </p:nvPicPr>
        <p:blipFill>
          <a:blip r:embed="rId4"/>
          <a:srcRect/>
          <a:stretch>
            <a:fillRect/>
          </a:stretch>
        </p:blipFill>
        <p:spPr bwMode="auto">
          <a:xfrm>
            <a:off x="4572000" y="381000"/>
            <a:ext cx="4286250" cy="2762250"/>
          </a:xfrm>
          <a:prstGeom prst="rect">
            <a:avLst/>
          </a:prstGeom>
          <a:noFill/>
          <a:scene3d>
            <a:camera prst="isometricOffAxis2Left"/>
            <a:lightRig rig="threePt" dir="t"/>
          </a:scene3d>
          <a:sp3d>
            <a:bevelT/>
          </a:sp3d>
        </p:spPr>
      </p:pic>
      <p:pic>
        <p:nvPicPr>
          <p:cNvPr id="136200" name="Picture 8" descr="http://www.jennstrendycards.com/images/invitation/gallery/full1/invites_purse.jpg"/>
          <p:cNvPicPr>
            <a:picLocks noChangeAspect="1" noChangeArrowheads="1"/>
          </p:cNvPicPr>
          <p:nvPr/>
        </p:nvPicPr>
        <p:blipFill>
          <a:blip r:embed="rId5"/>
          <a:srcRect/>
          <a:stretch>
            <a:fillRect/>
          </a:stretch>
        </p:blipFill>
        <p:spPr bwMode="auto">
          <a:xfrm>
            <a:off x="4572000" y="3352800"/>
            <a:ext cx="3810000" cy="3327511"/>
          </a:xfrm>
          <a:prstGeom prst="rect">
            <a:avLst/>
          </a:prstGeom>
          <a:noFill/>
          <a:scene3d>
            <a:camera prst="orthographicFront"/>
            <a:lightRig rig="threePt" dir="t"/>
          </a:scene3d>
          <a:sp3d>
            <a:bevelT prst="angle"/>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136194"/>
                                        </p:tgtEl>
                                        <p:attrNameLst>
                                          <p:attrName>style.visibility</p:attrName>
                                        </p:attrNameLst>
                                      </p:cBhvr>
                                      <p:to>
                                        <p:strVal val="visible"/>
                                      </p:to>
                                    </p:set>
                                    <p:animScale>
                                      <p:cBhvr>
                                        <p:cTn id="7" dur="1000" decel="50000" fill="hold">
                                          <p:stCondLst>
                                            <p:cond delay="0"/>
                                          </p:stCondLst>
                                        </p:cTn>
                                        <p:tgtEl>
                                          <p:spTgt spid="13619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36194"/>
                                        </p:tgtEl>
                                        <p:attrNameLst>
                                          <p:attrName>ppt_x</p:attrName>
                                          <p:attrName>ppt_y</p:attrName>
                                        </p:attrNameLst>
                                      </p:cBhvr>
                                    </p:animMotion>
                                    <p:animEffect transition="in" filter="fade">
                                      <p:cBhvr>
                                        <p:cTn id="9" dur="1000"/>
                                        <p:tgtEl>
                                          <p:spTgt spid="136194"/>
                                        </p:tgtEl>
                                      </p:cBhvr>
                                    </p:animEffect>
                                  </p:childTnLst>
                                </p:cTn>
                              </p:par>
                            </p:childTnLst>
                          </p:cTn>
                        </p:par>
                      </p:childTnLst>
                    </p:cTn>
                  </p:par>
                  <p:par>
                    <p:cTn id="10" fill="hold">
                      <p:stCondLst>
                        <p:cond delay="indefinite"/>
                      </p:stCondLst>
                      <p:childTnLst>
                        <p:par>
                          <p:cTn id="11" fill="hold">
                            <p:stCondLst>
                              <p:cond delay="0"/>
                            </p:stCondLst>
                            <p:childTnLst>
                              <p:par>
                                <p:cTn id="12" presetID="17" presetClass="entr" presetSubtype="10" fill="hold" nodeType="clickEffect">
                                  <p:stCondLst>
                                    <p:cond delay="0"/>
                                  </p:stCondLst>
                                  <p:childTnLst>
                                    <p:set>
                                      <p:cBhvr>
                                        <p:cTn id="13" dur="1" fill="hold">
                                          <p:stCondLst>
                                            <p:cond delay="0"/>
                                          </p:stCondLst>
                                        </p:cTn>
                                        <p:tgtEl>
                                          <p:spTgt spid="136198"/>
                                        </p:tgtEl>
                                        <p:attrNameLst>
                                          <p:attrName>style.visibility</p:attrName>
                                        </p:attrNameLst>
                                      </p:cBhvr>
                                      <p:to>
                                        <p:strVal val="visible"/>
                                      </p:to>
                                    </p:set>
                                    <p:anim calcmode="lin" valueType="num">
                                      <p:cBhvr>
                                        <p:cTn id="14" dur="500" fill="hold"/>
                                        <p:tgtEl>
                                          <p:spTgt spid="136198"/>
                                        </p:tgtEl>
                                        <p:attrNameLst>
                                          <p:attrName>ppt_w</p:attrName>
                                        </p:attrNameLst>
                                      </p:cBhvr>
                                      <p:tavLst>
                                        <p:tav tm="0">
                                          <p:val>
                                            <p:fltVal val="0"/>
                                          </p:val>
                                        </p:tav>
                                        <p:tav tm="100000">
                                          <p:val>
                                            <p:strVal val="#ppt_w"/>
                                          </p:val>
                                        </p:tav>
                                      </p:tavLst>
                                    </p:anim>
                                    <p:anim calcmode="lin" valueType="num">
                                      <p:cBhvr>
                                        <p:cTn id="15" dur="500" fill="hold"/>
                                        <p:tgtEl>
                                          <p:spTgt spid="136198"/>
                                        </p:tgtEl>
                                        <p:attrNameLst>
                                          <p:attrName>ppt_h</p:attrName>
                                        </p:attrNameLst>
                                      </p:cBhvr>
                                      <p:tavLst>
                                        <p:tav tm="0">
                                          <p:val>
                                            <p:strVal val="#ppt_h"/>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20" presetClass="entr" presetSubtype="0" fill="hold" nodeType="clickEffect">
                                  <p:stCondLst>
                                    <p:cond delay="0"/>
                                  </p:stCondLst>
                                  <p:childTnLst>
                                    <p:set>
                                      <p:cBhvr>
                                        <p:cTn id="19" dur="1" fill="hold">
                                          <p:stCondLst>
                                            <p:cond delay="0"/>
                                          </p:stCondLst>
                                        </p:cTn>
                                        <p:tgtEl>
                                          <p:spTgt spid="136200"/>
                                        </p:tgtEl>
                                        <p:attrNameLst>
                                          <p:attrName>style.visibility</p:attrName>
                                        </p:attrNameLst>
                                      </p:cBhvr>
                                      <p:to>
                                        <p:strVal val="visible"/>
                                      </p:to>
                                    </p:set>
                                    <p:animEffect transition="in" filter="wedge">
                                      <p:cBhvr>
                                        <p:cTn id="20" dur="2000"/>
                                        <p:tgtEl>
                                          <p:spTgt spid="1362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4" descr="http://www.politicsol.com/gifs/2001inaugural/invite.jpg"/>
          <p:cNvPicPr>
            <a:picLocks noChangeAspect="1" noChangeArrowheads="1"/>
          </p:cNvPicPr>
          <p:nvPr/>
        </p:nvPicPr>
        <p:blipFill>
          <a:blip r:embed="rId3"/>
          <a:srcRect/>
          <a:stretch>
            <a:fillRect/>
          </a:stretch>
        </p:blipFill>
        <p:spPr bwMode="auto">
          <a:xfrm>
            <a:off x="2514600" y="381000"/>
            <a:ext cx="3838575" cy="6109281"/>
          </a:xfrm>
          <a:prstGeom prst="rect">
            <a:avLst/>
          </a:prstGeom>
          <a:ln w="38100" cap="sq">
            <a:solidFill>
              <a:srgbClr val="FF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6386" name="Picture 2" descr="http://www.partyinvitations.com/designs/c_11205.jpg"/>
          <p:cNvPicPr>
            <a:picLocks noChangeAspect="1" noChangeArrowheads="1"/>
          </p:cNvPicPr>
          <p:nvPr/>
        </p:nvPicPr>
        <p:blipFill>
          <a:blip r:embed="rId3"/>
          <a:srcRect/>
          <a:stretch>
            <a:fillRect/>
          </a:stretch>
        </p:blipFill>
        <p:spPr bwMode="auto">
          <a:xfrm>
            <a:off x="685800" y="990600"/>
            <a:ext cx="7942169" cy="5143500"/>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 name="Picture 4" descr="http://www.celebrating-halloween.com/images/bat-party-invitation.gif"/>
          <p:cNvPicPr>
            <a:picLocks noChangeAspect="1" noChangeArrowheads="1"/>
          </p:cNvPicPr>
          <p:nvPr/>
        </p:nvPicPr>
        <p:blipFill>
          <a:blip r:embed="rId3"/>
          <a:srcRect/>
          <a:stretch>
            <a:fillRect/>
          </a:stretch>
        </p:blipFill>
        <p:spPr bwMode="auto">
          <a:xfrm>
            <a:off x="4572000" y="3505200"/>
            <a:ext cx="4286250" cy="3114675"/>
          </a:xfrm>
          <a:prstGeom prst="rect">
            <a:avLst/>
          </a:prstGeom>
          <a:noFill/>
        </p:spPr>
      </p:pic>
      <p:pic>
        <p:nvPicPr>
          <p:cNvPr id="2050" name="Picture 2" descr="C:\Users\Nosheen\Desktop\Pictures\Picture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1673" y="76201"/>
            <a:ext cx="4225381" cy="5105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47458" name="Picture 2" descr="http://www.afrodothan.com/News/local_events/Big-Teen-Party1.jpg"/>
          <p:cNvPicPr>
            <a:picLocks noChangeAspect="1" noChangeArrowheads="1"/>
          </p:cNvPicPr>
          <p:nvPr/>
        </p:nvPicPr>
        <p:blipFill>
          <a:blip r:embed="rId3"/>
          <a:srcRect b="10470"/>
          <a:stretch>
            <a:fillRect/>
          </a:stretch>
        </p:blipFill>
        <p:spPr bwMode="auto">
          <a:xfrm>
            <a:off x="1981200" y="381000"/>
            <a:ext cx="4790515" cy="5715000"/>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38242" name="Picture 2" descr="http://www.comparisonshopping.us/comparison-400.gif"/>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5" name="TextBox 4"/>
          <p:cNvSpPr txBox="1"/>
          <p:nvPr/>
        </p:nvSpPr>
        <p:spPr>
          <a:xfrm>
            <a:off x="1219200" y="228600"/>
            <a:ext cx="6538970" cy="584775"/>
          </a:xfrm>
          <a:prstGeom prst="rect">
            <a:avLst/>
          </a:prstGeom>
          <a:noFill/>
        </p:spPr>
        <p:txBody>
          <a:bodyPr wrap="none" rtlCol="0">
            <a:spAutoFit/>
          </a:bodyPr>
          <a:lstStyle/>
          <a:p>
            <a:r>
              <a:rPr lang="en-US" sz="3200" dirty="0" smtClean="0">
                <a:latin typeface="Comic Sans MS" pitchFamily="66" charset="0"/>
              </a:rPr>
              <a:t>Comparison with Allah’s invitation</a:t>
            </a:r>
            <a:endParaRPr lang="en-US" sz="3200" dirty="0">
              <a:latin typeface="Comic Sans MS" pitchFamily="66"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gradFill>
          <a:gsLst>
            <a:gs pos="0">
              <a:srgbClr val="FF3399"/>
            </a:gs>
            <a:gs pos="25000">
              <a:srgbClr val="FF6633"/>
            </a:gs>
            <a:gs pos="50000">
              <a:srgbClr val="FFFF00"/>
            </a:gs>
            <a:gs pos="75000">
              <a:srgbClr val="01A78F"/>
            </a:gs>
            <a:gs pos="100000">
              <a:srgbClr val="3366FF"/>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676400"/>
            <a:ext cx="8229600" cy="4525963"/>
          </a:xfrm>
        </p:spPr>
        <p:txBody>
          <a:bodyPr>
            <a:normAutofit/>
          </a:bodyPr>
          <a:lstStyle/>
          <a:p>
            <a:pPr algn="ctr">
              <a:buNone/>
            </a:pPr>
            <a:r>
              <a:rPr lang="en-US" sz="6600" dirty="0" smtClean="0">
                <a:latin typeface="Comic Sans MS" pitchFamily="66" charset="0"/>
              </a:rPr>
              <a:t>A “Wholesome” party offers</a:t>
            </a:r>
            <a:endParaRPr lang="en-US" sz="6600" dirty="0">
              <a:latin typeface="Comic Sans MS" pitchFamily="66" charset="0"/>
            </a:endParaRPr>
          </a:p>
        </p:txBody>
      </p:sp>
      <p:sp>
        <p:nvSpPr>
          <p:cNvPr id="4" name="Down Arrow 3"/>
          <p:cNvSpPr/>
          <p:nvPr/>
        </p:nvSpPr>
        <p:spPr>
          <a:xfrm>
            <a:off x="4267200" y="3810000"/>
            <a:ext cx="484632" cy="25146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pic>
        <p:nvPicPr>
          <p:cNvPr id="3074" name="Picture 2" descr="C:\Users\Nosheen\Desktop\Pictures\Picture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3429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Nosheen\Desktop\Pictures\Picture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28122" y="2971800"/>
            <a:ext cx="2543175" cy="38100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Nosheen\Desktop\Pictures\Picture5.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53001" y="0"/>
            <a:ext cx="4191000" cy="29432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pic>
        <p:nvPicPr>
          <p:cNvPr id="56324" name="Picture 4" descr="http://upload.wikimedia.org/wikipedia/commons/2/2d/Talking_lips.gif"/>
          <p:cNvPicPr>
            <a:picLocks noChangeAspect="1" noChangeArrowheads="1" noCrop="1"/>
          </p:cNvPicPr>
          <p:nvPr/>
        </p:nvPicPr>
        <p:blipFill>
          <a:blip r:embed="rId3"/>
          <a:srcRect/>
          <a:stretch>
            <a:fillRect/>
          </a:stretch>
        </p:blipFill>
        <p:spPr bwMode="auto">
          <a:xfrm>
            <a:off x="762000" y="914400"/>
            <a:ext cx="1524000" cy="1066800"/>
          </a:xfrm>
          <a:prstGeom prst="rect">
            <a:avLst/>
          </a:prstGeom>
          <a:noFill/>
        </p:spPr>
      </p:pic>
      <p:pic>
        <p:nvPicPr>
          <p:cNvPr id="56326" name="Picture 6" descr="http://upload.wikimedia.org/wikipedia/commons/2/2d/Talking_lips.gif"/>
          <p:cNvPicPr>
            <a:picLocks noChangeAspect="1" noChangeArrowheads="1" noCrop="1"/>
          </p:cNvPicPr>
          <p:nvPr/>
        </p:nvPicPr>
        <p:blipFill>
          <a:blip r:embed="rId3"/>
          <a:srcRect/>
          <a:stretch>
            <a:fillRect/>
          </a:stretch>
        </p:blipFill>
        <p:spPr bwMode="auto">
          <a:xfrm>
            <a:off x="6629400" y="2971800"/>
            <a:ext cx="1496786" cy="1047750"/>
          </a:xfrm>
          <a:prstGeom prst="rect">
            <a:avLst/>
          </a:prstGeom>
          <a:noFill/>
        </p:spPr>
      </p:pic>
      <p:pic>
        <p:nvPicPr>
          <p:cNvPr id="56328" name="Picture 8" descr="http://upload.wikimedia.org/wikipedia/commons/2/2d/Talking_lips.gif"/>
          <p:cNvPicPr>
            <a:picLocks noChangeAspect="1" noChangeArrowheads="1" noCrop="1"/>
          </p:cNvPicPr>
          <p:nvPr/>
        </p:nvPicPr>
        <p:blipFill>
          <a:blip r:embed="rId3"/>
          <a:srcRect/>
          <a:stretch>
            <a:fillRect/>
          </a:stretch>
        </p:blipFill>
        <p:spPr bwMode="auto">
          <a:xfrm>
            <a:off x="2819400" y="4800600"/>
            <a:ext cx="1600200" cy="1120140"/>
          </a:xfrm>
          <a:prstGeom prst="rect">
            <a:avLst/>
          </a:prstGeom>
          <a:noFill/>
        </p:spPr>
      </p:pic>
      <p:pic>
        <p:nvPicPr>
          <p:cNvPr id="56330" name="Picture 10" descr="http://www.gifs.net/Animation11/Science_and_Body/Mouths/Lips_with_eyes.gif"/>
          <p:cNvPicPr>
            <a:picLocks noChangeAspect="1" noChangeArrowheads="1" noCrop="1"/>
          </p:cNvPicPr>
          <p:nvPr/>
        </p:nvPicPr>
        <p:blipFill>
          <a:blip r:embed="rId4"/>
          <a:srcRect/>
          <a:stretch>
            <a:fillRect/>
          </a:stretch>
        </p:blipFill>
        <p:spPr bwMode="auto">
          <a:xfrm>
            <a:off x="4800600" y="3048000"/>
            <a:ext cx="1219200" cy="1008185"/>
          </a:xfrm>
          <a:prstGeom prst="rect">
            <a:avLst/>
          </a:prstGeom>
          <a:noFill/>
        </p:spPr>
      </p:pic>
      <p:pic>
        <p:nvPicPr>
          <p:cNvPr id="56332" name="Picture 12" descr="http://www.freefever.com/animatedgifs/animated/mouth3.gif"/>
          <p:cNvPicPr>
            <a:picLocks noChangeAspect="1" noChangeArrowheads="1" noCrop="1"/>
          </p:cNvPicPr>
          <p:nvPr/>
        </p:nvPicPr>
        <p:blipFill>
          <a:blip r:embed="rId5"/>
          <a:srcRect/>
          <a:stretch>
            <a:fillRect/>
          </a:stretch>
        </p:blipFill>
        <p:spPr bwMode="auto">
          <a:xfrm>
            <a:off x="2895600" y="2971800"/>
            <a:ext cx="1519721" cy="962025"/>
          </a:xfrm>
          <a:prstGeom prst="rect">
            <a:avLst/>
          </a:prstGeom>
          <a:noFill/>
        </p:spPr>
      </p:pic>
      <p:pic>
        <p:nvPicPr>
          <p:cNvPr id="56334" name="Picture 14" descr="http://fc00.deviantart.com/fs49/f/2009/180/8/e/animated_lips_2_by_filiaki.gif"/>
          <p:cNvPicPr>
            <a:picLocks noChangeAspect="1" noChangeArrowheads="1" noCrop="1"/>
          </p:cNvPicPr>
          <p:nvPr/>
        </p:nvPicPr>
        <p:blipFill>
          <a:blip r:embed="rId6"/>
          <a:srcRect/>
          <a:stretch>
            <a:fillRect/>
          </a:stretch>
        </p:blipFill>
        <p:spPr bwMode="auto">
          <a:xfrm>
            <a:off x="4191000" y="838200"/>
            <a:ext cx="1981200" cy="1744403"/>
          </a:xfrm>
          <a:prstGeom prst="rect">
            <a:avLst/>
          </a:prstGeom>
          <a:noFill/>
        </p:spPr>
      </p:pic>
      <p:pic>
        <p:nvPicPr>
          <p:cNvPr id="12" name="Picture 10" descr="http://www.gifs.net/Animation11/Science_and_Body/Mouths/Lips_with_eyes.gif"/>
          <p:cNvPicPr>
            <a:picLocks noChangeAspect="1" noChangeArrowheads="1" noCrop="1"/>
          </p:cNvPicPr>
          <p:nvPr/>
        </p:nvPicPr>
        <p:blipFill>
          <a:blip r:embed="rId4"/>
          <a:srcRect/>
          <a:stretch>
            <a:fillRect/>
          </a:stretch>
        </p:blipFill>
        <p:spPr bwMode="auto">
          <a:xfrm>
            <a:off x="2667000" y="990600"/>
            <a:ext cx="1359195" cy="1123950"/>
          </a:xfrm>
          <a:prstGeom prst="rect">
            <a:avLst/>
          </a:prstGeom>
          <a:noFill/>
        </p:spPr>
      </p:pic>
      <p:pic>
        <p:nvPicPr>
          <p:cNvPr id="13" name="Picture 12" descr="http://www.freefever.com/animatedgifs/animated/mouth3.gif"/>
          <p:cNvPicPr>
            <a:picLocks noChangeAspect="1" noChangeArrowheads="1" noCrop="1"/>
          </p:cNvPicPr>
          <p:nvPr/>
        </p:nvPicPr>
        <p:blipFill>
          <a:blip r:embed="rId5"/>
          <a:srcRect/>
          <a:stretch>
            <a:fillRect/>
          </a:stretch>
        </p:blipFill>
        <p:spPr bwMode="auto">
          <a:xfrm>
            <a:off x="6629400" y="1295400"/>
            <a:ext cx="1685235" cy="1066800"/>
          </a:xfrm>
          <a:prstGeom prst="rect">
            <a:avLst/>
          </a:prstGeom>
          <a:noFill/>
        </p:spPr>
      </p:pic>
      <p:pic>
        <p:nvPicPr>
          <p:cNvPr id="14" name="Picture 12" descr="http://www.freefever.com/animatedgifs/animated/mouth3.gif"/>
          <p:cNvPicPr>
            <a:picLocks noChangeAspect="1" noChangeArrowheads="1" noCrop="1"/>
          </p:cNvPicPr>
          <p:nvPr/>
        </p:nvPicPr>
        <p:blipFill>
          <a:blip r:embed="rId5"/>
          <a:srcRect/>
          <a:stretch>
            <a:fillRect/>
          </a:stretch>
        </p:blipFill>
        <p:spPr bwMode="auto">
          <a:xfrm>
            <a:off x="4572000" y="4876800"/>
            <a:ext cx="1640095" cy="1038225"/>
          </a:xfrm>
          <a:prstGeom prst="rect">
            <a:avLst/>
          </a:prstGeom>
          <a:noFill/>
        </p:spPr>
      </p:pic>
      <p:pic>
        <p:nvPicPr>
          <p:cNvPr id="15" name="Picture 10" descr="http://www.gifs.net/Animation11/Science_and_Body/Mouths/Lips_with_eyes.gif"/>
          <p:cNvPicPr>
            <a:picLocks noChangeAspect="1" noChangeArrowheads="1" noCrop="1"/>
          </p:cNvPicPr>
          <p:nvPr/>
        </p:nvPicPr>
        <p:blipFill>
          <a:blip r:embed="rId4"/>
          <a:srcRect/>
          <a:stretch>
            <a:fillRect/>
          </a:stretch>
        </p:blipFill>
        <p:spPr bwMode="auto">
          <a:xfrm>
            <a:off x="990600" y="4876800"/>
            <a:ext cx="1267047" cy="1047750"/>
          </a:xfrm>
          <a:prstGeom prst="rect">
            <a:avLst/>
          </a:prstGeom>
          <a:noFill/>
        </p:spPr>
      </p:pic>
      <p:pic>
        <p:nvPicPr>
          <p:cNvPr id="16" name="Picture 14" descr="http://fc00.deviantart.com/fs49/f/2009/180/8/e/animated_lips_2_by_filiaki.gif"/>
          <p:cNvPicPr>
            <a:picLocks noChangeAspect="1" noChangeArrowheads="1" noCrop="1"/>
          </p:cNvPicPr>
          <p:nvPr/>
        </p:nvPicPr>
        <p:blipFill>
          <a:blip r:embed="rId6"/>
          <a:srcRect/>
          <a:stretch>
            <a:fillRect/>
          </a:stretch>
        </p:blipFill>
        <p:spPr bwMode="auto">
          <a:xfrm>
            <a:off x="533400" y="2362200"/>
            <a:ext cx="2057400" cy="1811496"/>
          </a:xfrm>
          <a:prstGeom prst="rect">
            <a:avLst/>
          </a:prstGeom>
          <a:noFill/>
        </p:spPr>
      </p:pic>
      <p:pic>
        <p:nvPicPr>
          <p:cNvPr id="17" name="Picture 14" descr="http://fc00.deviantart.com/fs49/f/2009/180/8/e/animated_lips_2_by_filiaki.gif"/>
          <p:cNvPicPr>
            <a:picLocks noChangeAspect="1" noChangeArrowheads="1" noCrop="1"/>
          </p:cNvPicPr>
          <p:nvPr/>
        </p:nvPicPr>
        <p:blipFill>
          <a:blip r:embed="rId6"/>
          <a:srcRect/>
          <a:stretch>
            <a:fillRect/>
          </a:stretch>
        </p:blipFill>
        <p:spPr bwMode="auto">
          <a:xfrm>
            <a:off x="6400800" y="4419600"/>
            <a:ext cx="1784968" cy="1571625"/>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876800" y="1600200"/>
            <a:ext cx="3810000" cy="4525963"/>
          </a:xfrm>
        </p:spPr>
        <p:txBody>
          <a:bodyPr>
            <a:normAutofit fontScale="92500" lnSpcReduction="20000"/>
          </a:bodyPr>
          <a:lstStyle/>
          <a:p>
            <a:pPr algn="ctr">
              <a:buNone/>
            </a:pPr>
            <a:r>
              <a:rPr lang="en-US" sz="7200" dirty="0" err="1" smtClean="0">
                <a:latin typeface="Comic Sans MS" pitchFamily="66" charset="0"/>
              </a:rPr>
              <a:t>Adhan</a:t>
            </a:r>
            <a:r>
              <a:rPr lang="en-US" sz="7200" dirty="0" smtClean="0">
                <a:latin typeface="Comic Sans MS" pitchFamily="66" charset="0"/>
              </a:rPr>
              <a:t> is an Islamic call to PRAYER</a:t>
            </a:r>
            <a:endParaRPr lang="en-US" sz="7200" dirty="0">
              <a:latin typeface="Comic Sans MS" pitchFamily="66" charset="0"/>
            </a:endParaRPr>
          </a:p>
        </p:txBody>
      </p:sp>
      <p:pic>
        <p:nvPicPr>
          <p:cNvPr id="1026" name="Picture 2" descr="C:\Users\Nosheen\Desktop\Pictures\Pictur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59108"/>
            <a:ext cx="4724400" cy="672269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descr="C:\Users\Nosheen\Desktop\Pictures\Picture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68931" y="1905000"/>
            <a:ext cx="5046469" cy="4572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Nosheen\Desktop\Picture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76200"/>
            <a:ext cx="3716531" cy="53816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46434" name="Picture 2" descr="http://www.playcentres.com/acatalog/Bouncy%20castle-lg.jpg"/>
          <p:cNvPicPr>
            <a:picLocks noChangeAspect="1" noChangeArrowheads="1"/>
          </p:cNvPicPr>
          <p:nvPr/>
        </p:nvPicPr>
        <p:blipFill>
          <a:blip r:embed="rId3"/>
          <a:srcRect/>
          <a:stretch>
            <a:fillRect/>
          </a:stretch>
        </p:blipFill>
        <p:spPr bwMode="auto">
          <a:xfrm>
            <a:off x="0" y="152400"/>
            <a:ext cx="5188474" cy="4505325"/>
          </a:xfrm>
          <a:prstGeom prst="rect">
            <a:avLst/>
          </a:prstGeom>
          <a:noFill/>
        </p:spPr>
      </p:pic>
      <p:pic>
        <p:nvPicPr>
          <p:cNvPr id="146438" name="Picture 6" descr="http://i156.photobucket.com/albums/t4/tobstv/bowling.gif"/>
          <p:cNvPicPr>
            <a:picLocks noChangeAspect="1" noChangeArrowheads="1"/>
          </p:cNvPicPr>
          <p:nvPr/>
        </p:nvPicPr>
        <p:blipFill>
          <a:blip r:embed="rId4"/>
          <a:srcRect/>
          <a:stretch>
            <a:fillRect/>
          </a:stretch>
        </p:blipFill>
        <p:spPr bwMode="auto">
          <a:xfrm>
            <a:off x="5381625" y="2743200"/>
            <a:ext cx="3762375" cy="3743325"/>
          </a:xfrm>
          <a:prstGeom prst="rect">
            <a:avLst/>
          </a:prstGeom>
          <a:noFill/>
          <a:scene3d>
            <a:camera prst="isometricOffAxis2Left"/>
            <a:lightRig rig="threePt" dir="t"/>
          </a:scene3d>
        </p:spPr>
      </p:pic>
      <p:pic>
        <p:nvPicPr>
          <p:cNvPr id="146440" name="Picture 8" descr="http://www.wiirally.com/wp-content/uploads/2007/11/twister.jpg"/>
          <p:cNvPicPr>
            <a:picLocks noChangeAspect="1" noChangeArrowheads="1"/>
          </p:cNvPicPr>
          <p:nvPr/>
        </p:nvPicPr>
        <p:blipFill>
          <a:blip r:embed="rId5"/>
          <a:srcRect/>
          <a:stretch>
            <a:fillRect/>
          </a:stretch>
        </p:blipFill>
        <p:spPr bwMode="auto">
          <a:xfrm>
            <a:off x="533400" y="3810000"/>
            <a:ext cx="2895600" cy="2895600"/>
          </a:xfrm>
          <a:prstGeom prst="rect">
            <a:avLst/>
          </a:prstGeom>
          <a:noFill/>
          <a:scene3d>
            <a:camera prst="isometricOffAxis1Right"/>
            <a:lightRig rig="threePt" dir="t"/>
          </a:scene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146434"/>
                                        </p:tgtEl>
                                        <p:attrNameLst>
                                          <p:attrName>style.visibility</p:attrName>
                                        </p:attrNameLst>
                                      </p:cBhvr>
                                      <p:to>
                                        <p:strVal val="visible"/>
                                      </p:to>
                                    </p:set>
                                    <p:animEffect transition="in" filter="wedge">
                                      <p:cBhvr>
                                        <p:cTn id="7" dur="1000"/>
                                        <p:tgtEl>
                                          <p:spTgt spid="146434"/>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146438"/>
                                        </p:tgtEl>
                                        <p:attrNameLst>
                                          <p:attrName>style.visibility</p:attrName>
                                        </p:attrNameLst>
                                      </p:cBhvr>
                                      <p:to>
                                        <p:strVal val="visible"/>
                                      </p:to>
                                    </p:set>
                                    <p:animEffect transition="in" filter="wedge">
                                      <p:cBhvr>
                                        <p:cTn id="12" dur="1000"/>
                                        <p:tgtEl>
                                          <p:spTgt spid="146438"/>
                                        </p:tgtEl>
                                      </p:cBhvr>
                                    </p:animEffect>
                                  </p:childTnLst>
                                </p:cTn>
                              </p:par>
                            </p:childTnLst>
                          </p:cTn>
                        </p:par>
                      </p:childTnLst>
                    </p:cTn>
                  </p:par>
                  <p:par>
                    <p:cTn id="13" fill="hold">
                      <p:stCondLst>
                        <p:cond delay="indefinite"/>
                      </p:stCondLst>
                      <p:childTnLst>
                        <p:par>
                          <p:cTn id="14" fill="hold">
                            <p:stCondLst>
                              <p:cond delay="0"/>
                            </p:stCondLst>
                            <p:childTnLst>
                              <p:par>
                                <p:cTn id="15" presetID="52" presetClass="entr" presetSubtype="0" fill="hold" nodeType="clickEffect">
                                  <p:stCondLst>
                                    <p:cond delay="0"/>
                                  </p:stCondLst>
                                  <p:childTnLst>
                                    <p:set>
                                      <p:cBhvr>
                                        <p:cTn id="16" dur="1" fill="hold">
                                          <p:stCondLst>
                                            <p:cond delay="0"/>
                                          </p:stCondLst>
                                        </p:cTn>
                                        <p:tgtEl>
                                          <p:spTgt spid="146440"/>
                                        </p:tgtEl>
                                        <p:attrNameLst>
                                          <p:attrName>style.visibility</p:attrName>
                                        </p:attrNameLst>
                                      </p:cBhvr>
                                      <p:to>
                                        <p:strVal val="visible"/>
                                      </p:to>
                                    </p:set>
                                    <p:animScale>
                                      <p:cBhvr>
                                        <p:cTn id="17" dur="1000" decel="50000" fill="hold">
                                          <p:stCondLst>
                                            <p:cond delay="0"/>
                                          </p:stCondLst>
                                        </p:cTn>
                                        <p:tgtEl>
                                          <p:spTgt spid="14644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146440"/>
                                        </p:tgtEl>
                                        <p:attrNameLst>
                                          <p:attrName>ppt_x</p:attrName>
                                          <p:attrName>ppt_y</p:attrName>
                                        </p:attrNameLst>
                                      </p:cBhvr>
                                    </p:animMotion>
                                    <p:animEffect transition="in" filter="fade">
                                      <p:cBhvr>
                                        <p:cTn id="19" dur="1000"/>
                                        <p:tgtEl>
                                          <p:spTgt spid="1464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43364" name="Picture 4" descr="http://www.pepperspollywogs.com/blog/wp-content/uploads/WindowsLiveWriter/PinkPartyFoods_A34C/763702_sweet_years_2%5B1%5D%5B3%5D.jpg"/>
          <p:cNvPicPr>
            <a:picLocks noChangeAspect="1" noChangeArrowheads="1"/>
          </p:cNvPicPr>
          <p:nvPr/>
        </p:nvPicPr>
        <p:blipFill>
          <a:blip r:embed="rId3"/>
          <a:srcRect/>
          <a:stretch>
            <a:fillRect/>
          </a:stretch>
        </p:blipFill>
        <p:spPr bwMode="auto">
          <a:xfrm>
            <a:off x="533400" y="304800"/>
            <a:ext cx="3733800" cy="2782848"/>
          </a:xfrm>
          <a:prstGeom prst="rect">
            <a:avLst/>
          </a:prstGeom>
          <a:noFill/>
        </p:spPr>
      </p:pic>
      <p:pic>
        <p:nvPicPr>
          <p:cNvPr id="143366" name="Picture 6" descr="http://www.street-directory.com.au/Clients/fingerfoodcompany/Images/FPinddex.jpg"/>
          <p:cNvPicPr>
            <a:picLocks noChangeAspect="1" noChangeArrowheads="1"/>
          </p:cNvPicPr>
          <p:nvPr/>
        </p:nvPicPr>
        <p:blipFill>
          <a:blip r:embed="rId4"/>
          <a:srcRect/>
          <a:stretch>
            <a:fillRect/>
          </a:stretch>
        </p:blipFill>
        <p:spPr bwMode="auto">
          <a:xfrm>
            <a:off x="228600" y="3352800"/>
            <a:ext cx="3333750" cy="3333750"/>
          </a:xfrm>
          <a:prstGeom prst="rect">
            <a:avLst/>
          </a:prstGeom>
          <a:noFill/>
        </p:spPr>
      </p:pic>
      <p:pic>
        <p:nvPicPr>
          <p:cNvPr id="143368" name="Picture 8" descr="http://www.hinduonnet.com/thehindu/mp/2002/07/22/images/2002072200500201.jpg"/>
          <p:cNvPicPr>
            <a:picLocks noChangeAspect="1" noChangeArrowheads="1"/>
          </p:cNvPicPr>
          <p:nvPr/>
        </p:nvPicPr>
        <p:blipFill>
          <a:blip r:embed="rId5"/>
          <a:srcRect/>
          <a:stretch>
            <a:fillRect/>
          </a:stretch>
        </p:blipFill>
        <p:spPr bwMode="auto">
          <a:xfrm>
            <a:off x="5867400" y="304800"/>
            <a:ext cx="3028950" cy="3333750"/>
          </a:xfrm>
          <a:prstGeom prst="rect">
            <a:avLst/>
          </a:prstGeom>
          <a:noFill/>
        </p:spPr>
      </p:pic>
      <p:pic>
        <p:nvPicPr>
          <p:cNvPr id="143362" name="Picture 2" descr="http://lh5.google.co.uk/MangoSpring/R4IozZ4l3fI/AAAAAAAAAdY/M0PAW803Nq4/s400/hp_topright.jpg"/>
          <p:cNvPicPr>
            <a:picLocks noChangeAspect="1" noChangeArrowheads="1"/>
          </p:cNvPicPr>
          <p:nvPr/>
        </p:nvPicPr>
        <p:blipFill>
          <a:blip r:embed="rId6"/>
          <a:srcRect/>
          <a:stretch>
            <a:fillRect/>
          </a:stretch>
        </p:blipFill>
        <p:spPr bwMode="auto">
          <a:xfrm>
            <a:off x="3657600" y="2743200"/>
            <a:ext cx="3162300" cy="3810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143364"/>
                                        </p:tgtEl>
                                        <p:attrNameLst>
                                          <p:attrName>style.visibility</p:attrName>
                                        </p:attrNameLst>
                                      </p:cBhvr>
                                      <p:to>
                                        <p:strVal val="visible"/>
                                      </p:to>
                                    </p:set>
                                    <p:animScale>
                                      <p:cBhvr>
                                        <p:cTn id="7" dur="1000" decel="50000" fill="hold">
                                          <p:stCondLst>
                                            <p:cond delay="0"/>
                                          </p:stCondLst>
                                        </p:cTn>
                                        <p:tgtEl>
                                          <p:spTgt spid="14336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43364"/>
                                        </p:tgtEl>
                                        <p:attrNameLst>
                                          <p:attrName>ppt_x</p:attrName>
                                          <p:attrName>ppt_y</p:attrName>
                                        </p:attrNameLst>
                                      </p:cBhvr>
                                    </p:animMotion>
                                    <p:animEffect transition="in" filter="fade">
                                      <p:cBhvr>
                                        <p:cTn id="9" dur="1000"/>
                                        <p:tgtEl>
                                          <p:spTgt spid="143364"/>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nodeType="clickEffect">
                                  <p:stCondLst>
                                    <p:cond delay="0"/>
                                  </p:stCondLst>
                                  <p:childTnLst>
                                    <p:set>
                                      <p:cBhvr>
                                        <p:cTn id="13" dur="1" fill="hold">
                                          <p:stCondLst>
                                            <p:cond delay="0"/>
                                          </p:stCondLst>
                                        </p:cTn>
                                        <p:tgtEl>
                                          <p:spTgt spid="143368"/>
                                        </p:tgtEl>
                                        <p:attrNameLst>
                                          <p:attrName>style.visibility</p:attrName>
                                        </p:attrNameLst>
                                      </p:cBhvr>
                                      <p:to>
                                        <p:strVal val="visible"/>
                                      </p:to>
                                    </p:set>
                                    <p:animScale>
                                      <p:cBhvr>
                                        <p:cTn id="14" dur="1000" decel="50000" fill="hold">
                                          <p:stCondLst>
                                            <p:cond delay="0"/>
                                          </p:stCondLst>
                                        </p:cTn>
                                        <p:tgtEl>
                                          <p:spTgt spid="1433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143368"/>
                                        </p:tgtEl>
                                        <p:attrNameLst>
                                          <p:attrName>ppt_x</p:attrName>
                                          <p:attrName>ppt_y</p:attrName>
                                        </p:attrNameLst>
                                      </p:cBhvr>
                                    </p:animMotion>
                                    <p:animEffect transition="in" filter="fade">
                                      <p:cBhvr>
                                        <p:cTn id="16" dur="1000"/>
                                        <p:tgtEl>
                                          <p:spTgt spid="143368"/>
                                        </p:tgtEl>
                                      </p:cBhvr>
                                    </p:animEffect>
                                  </p:childTnLst>
                                </p:cTn>
                              </p:par>
                            </p:childTnLst>
                          </p:cTn>
                        </p:par>
                      </p:childTnLst>
                    </p:cTn>
                  </p:par>
                  <p:par>
                    <p:cTn id="17" fill="hold">
                      <p:stCondLst>
                        <p:cond delay="indefinite"/>
                      </p:stCondLst>
                      <p:childTnLst>
                        <p:par>
                          <p:cTn id="18" fill="hold">
                            <p:stCondLst>
                              <p:cond delay="0"/>
                            </p:stCondLst>
                            <p:childTnLst>
                              <p:par>
                                <p:cTn id="19" presetID="52" presetClass="entr" presetSubtype="0" fill="hold" nodeType="clickEffect">
                                  <p:stCondLst>
                                    <p:cond delay="0"/>
                                  </p:stCondLst>
                                  <p:childTnLst>
                                    <p:set>
                                      <p:cBhvr>
                                        <p:cTn id="20" dur="1" fill="hold">
                                          <p:stCondLst>
                                            <p:cond delay="0"/>
                                          </p:stCondLst>
                                        </p:cTn>
                                        <p:tgtEl>
                                          <p:spTgt spid="143366"/>
                                        </p:tgtEl>
                                        <p:attrNameLst>
                                          <p:attrName>style.visibility</p:attrName>
                                        </p:attrNameLst>
                                      </p:cBhvr>
                                      <p:to>
                                        <p:strVal val="visible"/>
                                      </p:to>
                                    </p:set>
                                    <p:animScale>
                                      <p:cBhvr>
                                        <p:cTn id="21" dur="1000" decel="50000" fill="hold">
                                          <p:stCondLst>
                                            <p:cond delay="0"/>
                                          </p:stCondLst>
                                        </p:cTn>
                                        <p:tgtEl>
                                          <p:spTgt spid="1433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143366"/>
                                        </p:tgtEl>
                                        <p:attrNameLst>
                                          <p:attrName>ppt_x</p:attrName>
                                          <p:attrName>ppt_y</p:attrName>
                                        </p:attrNameLst>
                                      </p:cBhvr>
                                    </p:animMotion>
                                    <p:animEffect transition="in" filter="fade">
                                      <p:cBhvr>
                                        <p:cTn id="23" dur="1000"/>
                                        <p:tgtEl>
                                          <p:spTgt spid="143366"/>
                                        </p:tgtEl>
                                      </p:cBhvr>
                                    </p:animEffect>
                                  </p:childTnLst>
                                </p:cTn>
                              </p:par>
                            </p:childTnLst>
                          </p:cTn>
                        </p:par>
                      </p:childTnLst>
                    </p:cTn>
                  </p:par>
                  <p:par>
                    <p:cTn id="24" fill="hold">
                      <p:stCondLst>
                        <p:cond delay="indefinite"/>
                      </p:stCondLst>
                      <p:childTnLst>
                        <p:par>
                          <p:cTn id="25" fill="hold">
                            <p:stCondLst>
                              <p:cond delay="0"/>
                            </p:stCondLst>
                            <p:childTnLst>
                              <p:par>
                                <p:cTn id="26" presetID="51" presetClass="entr" presetSubtype="0" fill="hold" nodeType="clickEffect">
                                  <p:stCondLst>
                                    <p:cond delay="0"/>
                                  </p:stCondLst>
                                  <p:childTnLst>
                                    <p:set>
                                      <p:cBhvr>
                                        <p:cTn id="27" dur="1" fill="hold">
                                          <p:stCondLst>
                                            <p:cond delay="0"/>
                                          </p:stCondLst>
                                        </p:cTn>
                                        <p:tgtEl>
                                          <p:spTgt spid="143362"/>
                                        </p:tgtEl>
                                        <p:attrNameLst>
                                          <p:attrName>style.visibility</p:attrName>
                                        </p:attrNameLst>
                                      </p:cBhvr>
                                      <p:to>
                                        <p:strVal val="visible"/>
                                      </p:to>
                                    </p:set>
                                    <p:animEffect transition="in" filter="fade">
                                      <p:cBhvr>
                                        <p:cTn id="28" dur="770" decel="100000"/>
                                        <p:tgtEl>
                                          <p:spTgt spid="143362"/>
                                        </p:tgtEl>
                                      </p:cBhvr>
                                    </p:animEffect>
                                    <p:animScale>
                                      <p:cBhvr>
                                        <p:cTn id="29" dur="770" decel="100000"/>
                                        <p:tgtEl>
                                          <p:spTgt spid="143362"/>
                                        </p:tgtEl>
                                      </p:cBhvr>
                                      <p:from x="10000" y="10000"/>
                                      <p:to x="200000" y="450000"/>
                                    </p:animScale>
                                    <p:animScale>
                                      <p:cBhvr>
                                        <p:cTn id="30" dur="1230" accel="100000" fill="hold">
                                          <p:stCondLst>
                                            <p:cond delay="770"/>
                                          </p:stCondLst>
                                        </p:cTn>
                                        <p:tgtEl>
                                          <p:spTgt spid="143362"/>
                                        </p:tgtEl>
                                      </p:cBhvr>
                                      <p:from x="200000" y="450000"/>
                                      <p:to x="100000" y="100000"/>
                                    </p:animScale>
                                    <p:set>
                                      <p:cBhvr>
                                        <p:cTn id="31" dur="770" fill="hold"/>
                                        <p:tgtEl>
                                          <p:spTgt spid="143362"/>
                                        </p:tgtEl>
                                        <p:attrNameLst>
                                          <p:attrName>ppt_x</p:attrName>
                                        </p:attrNameLst>
                                      </p:cBhvr>
                                      <p:to>
                                        <p:strVal val="(0.5)"/>
                                      </p:to>
                                    </p:set>
                                    <p:anim from="(0.5)" to="(#ppt_x)" calcmode="lin" valueType="num">
                                      <p:cBhvr>
                                        <p:cTn id="32" dur="1230" accel="100000" fill="hold">
                                          <p:stCondLst>
                                            <p:cond delay="770"/>
                                          </p:stCondLst>
                                        </p:cTn>
                                        <p:tgtEl>
                                          <p:spTgt spid="143362"/>
                                        </p:tgtEl>
                                        <p:attrNameLst>
                                          <p:attrName>ppt_x</p:attrName>
                                        </p:attrNameLst>
                                      </p:cBhvr>
                                    </p:anim>
                                    <p:set>
                                      <p:cBhvr>
                                        <p:cTn id="33" dur="770" fill="hold"/>
                                        <p:tgtEl>
                                          <p:spTgt spid="143362"/>
                                        </p:tgtEl>
                                        <p:attrNameLst>
                                          <p:attrName>ppt_y</p:attrName>
                                        </p:attrNameLst>
                                      </p:cBhvr>
                                      <p:to>
                                        <p:strVal val="(#ppt_y+0.4)"/>
                                      </p:to>
                                    </p:set>
                                    <p:anim from="(#ppt_y+0.4)" to="(#ppt_y)" calcmode="lin" valueType="num">
                                      <p:cBhvr>
                                        <p:cTn id="34" dur="1230" accel="100000" fill="hold">
                                          <p:stCondLst>
                                            <p:cond delay="770"/>
                                          </p:stCondLst>
                                        </p:cTn>
                                        <p:tgtEl>
                                          <p:spTgt spid="143362"/>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44386" name="Picture 2" descr="http://www.myprincesspartytogo.com/new_Fairy_Goodie_Bag_op_432x600.jpg"/>
          <p:cNvPicPr>
            <a:picLocks noChangeAspect="1" noChangeArrowheads="1"/>
          </p:cNvPicPr>
          <p:nvPr/>
        </p:nvPicPr>
        <p:blipFill>
          <a:blip r:embed="rId3"/>
          <a:srcRect/>
          <a:stretch>
            <a:fillRect/>
          </a:stretch>
        </p:blipFill>
        <p:spPr bwMode="auto">
          <a:xfrm>
            <a:off x="533400" y="762000"/>
            <a:ext cx="3924300" cy="5448300"/>
          </a:xfrm>
          <a:prstGeom prst="rect">
            <a:avLst/>
          </a:prstGeom>
          <a:noFill/>
          <a:scene3d>
            <a:camera prst="isometricOffAxis1Right"/>
            <a:lightRig rig="threePt" dir="t"/>
          </a:scene3d>
          <a:sp3d>
            <a:bevelT prst="angle"/>
          </a:sp3d>
        </p:spPr>
      </p:pic>
      <p:pic>
        <p:nvPicPr>
          <p:cNvPr id="144388" name="Picture 4" descr="http://shindigzparty.files.wordpress.com/2007/09/7wd137.jpg"/>
          <p:cNvPicPr>
            <a:picLocks noChangeAspect="1" noChangeArrowheads="1"/>
          </p:cNvPicPr>
          <p:nvPr/>
        </p:nvPicPr>
        <p:blipFill>
          <a:blip r:embed="rId4"/>
          <a:srcRect/>
          <a:stretch>
            <a:fillRect/>
          </a:stretch>
        </p:blipFill>
        <p:spPr bwMode="auto">
          <a:xfrm>
            <a:off x="4343400" y="1219200"/>
            <a:ext cx="4724400" cy="4724400"/>
          </a:xfrm>
          <a:prstGeom prst="rect">
            <a:avLst/>
          </a:prstGeom>
          <a:noFill/>
          <a:scene3d>
            <a:camera prst="isometricOffAxis2Left"/>
            <a:lightRig rig="threePt" dir="t"/>
          </a:scene3d>
          <a:sp3d>
            <a:bevelT prst="angle"/>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144386"/>
                                        </p:tgtEl>
                                        <p:attrNameLst>
                                          <p:attrName>style.visibility</p:attrName>
                                        </p:attrNameLst>
                                      </p:cBhvr>
                                      <p:to>
                                        <p:strVal val="visible"/>
                                      </p:to>
                                    </p:set>
                                    <p:animScale>
                                      <p:cBhvr>
                                        <p:cTn id="7" dur="1000" decel="50000" fill="hold">
                                          <p:stCondLst>
                                            <p:cond delay="0"/>
                                          </p:stCondLst>
                                        </p:cTn>
                                        <p:tgtEl>
                                          <p:spTgt spid="14438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44386"/>
                                        </p:tgtEl>
                                        <p:attrNameLst>
                                          <p:attrName>ppt_x</p:attrName>
                                          <p:attrName>ppt_y</p:attrName>
                                        </p:attrNameLst>
                                      </p:cBhvr>
                                    </p:animMotion>
                                    <p:animEffect transition="in" filter="fade">
                                      <p:cBhvr>
                                        <p:cTn id="9" dur="1000"/>
                                        <p:tgtEl>
                                          <p:spTgt spid="144386"/>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nodeType="clickEffect">
                                  <p:stCondLst>
                                    <p:cond delay="0"/>
                                  </p:stCondLst>
                                  <p:childTnLst>
                                    <p:set>
                                      <p:cBhvr>
                                        <p:cTn id="13" dur="1" fill="hold">
                                          <p:stCondLst>
                                            <p:cond delay="0"/>
                                          </p:stCondLst>
                                        </p:cTn>
                                        <p:tgtEl>
                                          <p:spTgt spid="144388"/>
                                        </p:tgtEl>
                                        <p:attrNameLst>
                                          <p:attrName>style.visibility</p:attrName>
                                        </p:attrNameLst>
                                      </p:cBhvr>
                                      <p:to>
                                        <p:strVal val="visible"/>
                                      </p:to>
                                    </p:set>
                                    <p:animScale>
                                      <p:cBhvr>
                                        <p:cTn id="14" dur="1000" decel="50000" fill="hold">
                                          <p:stCondLst>
                                            <p:cond delay="0"/>
                                          </p:stCondLst>
                                        </p:cTn>
                                        <p:tgtEl>
                                          <p:spTgt spid="14438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144388"/>
                                        </p:tgtEl>
                                        <p:attrNameLst>
                                          <p:attrName>ppt_x</p:attrName>
                                          <p:attrName>ppt_y</p:attrName>
                                        </p:attrNameLst>
                                      </p:cBhvr>
                                    </p:animMotion>
                                    <p:animEffect transition="in" filter="fade">
                                      <p:cBhvr>
                                        <p:cTn id="16" dur="1000"/>
                                        <p:tgtEl>
                                          <p:spTgt spid="1443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5334000" y="1600200"/>
            <a:ext cx="3657600" cy="4525963"/>
          </a:xfrm>
        </p:spPr>
        <p:txBody>
          <a:bodyPr>
            <a:normAutofit/>
          </a:bodyPr>
          <a:lstStyle/>
          <a:p>
            <a:pPr algn="ctr">
              <a:buNone/>
            </a:pPr>
            <a:r>
              <a:rPr lang="en-US" sz="4000" dirty="0" smtClean="0">
                <a:latin typeface="Comic Sans MS" pitchFamily="66" charset="0"/>
              </a:rPr>
              <a:t>	Gratification of the senses</a:t>
            </a:r>
            <a:endParaRPr lang="en-US" sz="4000" dirty="0">
              <a:latin typeface="Comic Sans MS" pitchFamily="66" charset="0"/>
            </a:endParaRPr>
          </a:p>
        </p:txBody>
      </p:sp>
      <p:pic>
        <p:nvPicPr>
          <p:cNvPr id="148482" name="Picture 2" descr="http://pro.corbis.com/images/42-18390024.jpg?size=572&amp;uid=%7BDD8FC208-464B-4354-B74C-34CFE10F5337%7D"/>
          <p:cNvPicPr>
            <a:picLocks noChangeAspect="1" noChangeArrowheads="1"/>
          </p:cNvPicPr>
          <p:nvPr/>
        </p:nvPicPr>
        <p:blipFill>
          <a:blip r:embed="rId3"/>
          <a:srcRect t="4207" b="35345"/>
          <a:stretch>
            <a:fillRect/>
          </a:stretch>
        </p:blipFill>
        <p:spPr bwMode="auto">
          <a:xfrm>
            <a:off x="304800" y="1676400"/>
            <a:ext cx="5105400" cy="4114799"/>
          </a:xfrm>
          <a:prstGeom prst="rect">
            <a:avLst/>
          </a:prstGeom>
          <a:ln w="228600" cap="sq" cmpd="thickThin">
            <a:solidFill>
              <a:srgbClr val="000000"/>
            </a:solidFill>
            <a:prstDash val="solid"/>
            <a:miter lim="800000"/>
          </a:ln>
          <a:effectLst>
            <a:innerShdw blurRad="76200">
              <a:srgbClr val="000000"/>
            </a:innerShdw>
          </a:effectLst>
          <a:scene3d>
            <a:camera prst="isometricOffAxis1Right"/>
            <a:lightRig rig="threePt" dir="t"/>
          </a:scene3d>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4" name="Picture 2" descr="http://upload.wikimedia.org/wikipedia/commons/thumb/8/80/Symbol_OK.svg/600px-Symbol_OK.svg.png"/>
          <p:cNvPicPr>
            <a:picLocks noChangeAspect="1" noChangeArrowheads="1"/>
          </p:cNvPicPr>
          <p:nvPr/>
        </p:nvPicPr>
        <p:blipFill>
          <a:blip r:embed="rId3"/>
          <a:srcRect/>
          <a:stretch>
            <a:fillRect/>
          </a:stretch>
        </p:blipFill>
        <p:spPr bwMode="auto">
          <a:xfrm>
            <a:off x="1447800" y="419100"/>
            <a:ext cx="6438900" cy="6438900"/>
          </a:xfrm>
          <a:prstGeom prst="rect">
            <a:avLst/>
          </a:prstGeom>
          <a:noFill/>
        </p:spPr>
      </p:pic>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ctr">
              <a:buNone/>
            </a:pPr>
            <a:r>
              <a:rPr lang="en-US" sz="8800" dirty="0" smtClean="0">
                <a:latin typeface="Comic Sans MS" pitchFamily="66" charset="0"/>
              </a:rPr>
              <a:t>THAT IS OK!</a:t>
            </a:r>
            <a:endParaRPr lang="en-US" sz="8800" dirty="0">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FF99FF"/>
        </a:solidFill>
        <a:effectLst/>
      </p:bgPr>
    </p:bg>
    <p:spTree>
      <p:nvGrpSpPr>
        <p:cNvPr id="1" name=""/>
        <p:cNvGrpSpPr/>
        <p:nvPr/>
      </p:nvGrpSpPr>
      <p:grpSpPr>
        <a:xfrm>
          <a:off x="0" y="0"/>
          <a:ext cx="0" cy="0"/>
          <a:chOff x="0" y="0"/>
          <a:chExt cx="0" cy="0"/>
        </a:xfrm>
      </p:grpSpPr>
      <p:sp>
        <p:nvSpPr>
          <p:cNvPr id="432131" name="Rectangle 3"/>
          <p:cNvSpPr>
            <a:spLocks noGrp="1" noChangeArrowheads="1"/>
          </p:cNvSpPr>
          <p:nvPr>
            <p:ph type="body" idx="1"/>
          </p:nvPr>
        </p:nvSpPr>
        <p:spPr>
          <a:xfrm>
            <a:off x="457200" y="609600"/>
            <a:ext cx="8229600" cy="5516563"/>
          </a:xfrm>
        </p:spPr>
        <p:txBody>
          <a:bodyPr/>
          <a:lstStyle/>
          <a:p>
            <a:r>
              <a:rPr lang="en-US">
                <a:latin typeface="Comic Sans MS" pitchFamily="66" charset="0"/>
              </a:rPr>
              <a:t>Allah takes care of our NEEDS</a:t>
            </a:r>
          </a:p>
          <a:p>
            <a:r>
              <a:rPr lang="en-US">
                <a:latin typeface="Comic Sans MS" pitchFamily="66" charset="0"/>
              </a:rPr>
              <a:t>As well as our WANTS</a:t>
            </a:r>
          </a:p>
        </p:txBody>
      </p:sp>
      <p:pic>
        <p:nvPicPr>
          <p:cNvPr id="432135" name="Picture 7" descr="ice-cream-cone"/>
          <p:cNvPicPr>
            <a:picLocks noChangeAspect="1" noChangeArrowheads="1"/>
          </p:cNvPicPr>
          <p:nvPr/>
        </p:nvPicPr>
        <p:blipFill>
          <a:blip r:embed="rId3"/>
          <a:srcRect/>
          <a:stretch>
            <a:fillRect/>
          </a:stretch>
        </p:blipFill>
        <p:spPr bwMode="auto">
          <a:xfrm>
            <a:off x="5105400" y="1752600"/>
            <a:ext cx="3830638" cy="4876800"/>
          </a:xfrm>
          <a:prstGeom prst="rect">
            <a:avLst/>
          </a:prstGeom>
          <a:noFill/>
        </p:spPr>
      </p:pic>
      <p:pic>
        <p:nvPicPr>
          <p:cNvPr id="432137" name="Picture 9" descr="Milk_glass"/>
          <p:cNvPicPr>
            <a:picLocks noChangeAspect="1" noChangeArrowheads="1"/>
          </p:cNvPicPr>
          <p:nvPr/>
        </p:nvPicPr>
        <p:blipFill>
          <a:blip r:embed="rId4"/>
          <a:srcRect/>
          <a:stretch>
            <a:fillRect/>
          </a:stretch>
        </p:blipFill>
        <p:spPr bwMode="auto">
          <a:xfrm>
            <a:off x="533400" y="2209800"/>
            <a:ext cx="3309938" cy="441007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432131">
                                            <p:txEl>
                                              <p:pRg st="0" end="0"/>
                                            </p:txEl>
                                          </p:spTgt>
                                        </p:tgtEl>
                                        <p:attrNameLst>
                                          <p:attrName>style.visibility</p:attrName>
                                        </p:attrNameLst>
                                      </p:cBhvr>
                                      <p:to>
                                        <p:strVal val="visible"/>
                                      </p:to>
                                    </p:set>
                                    <p:anim calcmode="lin" valueType="num">
                                      <p:cBhvr>
                                        <p:cTn id="7" dur="1000" fill="hold"/>
                                        <p:tgtEl>
                                          <p:spTgt spid="432131">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432131">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432131">
                                            <p:txEl>
                                              <p:pRg st="0" end="0"/>
                                            </p:txEl>
                                          </p:spTgt>
                                        </p:tgtEl>
                                      </p:cBhvr>
                                    </p:animEffect>
                                  </p:childTnLst>
                                </p:cTn>
                              </p:par>
                              <p:par>
                                <p:cTn id="10" presetID="52" presetClass="entr" presetSubtype="0" fill="hold" nodeType="withEffect">
                                  <p:stCondLst>
                                    <p:cond delay="0"/>
                                  </p:stCondLst>
                                  <p:childTnLst>
                                    <p:set>
                                      <p:cBhvr>
                                        <p:cTn id="11" dur="1" fill="hold">
                                          <p:stCondLst>
                                            <p:cond delay="0"/>
                                          </p:stCondLst>
                                        </p:cTn>
                                        <p:tgtEl>
                                          <p:spTgt spid="432137"/>
                                        </p:tgtEl>
                                        <p:attrNameLst>
                                          <p:attrName>style.visibility</p:attrName>
                                        </p:attrNameLst>
                                      </p:cBhvr>
                                      <p:to>
                                        <p:strVal val="visible"/>
                                      </p:to>
                                    </p:set>
                                    <p:animScale>
                                      <p:cBhvr>
                                        <p:cTn id="12" dur="1000" decel="50000" fill="hold">
                                          <p:stCondLst>
                                            <p:cond delay="0"/>
                                          </p:stCondLst>
                                        </p:cTn>
                                        <p:tgtEl>
                                          <p:spTgt spid="43213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432137"/>
                                        </p:tgtEl>
                                        <p:attrNameLst>
                                          <p:attrName>ppt_x</p:attrName>
                                          <p:attrName>ppt_y</p:attrName>
                                        </p:attrNameLst>
                                      </p:cBhvr>
                                    </p:animMotion>
                                    <p:animEffect transition="in" filter="fade">
                                      <p:cBhvr>
                                        <p:cTn id="14" dur="1000"/>
                                        <p:tgtEl>
                                          <p:spTgt spid="432137"/>
                                        </p:tgtEl>
                                      </p:cBhvr>
                                    </p:animEffect>
                                  </p:childTnLst>
                                </p:cTn>
                              </p:par>
                            </p:childTnLst>
                          </p:cTn>
                        </p:par>
                      </p:childTnLst>
                    </p:cTn>
                  </p:par>
                  <p:par>
                    <p:cTn id="15" fill="hold">
                      <p:stCondLst>
                        <p:cond delay="indefinite"/>
                      </p:stCondLst>
                      <p:childTnLst>
                        <p:par>
                          <p:cTn id="16" fill="hold">
                            <p:stCondLst>
                              <p:cond delay="0"/>
                            </p:stCondLst>
                            <p:childTnLst>
                              <p:par>
                                <p:cTn id="17" presetID="29" presetClass="entr" presetSubtype="0" fill="hold" nodeType="clickEffect">
                                  <p:stCondLst>
                                    <p:cond delay="0"/>
                                  </p:stCondLst>
                                  <p:childTnLst>
                                    <p:set>
                                      <p:cBhvr>
                                        <p:cTn id="18" dur="1" fill="hold">
                                          <p:stCondLst>
                                            <p:cond delay="0"/>
                                          </p:stCondLst>
                                        </p:cTn>
                                        <p:tgtEl>
                                          <p:spTgt spid="432131">
                                            <p:txEl>
                                              <p:pRg st="1" end="1"/>
                                            </p:txEl>
                                          </p:spTgt>
                                        </p:tgtEl>
                                        <p:attrNameLst>
                                          <p:attrName>style.visibility</p:attrName>
                                        </p:attrNameLst>
                                      </p:cBhvr>
                                      <p:to>
                                        <p:strVal val="visible"/>
                                      </p:to>
                                    </p:set>
                                    <p:anim calcmode="lin" valueType="num">
                                      <p:cBhvr>
                                        <p:cTn id="19" dur="1000" fill="hold"/>
                                        <p:tgtEl>
                                          <p:spTgt spid="432131">
                                            <p:txEl>
                                              <p:pRg st="1" end="1"/>
                                            </p:txEl>
                                          </p:spTgt>
                                        </p:tgtEl>
                                        <p:attrNameLst>
                                          <p:attrName>ppt_x</p:attrName>
                                        </p:attrNameLst>
                                      </p:cBhvr>
                                      <p:tavLst>
                                        <p:tav tm="0">
                                          <p:val>
                                            <p:strVal val="#ppt_x-.2"/>
                                          </p:val>
                                        </p:tav>
                                        <p:tav tm="100000">
                                          <p:val>
                                            <p:strVal val="#ppt_x"/>
                                          </p:val>
                                        </p:tav>
                                      </p:tavLst>
                                    </p:anim>
                                    <p:anim calcmode="lin" valueType="num">
                                      <p:cBhvr>
                                        <p:cTn id="20" dur="1000" fill="hold"/>
                                        <p:tgtEl>
                                          <p:spTgt spid="432131">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21" dur="1000"/>
                                        <p:tgtEl>
                                          <p:spTgt spid="432131">
                                            <p:txEl>
                                              <p:pRg st="1" end="1"/>
                                            </p:txEl>
                                          </p:spTgt>
                                        </p:tgtEl>
                                      </p:cBhvr>
                                    </p:animEffect>
                                  </p:childTnLst>
                                </p:cTn>
                              </p:par>
                              <p:par>
                                <p:cTn id="22" presetID="52" presetClass="entr" presetSubtype="0" fill="hold" nodeType="withEffect">
                                  <p:stCondLst>
                                    <p:cond delay="0"/>
                                  </p:stCondLst>
                                  <p:childTnLst>
                                    <p:set>
                                      <p:cBhvr>
                                        <p:cTn id="23" dur="1" fill="hold">
                                          <p:stCondLst>
                                            <p:cond delay="0"/>
                                          </p:stCondLst>
                                        </p:cTn>
                                        <p:tgtEl>
                                          <p:spTgt spid="432135"/>
                                        </p:tgtEl>
                                        <p:attrNameLst>
                                          <p:attrName>style.visibility</p:attrName>
                                        </p:attrNameLst>
                                      </p:cBhvr>
                                      <p:to>
                                        <p:strVal val="visible"/>
                                      </p:to>
                                    </p:set>
                                    <p:animScale>
                                      <p:cBhvr>
                                        <p:cTn id="24" dur="1000" decel="50000" fill="hold">
                                          <p:stCondLst>
                                            <p:cond delay="0"/>
                                          </p:stCondLst>
                                        </p:cTn>
                                        <p:tgtEl>
                                          <p:spTgt spid="43213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5" dur="1000" decel="50000" fill="hold">
                                          <p:stCondLst>
                                            <p:cond delay="0"/>
                                          </p:stCondLst>
                                        </p:cTn>
                                        <p:tgtEl>
                                          <p:spTgt spid="432135"/>
                                        </p:tgtEl>
                                        <p:attrNameLst>
                                          <p:attrName>ppt_x</p:attrName>
                                          <p:attrName>ppt_y</p:attrName>
                                        </p:attrNameLst>
                                      </p:cBhvr>
                                    </p:animMotion>
                                    <p:animEffect transition="in" filter="fade">
                                      <p:cBhvr>
                                        <p:cTn id="26" dur="1000"/>
                                        <p:tgtEl>
                                          <p:spTgt spid="4321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 name="Picture 2" descr="http://pro.corbis.com/images/42-19908238.jpg?size=67&amp;uid=%7b99151a0f-59b9-4854-ac0f-0af8cfdb299b%7d"/>
          <p:cNvPicPr>
            <a:picLocks noChangeAspect="1" noChangeArrowheads="1"/>
          </p:cNvPicPr>
          <p:nvPr/>
        </p:nvPicPr>
        <p:blipFill>
          <a:blip r:embed="rId3"/>
          <a:srcRect l="5333" t="10000" r="5333" b="5000"/>
          <a:stretch>
            <a:fillRect/>
          </a:stretch>
        </p:blipFill>
        <p:spPr bwMode="auto">
          <a:xfrm>
            <a:off x="3810000" y="1600200"/>
            <a:ext cx="5105400" cy="3886200"/>
          </a:xfrm>
          <a:prstGeom prst="rect">
            <a:avLst/>
          </a:prstGeom>
          <a:noFill/>
        </p:spPr>
      </p:pic>
      <p:pic>
        <p:nvPicPr>
          <p:cNvPr id="45058" name="Picture 2" descr="http://www.capecodderresort.com/images/newyearseve.jpg"/>
          <p:cNvPicPr>
            <a:picLocks noChangeAspect="1" noChangeArrowheads="1"/>
          </p:cNvPicPr>
          <p:nvPr/>
        </p:nvPicPr>
        <p:blipFill>
          <a:blip r:embed="rId4"/>
          <a:srcRect/>
          <a:stretch>
            <a:fillRect/>
          </a:stretch>
        </p:blipFill>
        <p:spPr bwMode="auto">
          <a:xfrm>
            <a:off x="533400" y="1447800"/>
            <a:ext cx="2800350" cy="38481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Scale>
                                      <p:cBhvr>
                                        <p:cTn id="7"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6"/>
                                        </p:tgtEl>
                                        <p:attrNameLst>
                                          <p:attrName>ppt_x</p:attrName>
                                          <p:attrName>ppt_y</p:attrName>
                                        </p:attrNameLst>
                                      </p:cBhvr>
                                    </p:animMotion>
                                    <p:animEffect transition="in" filter="fade">
                                      <p:cBhvr>
                                        <p:cTn id="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7650" name="Picture 2" descr="http://pro.corbis.com/images/42-15513511.jpg?size=572&amp;uid=%7baeb95c9d-95c8-44bf-b7e6-024a3b546738%7d"/>
          <p:cNvPicPr>
            <a:picLocks noChangeAspect="1" noChangeArrowheads="1"/>
          </p:cNvPicPr>
          <p:nvPr/>
        </p:nvPicPr>
        <p:blipFill>
          <a:blip r:embed="rId3"/>
          <a:srcRect t="11056"/>
          <a:stretch>
            <a:fillRect/>
          </a:stretch>
        </p:blipFill>
        <p:spPr bwMode="auto">
          <a:xfrm>
            <a:off x="457200" y="1219200"/>
            <a:ext cx="8229600" cy="4904232"/>
          </a:xfrm>
          <a:prstGeom prst="rect">
            <a:avLst/>
          </a:prstGeom>
          <a:noFill/>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7" name="Picture 4" descr="http://pro.corbis.com/images/42-16507421.jpg?size=67&amp;uid=%7b6912c727-76e3-458e-9a73-d057b086eebc%7d"/>
          <p:cNvPicPr>
            <a:picLocks noChangeAspect="1" noChangeArrowheads="1"/>
          </p:cNvPicPr>
          <p:nvPr/>
        </p:nvPicPr>
        <p:blipFill>
          <a:blip r:embed="rId3"/>
          <a:srcRect/>
          <a:stretch>
            <a:fillRect/>
          </a:stretch>
        </p:blipFill>
        <p:spPr bwMode="auto">
          <a:xfrm>
            <a:off x="4953000" y="457200"/>
            <a:ext cx="4382839" cy="2924176"/>
          </a:xfrm>
          <a:prstGeom prst="rect">
            <a:avLst/>
          </a:prstGeom>
          <a:noFill/>
          <a:scene3d>
            <a:camera prst="isometricOffAxis2Left"/>
            <a:lightRig rig="threePt" dir="t"/>
          </a:scene3d>
        </p:spPr>
      </p:pic>
      <p:pic>
        <p:nvPicPr>
          <p:cNvPr id="6" name="Picture 4" descr="http://pro.corbis.com/images/42-19336901.jpg?size=67&amp;uid=%7b3d401661-06e5-4836-8b28-15ea980ba15d%7d"/>
          <p:cNvPicPr>
            <a:picLocks noChangeAspect="1" noChangeArrowheads="1"/>
          </p:cNvPicPr>
          <p:nvPr/>
        </p:nvPicPr>
        <p:blipFill>
          <a:blip r:embed="rId4"/>
          <a:srcRect r="39516" b="31169"/>
          <a:stretch>
            <a:fillRect/>
          </a:stretch>
        </p:blipFill>
        <p:spPr bwMode="auto">
          <a:xfrm>
            <a:off x="304800" y="1905000"/>
            <a:ext cx="4724400" cy="4038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http://pro.corbis.com/images/42-15359439.jpg?size=67&amp;uid=%7b4ccd887d-8ed2-4896-9fab-03dbe8cc5c7a%7d"/>
          <p:cNvPicPr>
            <a:picLocks noChangeAspect="1" noChangeArrowheads="1"/>
          </p:cNvPicPr>
          <p:nvPr/>
        </p:nvPicPr>
        <p:blipFill>
          <a:blip r:embed="rId3"/>
          <a:srcRect/>
          <a:stretch>
            <a:fillRect/>
          </a:stretch>
        </p:blipFill>
        <p:spPr bwMode="auto">
          <a:xfrm>
            <a:off x="0" y="0"/>
            <a:ext cx="9143912" cy="6858001"/>
          </a:xfrm>
          <a:prstGeom prst="rect">
            <a:avLst/>
          </a:prstGeom>
          <a:noFill/>
        </p:spPr>
      </p:pic>
      <p:sp>
        <p:nvSpPr>
          <p:cNvPr id="2" name="Title 1"/>
          <p:cNvSpPr>
            <a:spLocks noGrp="1"/>
          </p:cNvSpPr>
          <p:nvPr>
            <p:ph type="title"/>
          </p:nvPr>
        </p:nvSpPr>
        <p:spPr/>
        <p:txBody>
          <a:bodyPr>
            <a:normAutofit/>
          </a:bodyPr>
          <a:lstStyle/>
          <a:p>
            <a:r>
              <a:rPr lang="en-US" sz="6000" dirty="0" smtClean="0">
                <a:solidFill>
                  <a:srgbClr val="92D050"/>
                </a:solidFill>
                <a:latin typeface="Comic Sans MS" pitchFamily="66" charset="0"/>
              </a:rPr>
              <a:t>Story of </a:t>
            </a:r>
            <a:r>
              <a:rPr lang="en-US" sz="6000" dirty="0" err="1" smtClean="0">
                <a:solidFill>
                  <a:srgbClr val="92D050"/>
                </a:solidFill>
                <a:latin typeface="Comic Sans MS" pitchFamily="66" charset="0"/>
              </a:rPr>
              <a:t>Adhan</a:t>
            </a:r>
            <a:endParaRPr lang="en-US" sz="6000" dirty="0">
              <a:solidFill>
                <a:srgbClr val="92D050"/>
              </a:solidFill>
              <a:latin typeface="Comic Sans MS" pitchFamily="66" charset="0"/>
            </a:endParaRPr>
          </a:p>
        </p:txBody>
      </p:sp>
      <p:sp>
        <p:nvSpPr>
          <p:cNvPr id="3" name="Content Placeholder 2"/>
          <p:cNvSpPr>
            <a:spLocks noGrp="1"/>
          </p:cNvSpPr>
          <p:nvPr>
            <p:ph idx="1"/>
          </p:nvPr>
        </p:nvSpPr>
        <p:spPr/>
        <p:txBody>
          <a:bodyPr/>
          <a:lstStyle/>
          <a:p>
            <a:pPr>
              <a:buNone/>
            </a:pPr>
            <a:r>
              <a:rPr lang="en-US" dirty="0" smtClean="0"/>
              <a:t>	</a:t>
            </a:r>
            <a:r>
              <a:rPr lang="en-US" sz="4800" dirty="0" smtClean="0">
                <a:solidFill>
                  <a:srgbClr val="FFFF00"/>
                </a:solidFill>
              </a:rPr>
              <a:t>When the Muslims migrated from </a:t>
            </a:r>
            <a:r>
              <a:rPr lang="en-US" sz="4800" dirty="0" err="1" smtClean="0">
                <a:solidFill>
                  <a:srgbClr val="FFFF00"/>
                </a:solidFill>
              </a:rPr>
              <a:t>Makkah</a:t>
            </a:r>
            <a:r>
              <a:rPr lang="en-US" sz="4800" dirty="0" smtClean="0">
                <a:solidFill>
                  <a:srgbClr val="FFFF00"/>
                </a:solidFill>
              </a:rPr>
              <a:t> to </a:t>
            </a:r>
            <a:r>
              <a:rPr lang="en-US" sz="4800" dirty="0" err="1" smtClean="0">
                <a:solidFill>
                  <a:srgbClr val="FFFF00"/>
                </a:solidFill>
              </a:rPr>
              <a:t>Madinah</a:t>
            </a:r>
            <a:r>
              <a:rPr lang="en-US" sz="4800" dirty="0" smtClean="0">
                <a:solidFill>
                  <a:srgbClr val="FFFF00"/>
                </a:solidFill>
              </a:rPr>
              <a:t> they used to agree about a fixed time for the congregational prayer. </a:t>
            </a:r>
            <a:endParaRPr lang="en-US" sz="4800" dirty="0">
              <a:solidFill>
                <a:srgbClr val="FFFF00"/>
              </a:solidFill>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90114" name="Picture 2" descr="http://pro.corbis.com/images/42-19473144.jpg?size=572&amp;uid=%7bddcc367a-556c-44ad-9289-a30f0efbd2a1%7d"/>
          <p:cNvPicPr>
            <a:picLocks noChangeAspect="1" noChangeArrowheads="1"/>
          </p:cNvPicPr>
          <p:nvPr/>
        </p:nvPicPr>
        <p:blipFill>
          <a:blip r:embed="rId3"/>
          <a:srcRect t="5172"/>
          <a:stretch>
            <a:fillRect/>
          </a:stretch>
        </p:blipFill>
        <p:spPr bwMode="auto">
          <a:xfrm>
            <a:off x="381000" y="762000"/>
            <a:ext cx="4419600" cy="5588000"/>
          </a:xfrm>
          <a:prstGeom prst="rect">
            <a:avLst/>
          </a:prstGeom>
          <a:noFill/>
          <a:scene3d>
            <a:camera prst="orthographicFront"/>
            <a:lightRig rig="threePt" dir="t"/>
          </a:scene3d>
          <a:sp3d>
            <a:bevelT prst="angle"/>
          </a:sp3d>
        </p:spPr>
      </p:pic>
      <p:pic>
        <p:nvPicPr>
          <p:cNvPr id="5" name="Picture 6" descr="http://upload.wikimedia.org/wikipedia/commons/thumb/6/69/After_the_party.jpg/350px-After_the_party.jpg"/>
          <p:cNvPicPr>
            <a:picLocks noChangeAspect="1" noChangeArrowheads="1"/>
          </p:cNvPicPr>
          <p:nvPr/>
        </p:nvPicPr>
        <p:blipFill>
          <a:blip r:embed="rId4"/>
          <a:srcRect/>
          <a:stretch>
            <a:fillRect/>
          </a:stretch>
        </p:blipFill>
        <p:spPr bwMode="auto">
          <a:xfrm>
            <a:off x="5181600" y="2514600"/>
            <a:ext cx="3638550" cy="273411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5124" name="Picture 4" descr="http://graphics8.nytimes.com/images/2006/12/29/nyregion/nyregionspecial2/trees600.jpg"/>
          <p:cNvPicPr>
            <a:picLocks noChangeAspect="1" noChangeArrowheads="1"/>
          </p:cNvPicPr>
          <p:nvPr/>
        </p:nvPicPr>
        <p:blipFill>
          <a:blip r:embed="rId3"/>
          <a:srcRect r="55862"/>
          <a:stretch>
            <a:fillRect/>
          </a:stretch>
        </p:blipFill>
        <p:spPr bwMode="auto">
          <a:xfrm>
            <a:off x="2362200" y="1447800"/>
            <a:ext cx="3657600" cy="4419600"/>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http://www.austrade.gov.au/images/UserUploadedImages/1438/rolling-out-red-carpet.jpg"/>
          <p:cNvPicPr>
            <a:picLocks noChangeAspect="1" noChangeArrowheads="1"/>
          </p:cNvPicPr>
          <p:nvPr/>
        </p:nvPicPr>
        <p:blipFill>
          <a:blip r:embed="rId3"/>
          <a:srcRect/>
          <a:stretch>
            <a:fillRect/>
          </a:stretch>
        </p:blipFill>
        <p:spPr bwMode="auto">
          <a:xfrm>
            <a:off x="990600" y="381000"/>
            <a:ext cx="7162800" cy="583256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5334000" y="1600200"/>
            <a:ext cx="3657600" cy="4525963"/>
          </a:xfrm>
        </p:spPr>
        <p:txBody>
          <a:bodyPr>
            <a:normAutofit fontScale="92500" lnSpcReduction="10000"/>
          </a:bodyPr>
          <a:lstStyle/>
          <a:p>
            <a:pPr algn="ctr">
              <a:buNone/>
            </a:pPr>
            <a:r>
              <a:rPr lang="en-US" sz="4000" dirty="0" smtClean="0">
                <a:latin typeface="Comic Sans MS" pitchFamily="66" charset="0"/>
              </a:rPr>
              <a:t>	Gratification of the senses</a:t>
            </a:r>
          </a:p>
          <a:p>
            <a:pPr algn="ctr">
              <a:buNone/>
            </a:pPr>
            <a:endParaRPr lang="en-US" sz="4000" dirty="0" smtClean="0">
              <a:latin typeface="Comic Sans MS" pitchFamily="66" charset="0"/>
            </a:endParaRPr>
          </a:p>
          <a:p>
            <a:pPr algn="ctr">
              <a:buNone/>
            </a:pPr>
            <a:r>
              <a:rPr lang="en-US" sz="4000" dirty="0" smtClean="0">
                <a:latin typeface="Comic Sans MS" pitchFamily="66" charset="0"/>
              </a:rPr>
              <a:t>TEMPORARY</a:t>
            </a:r>
          </a:p>
          <a:p>
            <a:pPr algn="ctr">
              <a:buNone/>
            </a:pPr>
            <a:r>
              <a:rPr lang="en-US" sz="4000" dirty="0" smtClean="0">
                <a:solidFill>
                  <a:srgbClr val="FF0000"/>
                </a:solidFill>
                <a:latin typeface="Comic Sans MS" pitchFamily="66" charset="0"/>
              </a:rPr>
              <a:t>CHILL</a:t>
            </a:r>
          </a:p>
          <a:p>
            <a:pPr algn="ctr">
              <a:buNone/>
            </a:pPr>
            <a:r>
              <a:rPr lang="en-US" sz="4000" dirty="0" smtClean="0">
                <a:latin typeface="Comic Sans MS" pitchFamily="66" charset="0"/>
              </a:rPr>
              <a:t>&amp;</a:t>
            </a:r>
          </a:p>
          <a:p>
            <a:pPr algn="ctr">
              <a:buNone/>
            </a:pPr>
            <a:r>
              <a:rPr lang="en-US" sz="4000" dirty="0" smtClean="0">
                <a:solidFill>
                  <a:srgbClr val="FF0000"/>
                </a:solidFill>
                <a:latin typeface="Comic Sans MS" pitchFamily="66" charset="0"/>
              </a:rPr>
              <a:t>THRILLS</a:t>
            </a:r>
            <a:endParaRPr lang="en-US" sz="4000" dirty="0">
              <a:solidFill>
                <a:srgbClr val="FF0000"/>
              </a:solidFill>
              <a:latin typeface="Comic Sans MS" pitchFamily="66" charset="0"/>
            </a:endParaRPr>
          </a:p>
        </p:txBody>
      </p:sp>
      <p:pic>
        <p:nvPicPr>
          <p:cNvPr id="5" name="Picture 2" descr="http://pro.corbis.com/images/42-18390024.jpg?size=572&amp;uid=%7BDD8FC208-464B-4354-B74C-34CFE10F5337%7D"/>
          <p:cNvPicPr>
            <a:picLocks noChangeAspect="1" noChangeArrowheads="1"/>
          </p:cNvPicPr>
          <p:nvPr/>
        </p:nvPicPr>
        <p:blipFill>
          <a:blip r:embed="rId3"/>
          <a:srcRect t="7566" b="35345"/>
          <a:stretch>
            <a:fillRect/>
          </a:stretch>
        </p:blipFill>
        <p:spPr bwMode="auto">
          <a:xfrm>
            <a:off x="304800" y="1905000"/>
            <a:ext cx="5105400" cy="3886199"/>
          </a:xfrm>
          <a:prstGeom prst="rect">
            <a:avLst/>
          </a:prstGeom>
          <a:ln w="228600" cap="sq" cmpd="thickThin">
            <a:solidFill>
              <a:srgbClr val="000000"/>
            </a:solidFill>
            <a:prstDash val="solid"/>
            <a:miter lim="800000"/>
          </a:ln>
          <a:effectLst>
            <a:innerShdw blurRad="76200">
              <a:srgbClr val="000000"/>
            </a:innerShdw>
          </a:effectLst>
          <a:scene3d>
            <a:camera prst="isometricOffAxis1Right"/>
            <a:lightRig rig="threePt" dir="t"/>
          </a:scene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5000" fill="hold"/>
                                        <p:tgtEl>
                                          <p:spTgt spid="3">
                                            <p:txEl>
                                              <p:pRg st="2" end="2"/>
                                            </p:txEl>
                                          </p:spTgt>
                                        </p:tgtEl>
                                        <p:attrNameLst>
                                          <p:attrName>ppt_w</p:attrName>
                                        </p:attrNameLst>
                                      </p:cBhvr>
                                      <p:tavLst>
                                        <p:tav tm="0" fmla="#ppt_w*sin(2.5*pi*$)">
                                          <p:val>
                                            <p:fltVal val="0"/>
                                          </p:val>
                                        </p:tav>
                                        <p:tav tm="100000">
                                          <p:val>
                                            <p:fltVal val="1"/>
                                          </p:val>
                                        </p:tav>
                                      </p:tavLst>
                                    </p:anim>
                                    <p:anim calcmode="lin" valueType="num">
                                      <p:cBhvr>
                                        <p:cTn id="8" dur="50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87042" name="Picture 2" descr="http://images.amazon.com/images/G/01/dvd/cinderella-pumpkin-large.jpg"/>
          <p:cNvPicPr>
            <a:picLocks noChangeAspect="1" noChangeArrowheads="1"/>
          </p:cNvPicPr>
          <p:nvPr/>
        </p:nvPicPr>
        <p:blipFill>
          <a:blip r:embed="rId3"/>
          <a:srcRect/>
          <a:stretch>
            <a:fillRect/>
          </a:stretch>
        </p:blipFill>
        <p:spPr bwMode="auto">
          <a:xfrm>
            <a:off x="457200" y="609600"/>
            <a:ext cx="8317374" cy="5475604"/>
          </a:xfrm>
          <a:prstGeom prst="rect">
            <a:avLst/>
          </a:prstGeom>
          <a:noFill/>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Cinderella_transformed.jpg"/>
          <p:cNvPicPr>
            <a:picLocks noGrp="1" noChangeAspect="1"/>
          </p:cNvPicPr>
          <p:nvPr>
            <p:ph idx="1"/>
          </p:nvPr>
        </p:nvPicPr>
        <p:blipFill>
          <a:blip r:embed="rId3"/>
          <a:stretch>
            <a:fillRect/>
          </a:stretch>
        </p:blipFill>
        <p:spPr>
          <a:xfrm>
            <a:off x="2209800" y="914400"/>
            <a:ext cx="4685320" cy="5082381"/>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descr="midnight.jpg"/>
          <p:cNvPicPr>
            <a:picLocks noGrp="1" noChangeAspect="1"/>
          </p:cNvPicPr>
          <p:nvPr>
            <p:ph idx="1"/>
          </p:nvPr>
        </p:nvPicPr>
        <p:blipFill>
          <a:blip r:embed="rId3"/>
          <a:stretch>
            <a:fillRect/>
          </a:stretch>
        </p:blipFill>
        <p:spPr>
          <a:xfrm>
            <a:off x="3657600" y="2209800"/>
            <a:ext cx="5130800" cy="3848100"/>
          </a:xfrm>
        </p:spPr>
      </p:pic>
      <p:pic>
        <p:nvPicPr>
          <p:cNvPr id="88066" name="Picture 2" descr="http://media.cnbc.com/j/CNBC/Sections/News_And_Analysis/_Blogs/Warren_Buffett_Watch/_DAILY%20POSTS/Graphics/071214_CinderellaHeadingforExit.standard.jpg"/>
          <p:cNvPicPr>
            <a:picLocks noChangeAspect="1" noChangeArrowheads="1"/>
          </p:cNvPicPr>
          <p:nvPr/>
        </p:nvPicPr>
        <p:blipFill>
          <a:blip r:embed="rId4"/>
          <a:srcRect/>
          <a:stretch>
            <a:fillRect/>
          </a:stretch>
        </p:blipFill>
        <p:spPr bwMode="auto">
          <a:xfrm>
            <a:off x="3657600" y="2133600"/>
            <a:ext cx="5181600" cy="3894894"/>
          </a:xfrm>
          <a:prstGeom prst="rect">
            <a:avLst/>
          </a:prstGeom>
          <a:noFill/>
        </p:spPr>
      </p:pic>
      <p:pic>
        <p:nvPicPr>
          <p:cNvPr id="88068" name="Picture 4" descr="http://www.princeton.edu/~yauli/cinderella-3.0/midnight.gif"/>
          <p:cNvPicPr>
            <a:picLocks noChangeAspect="1" noChangeArrowheads="1"/>
          </p:cNvPicPr>
          <p:nvPr/>
        </p:nvPicPr>
        <p:blipFill>
          <a:blip r:embed="rId5"/>
          <a:srcRect/>
          <a:stretch>
            <a:fillRect/>
          </a:stretch>
        </p:blipFill>
        <p:spPr bwMode="auto">
          <a:xfrm>
            <a:off x="457200" y="228600"/>
            <a:ext cx="2895600" cy="3388212"/>
          </a:xfrm>
          <a:prstGeom prst="rect">
            <a:avLst/>
          </a:prstGeom>
          <a:noFill/>
          <a:scene3d>
            <a:camera prst="isometricOffAxis1Right"/>
            <a:lightRig rig="threePt" dir="t"/>
          </a:scene3d>
          <a:sp3d>
            <a:bevelT prst="angle"/>
          </a:sp3d>
        </p:spPr>
      </p:pic>
      <p:pic>
        <p:nvPicPr>
          <p:cNvPr id="9218" name="Picture 2" descr="http://www.winmarkcom.com/images/pumpkin1.jpg"/>
          <p:cNvPicPr>
            <a:picLocks noChangeAspect="1" noChangeArrowheads="1"/>
          </p:cNvPicPr>
          <p:nvPr/>
        </p:nvPicPr>
        <p:blipFill>
          <a:blip r:embed="rId6"/>
          <a:srcRect/>
          <a:stretch>
            <a:fillRect/>
          </a:stretch>
        </p:blipFill>
        <p:spPr bwMode="auto">
          <a:xfrm>
            <a:off x="3581400" y="2057400"/>
            <a:ext cx="5257800" cy="40767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88068"/>
                                        </p:tgtEl>
                                        <p:attrNameLst>
                                          <p:attrName>style.visibility</p:attrName>
                                        </p:attrNameLst>
                                      </p:cBhvr>
                                      <p:to>
                                        <p:strVal val="visible"/>
                                      </p:to>
                                    </p:set>
                                    <p:animScale>
                                      <p:cBhvr>
                                        <p:cTn id="7" dur="1000" decel="50000" fill="hold">
                                          <p:stCondLst>
                                            <p:cond delay="0"/>
                                          </p:stCondLst>
                                        </p:cTn>
                                        <p:tgtEl>
                                          <p:spTgt spid="880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88068"/>
                                        </p:tgtEl>
                                        <p:attrNameLst>
                                          <p:attrName>ppt_x</p:attrName>
                                          <p:attrName>ppt_y</p:attrName>
                                        </p:attrNameLst>
                                      </p:cBhvr>
                                    </p:animMotion>
                                    <p:animEffect transition="in" filter="fade">
                                      <p:cBhvr>
                                        <p:cTn id="9" dur="1000"/>
                                        <p:tgtEl>
                                          <p:spTgt spid="88068"/>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nodeType="clickEffect">
                                  <p:stCondLst>
                                    <p:cond delay="0"/>
                                  </p:stCondLst>
                                  <p:childTnLst>
                                    <p:set>
                                      <p:cBhvr>
                                        <p:cTn id="13" dur="1" fill="hold">
                                          <p:stCondLst>
                                            <p:cond delay="0"/>
                                          </p:stCondLst>
                                        </p:cTn>
                                        <p:tgtEl>
                                          <p:spTgt spid="88066"/>
                                        </p:tgtEl>
                                        <p:attrNameLst>
                                          <p:attrName>style.visibility</p:attrName>
                                        </p:attrNameLst>
                                      </p:cBhvr>
                                      <p:to>
                                        <p:strVal val="visible"/>
                                      </p:to>
                                    </p:set>
                                    <p:animScale>
                                      <p:cBhvr>
                                        <p:cTn id="14" dur="1000" decel="50000" fill="hold">
                                          <p:stCondLst>
                                            <p:cond delay="0"/>
                                          </p:stCondLst>
                                        </p:cTn>
                                        <p:tgtEl>
                                          <p:spTgt spid="880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88066"/>
                                        </p:tgtEl>
                                        <p:attrNameLst>
                                          <p:attrName>ppt_x</p:attrName>
                                          <p:attrName>ppt_y</p:attrName>
                                        </p:attrNameLst>
                                      </p:cBhvr>
                                    </p:animMotion>
                                    <p:animEffect transition="in" filter="fade">
                                      <p:cBhvr>
                                        <p:cTn id="16" dur="1000"/>
                                        <p:tgtEl>
                                          <p:spTgt spid="88066"/>
                                        </p:tgtEl>
                                      </p:cBhvr>
                                    </p:animEffect>
                                  </p:childTnLst>
                                </p:cTn>
                              </p:par>
                            </p:childTnLst>
                          </p:cTn>
                        </p:par>
                      </p:childTnLst>
                    </p:cTn>
                  </p:par>
                  <p:par>
                    <p:cTn id="17" fill="hold">
                      <p:stCondLst>
                        <p:cond delay="indefinite"/>
                      </p:stCondLst>
                      <p:childTnLst>
                        <p:par>
                          <p:cTn id="18" fill="hold">
                            <p:stCondLst>
                              <p:cond delay="0"/>
                            </p:stCondLst>
                            <p:childTnLst>
                              <p:par>
                                <p:cTn id="19" presetID="52"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Scale>
                                      <p:cBhvr>
                                        <p:cTn id="21"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6"/>
                                        </p:tgtEl>
                                        <p:attrNameLst>
                                          <p:attrName>ppt_x</p:attrName>
                                          <p:attrName>ppt_y</p:attrName>
                                        </p:attrNameLst>
                                      </p:cBhvr>
                                    </p:animMotion>
                                    <p:animEffect transition="in" filter="fade">
                                      <p:cBhvr>
                                        <p:cTn id="23" dur="1000"/>
                                        <p:tgtEl>
                                          <p:spTgt spid="6"/>
                                        </p:tgtEl>
                                      </p:cBhvr>
                                    </p:animEffect>
                                  </p:childTnLst>
                                </p:cTn>
                              </p:par>
                              <p:par>
                                <p:cTn id="24" presetID="9" presetClass="exit" presetSubtype="0" fill="hold" nodeType="withEffect">
                                  <p:stCondLst>
                                    <p:cond delay="0"/>
                                  </p:stCondLst>
                                  <p:childTnLst>
                                    <p:animEffect transition="out" filter="dissolve">
                                      <p:cBhvr>
                                        <p:cTn id="25" dur="500"/>
                                        <p:tgtEl>
                                          <p:spTgt spid="88066"/>
                                        </p:tgtEl>
                                      </p:cBhvr>
                                    </p:animEffect>
                                    <p:set>
                                      <p:cBhvr>
                                        <p:cTn id="26" dur="1" fill="hold">
                                          <p:stCondLst>
                                            <p:cond delay="499"/>
                                          </p:stCondLst>
                                        </p:cTn>
                                        <p:tgtEl>
                                          <p:spTgt spid="88066"/>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52" presetClass="entr" presetSubtype="0" fill="hold" nodeType="clickEffect">
                                  <p:stCondLst>
                                    <p:cond delay="0"/>
                                  </p:stCondLst>
                                  <p:childTnLst>
                                    <p:set>
                                      <p:cBhvr>
                                        <p:cTn id="30" dur="1" fill="hold">
                                          <p:stCondLst>
                                            <p:cond delay="0"/>
                                          </p:stCondLst>
                                        </p:cTn>
                                        <p:tgtEl>
                                          <p:spTgt spid="9218"/>
                                        </p:tgtEl>
                                        <p:attrNameLst>
                                          <p:attrName>style.visibility</p:attrName>
                                        </p:attrNameLst>
                                      </p:cBhvr>
                                      <p:to>
                                        <p:strVal val="visible"/>
                                      </p:to>
                                    </p:set>
                                    <p:animScale>
                                      <p:cBhvr>
                                        <p:cTn id="31" dur="1000" decel="50000" fill="hold">
                                          <p:stCondLst>
                                            <p:cond delay="0"/>
                                          </p:stCondLst>
                                        </p:cTn>
                                        <p:tgtEl>
                                          <p:spTgt spid="921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2" dur="1000" decel="50000" fill="hold">
                                          <p:stCondLst>
                                            <p:cond delay="0"/>
                                          </p:stCondLst>
                                        </p:cTn>
                                        <p:tgtEl>
                                          <p:spTgt spid="9218"/>
                                        </p:tgtEl>
                                        <p:attrNameLst>
                                          <p:attrName>ppt_x</p:attrName>
                                          <p:attrName>ppt_y</p:attrName>
                                        </p:attrNameLst>
                                      </p:cBhvr>
                                    </p:animMotion>
                                    <p:animEffect transition="in" filter="fade">
                                      <p:cBhvr>
                                        <p:cTn id="33" dur="1000"/>
                                        <p:tgtEl>
                                          <p:spTgt spid="9218"/>
                                        </p:tgtEl>
                                      </p:cBhvr>
                                    </p:animEffect>
                                  </p:childTnLst>
                                </p:cTn>
                              </p:par>
                              <p:par>
                                <p:cTn id="34" presetID="9" presetClass="exit" presetSubtype="0" fill="hold" nodeType="withEffect">
                                  <p:stCondLst>
                                    <p:cond delay="0"/>
                                  </p:stCondLst>
                                  <p:childTnLst>
                                    <p:animEffect transition="out" filter="dissolve">
                                      <p:cBhvr>
                                        <p:cTn id="35" dur="500"/>
                                        <p:tgtEl>
                                          <p:spTgt spid="6"/>
                                        </p:tgtEl>
                                      </p:cBhvr>
                                    </p:animEffect>
                                    <p:set>
                                      <p:cBhvr>
                                        <p:cTn id="36"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3" name="Content Placeholder 2"/>
          <p:cNvSpPr>
            <a:spLocks noGrp="1"/>
          </p:cNvSpPr>
          <p:nvPr>
            <p:ph sz="half" idx="1"/>
          </p:nvPr>
        </p:nvSpPr>
        <p:spPr>
          <a:xfrm>
            <a:off x="0" y="0"/>
            <a:ext cx="8991600" cy="6858000"/>
          </a:xfrm>
        </p:spPr>
        <p:txBody>
          <a:bodyPr>
            <a:normAutofit fontScale="77500" lnSpcReduction="20000"/>
          </a:bodyPr>
          <a:lstStyle/>
          <a:p>
            <a:pPr algn="r" rtl="1"/>
            <a:r>
              <a:rPr lang="ar-SA" sz="4800" b="1" dirty="0" smtClean="0">
                <a:solidFill>
                  <a:schemeClr val="bg1"/>
                </a:solidFill>
                <a:cs typeface="DecoType Naskh" pitchFamily="2" charset="-78"/>
              </a:rPr>
              <a:t>الله أكبر الله أكبر</a:t>
            </a:r>
            <a:endParaRPr lang="en-US" sz="4800" b="1" dirty="0" smtClean="0">
              <a:solidFill>
                <a:schemeClr val="bg1"/>
              </a:solidFill>
              <a:cs typeface="DecoType Naskh" pitchFamily="2" charset="-78"/>
            </a:endParaRPr>
          </a:p>
          <a:p>
            <a:pPr algn="r" rtl="1"/>
            <a:r>
              <a:rPr lang="en-US" sz="2900" dirty="0" smtClean="0">
                <a:solidFill>
                  <a:srgbClr val="FFFF00"/>
                </a:solidFill>
                <a:latin typeface="Comic Sans MS" pitchFamily="66" charset="0"/>
              </a:rPr>
              <a:t>Allah is the greatest  Allah is the Greatest</a:t>
            </a:r>
          </a:p>
          <a:p>
            <a:pPr algn="r" rtl="1"/>
            <a:r>
              <a:rPr lang="ar-SA" sz="4800" b="1" dirty="0" smtClean="0">
                <a:solidFill>
                  <a:schemeClr val="bg1"/>
                </a:solidFill>
                <a:cs typeface="DecoType Naskh" pitchFamily="2" charset="-78"/>
              </a:rPr>
              <a:t>أَشْهَدُ أَنْ لاَّ إِلـٰـهَ إِلاَّ الله</a:t>
            </a:r>
            <a:endParaRPr lang="en-US" sz="4800" b="1" dirty="0" smtClean="0">
              <a:solidFill>
                <a:schemeClr val="bg1"/>
              </a:solidFill>
              <a:cs typeface="DecoType Naskh" pitchFamily="2" charset="-78"/>
            </a:endParaRPr>
          </a:p>
          <a:p>
            <a:pPr algn="r" rtl="1"/>
            <a:r>
              <a:rPr lang="en-US" sz="2600" dirty="0" smtClean="0">
                <a:solidFill>
                  <a:srgbClr val="FFFF00"/>
                </a:solidFill>
                <a:latin typeface="Comic Sans MS" pitchFamily="66" charset="0"/>
              </a:rPr>
              <a:t>I bear witness that there is no god except Allah</a:t>
            </a:r>
          </a:p>
          <a:p>
            <a:pPr algn="r" rtl="1"/>
            <a:r>
              <a:rPr lang="ar-SA" sz="4800" b="1" dirty="0" smtClean="0">
                <a:solidFill>
                  <a:schemeClr val="bg1"/>
                </a:solidFill>
                <a:cs typeface="DecoType Naskh" pitchFamily="2" charset="-78"/>
              </a:rPr>
              <a:t>أَشْهَدُ أَنَّ مُحَمَّدًا </a:t>
            </a:r>
            <a:r>
              <a:rPr lang="ur-PK" sz="4800" b="1" dirty="0" smtClean="0">
                <a:solidFill>
                  <a:schemeClr val="bg1"/>
                </a:solidFill>
                <a:cs typeface="DecoType Naskh" pitchFamily="2" charset="-78"/>
              </a:rPr>
              <a:t>ر</a:t>
            </a:r>
            <a:r>
              <a:rPr lang="ar-SA" sz="4800" b="1" dirty="0" smtClean="0">
                <a:solidFill>
                  <a:schemeClr val="bg1"/>
                </a:solidFill>
                <a:cs typeface="DecoType Naskh" pitchFamily="2" charset="-78"/>
              </a:rPr>
              <a:t>ّ</a:t>
            </a:r>
            <a:r>
              <a:rPr lang="ur-PK" sz="4800" b="1" dirty="0" smtClean="0">
                <a:solidFill>
                  <a:schemeClr val="bg1"/>
                </a:solidFill>
                <a:cs typeface="DecoType Naskh" pitchFamily="2" charset="-78"/>
              </a:rPr>
              <a:t>َسُولُ اللهِ</a:t>
            </a:r>
            <a:r>
              <a:rPr lang="en-US" sz="4800" dirty="0" smtClean="0">
                <a:solidFill>
                  <a:schemeClr val="bg1"/>
                </a:solidFill>
              </a:rPr>
              <a:t> </a:t>
            </a:r>
            <a:r>
              <a:rPr lang="ar-SA" sz="4800" dirty="0" smtClean="0">
                <a:solidFill>
                  <a:schemeClr val="bg1"/>
                </a:solidFill>
              </a:rPr>
              <a:t> </a:t>
            </a:r>
            <a:endParaRPr lang="en-US" sz="4800" dirty="0" smtClean="0">
              <a:solidFill>
                <a:schemeClr val="bg1"/>
              </a:solidFill>
            </a:endParaRPr>
          </a:p>
          <a:p>
            <a:pPr algn="r" rtl="1"/>
            <a:r>
              <a:rPr lang="en-US" sz="2600" dirty="0" smtClean="0">
                <a:solidFill>
                  <a:srgbClr val="FFFF00"/>
                </a:solidFill>
                <a:latin typeface="Comic Sans MS" pitchFamily="66" charset="0"/>
              </a:rPr>
              <a:t>I bear witness that Muhammad (PBUH) is the messenger of Allah </a:t>
            </a:r>
          </a:p>
          <a:p>
            <a:pPr algn="r" rtl="1"/>
            <a:r>
              <a:rPr lang="ar-SA" sz="4800" b="1" dirty="0" smtClean="0">
                <a:solidFill>
                  <a:schemeClr val="bg1"/>
                </a:solidFill>
                <a:cs typeface="DecoType Naskh" pitchFamily="2" charset="-78"/>
              </a:rPr>
              <a:t>حَيَّ عَلَى الصَّلَوٰةِ</a:t>
            </a:r>
            <a:r>
              <a:rPr lang="en-US" sz="4800" dirty="0" smtClean="0">
                <a:solidFill>
                  <a:schemeClr val="bg1"/>
                </a:solidFill>
              </a:rPr>
              <a:t> </a:t>
            </a:r>
          </a:p>
          <a:p>
            <a:pPr algn="r" rtl="1"/>
            <a:r>
              <a:rPr lang="en-US" sz="2600" dirty="0" smtClean="0">
                <a:solidFill>
                  <a:srgbClr val="FFFF00"/>
                </a:solidFill>
                <a:latin typeface="Comic Sans MS" pitchFamily="66" charset="0"/>
              </a:rPr>
              <a:t>Hurry to the prayer (Rise up for prayer)</a:t>
            </a:r>
            <a:r>
              <a:rPr lang="en-US" sz="2600" dirty="0" smtClean="0">
                <a:solidFill>
                  <a:schemeClr val="bg1"/>
                </a:solidFill>
                <a:latin typeface="Comic Sans MS" pitchFamily="66" charset="0"/>
              </a:rPr>
              <a:t/>
            </a:r>
            <a:br>
              <a:rPr lang="en-US" sz="2600" dirty="0" smtClean="0">
                <a:solidFill>
                  <a:schemeClr val="bg1"/>
                </a:solidFill>
                <a:latin typeface="Comic Sans MS" pitchFamily="66" charset="0"/>
              </a:rPr>
            </a:br>
            <a:endParaRPr lang="en-US" sz="2600" dirty="0" smtClean="0">
              <a:solidFill>
                <a:schemeClr val="bg1"/>
              </a:solidFill>
              <a:latin typeface="Comic Sans MS" pitchFamily="66" charset="0"/>
            </a:endParaRPr>
          </a:p>
          <a:p>
            <a:pPr algn="r" rtl="1"/>
            <a:r>
              <a:rPr lang="ar-SA" sz="4800" b="1" dirty="0" smtClean="0">
                <a:solidFill>
                  <a:schemeClr val="bg1"/>
                </a:solidFill>
                <a:cs typeface="DecoType Naskh" pitchFamily="2" charset="-78"/>
              </a:rPr>
              <a:t>حَيَّ عَلَى الْفَلاَحِ</a:t>
            </a:r>
            <a:endParaRPr lang="en-US" sz="4800" b="1" dirty="0" smtClean="0">
              <a:solidFill>
                <a:schemeClr val="bg1"/>
              </a:solidFill>
              <a:cs typeface="DecoType Naskh" pitchFamily="2" charset="-78"/>
            </a:endParaRPr>
          </a:p>
          <a:p>
            <a:pPr algn="r" rtl="1"/>
            <a:r>
              <a:rPr lang="en-US" sz="2600" dirty="0" smtClean="0">
                <a:solidFill>
                  <a:srgbClr val="FFFF00"/>
                </a:solidFill>
                <a:latin typeface="Comic Sans MS" pitchFamily="66" charset="0"/>
              </a:rPr>
              <a:t>Hurry to success (Rise up for Salvation) </a:t>
            </a:r>
            <a:r>
              <a:rPr lang="en-US" sz="4400" dirty="0" smtClean="0"/>
              <a:t/>
            </a:r>
            <a:br>
              <a:rPr lang="en-US" sz="4400" dirty="0" smtClean="0"/>
            </a:br>
            <a:r>
              <a:rPr lang="en-US" sz="4800" dirty="0" smtClean="0">
                <a:solidFill>
                  <a:schemeClr val="bg1"/>
                </a:solidFill>
              </a:rPr>
              <a:t> </a:t>
            </a:r>
          </a:p>
          <a:p>
            <a:pPr algn="r" rtl="1"/>
            <a:r>
              <a:rPr lang="ar-SA" sz="4800" b="1" dirty="0" smtClean="0">
                <a:solidFill>
                  <a:schemeClr val="bg1"/>
                </a:solidFill>
                <a:cs typeface="DecoType Naskh" pitchFamily="2" charset="-78"/>
              </a:rPr>
              <a:t>اَلله ُ أَكْبَرُ اَلله ُ أَكْبَرُ</a:t>
            </a:r>
            <a:endParaRPr lang="en-US" sz="4800" b="1" dirty="0" smtClean="0">
              <a:solidFill>
                <a:schemeClr val="bg1"/>
              </a:solidFill>
              <a:cs typeface="DecoType Naskh" pitchFamily="2" charset="-78"/>
            </a:endParaRPr>
          </a:p>
          <a:p>
            <a:pPr algn="r" rtl="1"/>
            <a:r>
              <a:rPr lang="en-US" sz="2600" dirty="0" smtClean="0">
                <a:solidFill>
                  <a:srgbClr val="FFFF00"/>
                </a:solidFill>
                <a:latin typeface="Comic Sans MS" pitchFamily="66" charset="0"/>
              </a:rPr>
              <a:t>Allah is the greatest  Allah is the Greatest</a:t>
            </a:r>
          </a:p>
          <a:p>
            <a:pPr algn="r" rtl="1"/>
            <a:r>
              <a:rPr lang="ar-SA" sz="4800" b="1" dirty="0" smtClean="0">
                <a:solidFill>
                  <a:schemeClr val="bg1"/>
                </a:solidFill>
                <a:cs typeface="DecoType Naskh" pitchFamily="2" charset="-78"/>
              </a:rPr>
              <a:t>لاَ إِ</a:t>
            </a:r>
            <a:r>
              <a:rPr lang="ur-PK" sz="4800" b="1" dirty="0" smtClean="0">
                <a:solidFill>
                  <a:schemeClr val="bg1"/>
                </a:solidFill>
                <a:cs typeface="DecoType Naskh" pitchFamily="2" charset="-78"/>
              </a:rPr>
              <a:t>لـ</a:t>
            </a:r>
            <a:r>
              <a:rPr lang="ar-SA" sz="4800" b="1" dirty="0" smtClean="0">
                <a:solidFill>
                  <a:schemeClr val="bg1"/>
                </a:solidFill>
                <a:cs typeface="DecoType Naskh" pitchFamily="2" charset="-78"/>
              </a:rPr>
              <a:t>ٰ</a:t>
            </a:r>
            <a:r>
              <a:rPr lang="ur-PK" sz="4800" b="1" dirty="0" smtClean="0">
                <a:solidFill>
                  <a:schemeClr val="bg1"/>
                </a:solidFill>
                <a:cs typeface="DecoType Naskh" pitchFamily="2" charset="-78"/>
              </a:rPr>
              <a:t>ـه </a:t>
            </a:r>
            <a:r>
              <a:rPr lang="ar-SA" sz="4800" b="1" dirty="0" smtClean="0">
                <a:solidFill>
                  <a:schemeClr val="bg1"/>
                </a:solidFill>
                <a:cs typeface="DecoType Naskh" pitchFamily="2" charset="-78"/>
              </a:rPr>
              <a:t>إِلاَّ الله </a:t>
            </a:r>
            <a:endParaRPr lang="en-US" sz="4800" b="1" dirty="0" smtClean="0">
              <a:solidFill>
                <a:schemeClr val="bg1"/>
              </a:solidFill>
              <a:cs typeface="DecoType Naskh" pitchFamily="2" charset="-78"/>
            </a:endParaRPr>
          </a:p>
          <a:p>
            <a:pPr algn="r" rtl="1"/>
            <a:r>
              <a:rPr lang="en-US" sz="2900" dirty="0" smtClean="0">
                <a:solidFill>
                  <a:srgbClr val="FFFF00"/>
                </a:solidFill>
                <a:latin typeface="Comic Sans MS" pitchFamily="66" charset="0"/>
              </a:rPr>
              <a:t>there is no god except Allah</a:t>
            </a:r>
            <a:endParaRPr lang="en-US" sz="2900" b="1" dirty="0" smtClean="0">
              <a:solidFill>
                <a:srgbClr val="FFFF00"/>
              </a:solidFill>
              <a:cs typeface="DecoType Naskh" pitchFamily="2" charset="-78"/>
            </a:endParaRPr>
          </a:p>
        </p:txBody>
      </p:sp>
      <p:sp>
        <p:nvSpPr>
          <p:cNvPr id="4" name="Oval 3"/>
          <p:cNvSpPr/>
          <p:nvPr/>
        </p:nvSpPr>
        <p:spPr>
          <a:xfrm>
            <a:off x="6248400" y="3505200"/>
            <a:ext cx="2514600" cy="8382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a:off x="1828800" y="4191000"/>
            <a:ext cx="1740408" cy="48463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Scale>
                                      <p:cBhvr>
                                        <p:cTn id="7"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4"/>
                                        </p:tgtEl>
                                        <p:attrNameLst>
                                          <p:attrName>ppt_x</p:attrName>
                                          <p:attrName>ppt_y</p:attrName>
                                        </p:attrNameLst>
                                      </p:cBhvr>
                                    </p:animMotion>
                                    <p:animEffect transition="in" filter="fade">
                                      <p:cBhvr>
                                        <p:cTn id="9" dur="1000"/>
                                        <p:tgtEl>
                                          <p:spTgt spid="4"/>
                                        </p:tgtEl>
                                      </p:cBhvr>
                                    </p:animEffect>
                                  </p:childTnLst>
                                </p:cTn>
                              </p:par>
                              <p:par>
                                <p:cTn id="10" presetID="5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Scale>
                                      <p:cBhvr>
                                        <p:cTn id="12"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6"/>
                                        </p:tgtEl>
                                        <p:attrNameLst>
                                          <p:attrName>ppt_x</p:attrName>
                                          <p:attrName>ppt_y</p:attrName>
                                        </p:attrNameLst>
                                      </p:cBhvr>
                                    </p:animMotion>
                                    <p:animEffect transition="in" filter="fade">
                                      <p:cBhvr>
                                        <p:cTn id="1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pic>
        <p:nvPicPr>
          <p:cNvPr id="4" name="Picture 4" descr="http://www.iwillchangeyourlife.com/blog/wp-content/uploads/2007/09/success.jpg"/>
          <p:cNvPicPr>
            <a:picLocks noChangeAspect="1" noChangeArrowheads="1"/>
          </p:cNvPicPr>
          <p:nvPr/>
        </p:nvPicPr>
        <p:blipFill>
          <a:blip r:embed="rId3"/>
          <a:srcRect/>
          <a:stretch>
            <a:fillRect/>
          </a:stretch>
        </p:blipFill>
        <p:spPr bwMode="auto">
          <a:xfrm>
            <a:off x="0" y="0"/>
            <a:ext cx="5372100" cy="6858000"/>
          </a:xfrm>
          <a:prstGeom prst="rect">
            <a:avLst/>
          </a:prstGeom>
          <a:noFill/>
        </p:spPr>
      </p:pic>
      <p:sp>
        <p:nvSpPr>
          <p:cNvPr id="2" name="Title 1"/>
          <p:cNvSpPr>
            <a:spLocks noGrp="1"/>
          </p:cNvSpPr>
          <p:nvPr>
            <p:ph type="title"/>
          </p:nvPr>
        </p:nvSpPr>
        <p:spPr>
          <a:xfrm>
            <a:off x="457200" y="274638"/>
            <a:ext cx="8229600" cy="1554162"/>
          </a:xfrm>
        </p:spPr>
        <p:txBody>
          <a:bodyPr>
            <a:noAutofit/>
          </a:bodyPr>
          <a:lstStyle/>
          <a:p>
            <a:pPr algn="r"/>
            <a:r>
              <a:rPr lang="ar-SA" sz="9600" b="1" dirty="0" smtClean="0">
                <a:cs typeface="DecoType Naskh" pitchFamily="2" charset="-78"/>
              </a:rPr>
              <a:t>الْفَلاَحِ</a:t>
            </a:r>
            <a:endParaRPr lang="en-US" sz="9600" dirty="0"/>
          </a:p>
        </p:txBody>
      </p:sp>
      <p:sp>
        <p:nvSpPr>
          <p:cNvPr id="3" name="Content Placeholder 2"/>
          <p:cNvSpPr>
            <a:spLocks noGrp="1"/>
          </p:cNvSpPr>
          <p:nvPr>
            <p:ph idx="1"/>
          </p:nvPr>
        </p:nvSpPr>
        <p:spPr>
          <a:xfrm>
            <a:off x="457200" y="1600200"/>
            <a:ext cx="8229600" cy="4953000"/>
          </a:xfrm>
        </p:spPr>
        <p:txBody>
          <a:bodyPr>
            <a:normAutofit lnSpcReduction="10000"/>
          </a:bodyPr>
          <a:lstStyle/>
          <a:p>
            <a:endParaRPr lang="en-US" dirty="0" smtClean="0"/>
          </a:p>
          <a:p>
            <a:pPr algn="ctr">
              <a:buNone/>
            </a:pPr>
            <a:endParaRPr lang="en-US" sz="8800" dirty="0" smtClean="0">
              <a:latin typeface="Comic Sans MS" pitchFamily="66" charset="0"/>
            </a:endParaRPr>
          </a:p>
          <a:p>
            <a:pPr algn="ctr">
              <a:buNone/>
            </a:pPr>
            <a:r>
              <a:rPr lang="en-US" sz="8800" dirty="0" smtClean="0">
                <a:latin typeface="Comic Sans MS" pitchFamily="66" charset="0"/>
              </a:rPr>
              <a:t>Comprehensive success</a:t>
            </a:r>
            <a:endParaRPr lang="en-US" sz="8800" dirty="0">
              <a:latin typeface="Comic Sans MS" pitchFamily="66" charset="0"/>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gradFill>
          <a:gsLst>
            <a:gs pos="0">
              <a:srgbClr val="CCCCFF"/>
            </a:gs>
            <a:gs pos="17999">
              <a:srgbClr val="99CCFF"/>
            </a:gs>
            <a:gs pos="36000">
              <a:srgbClr val="9966FF"/>
            </a:gs>
            <a:gs pos="61000">
              <a:srgbClr val="CC99FF"/>
            </a:gs>
            <a:gs pos="82001">
              <a:srgbClr val="99CCFF"/>
            </a:gs>
            <a:gs pos="100000">
              <a:srgbClr val="CCCCFF"/>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latin typeface="Comic Sans MS" pitchFamily="66" charset="0"/>
              </a:rPr>
              <a:t>Importance of </a:t>
            </a:r>
            <a:r>
              <a:rPr lang="en-US" sz="6000" dirty="0" err="1" smtClean="0">
                <a:latin typeface="Comic Sans MS" pitchFamily="66" charset="0"/>
              </a:rPr>
              <a:t>Adhan</a:t>
            </a:r>
            <a:endParaRPr lang="en-US" sz="6000" dirty="0">
              <a:latin typeface="Comic Sans MS" pitchFamily="66" charset="0"/>
            </a:endParaRPr>
          </a:p>
        </p:txBody>
      </p:sp>
      <p:sp>
        <p:nvSpPr>
          <p:cNvPr id="3" name="Content Placeholder 2"/>
          <p:cNvSpPr>
            <a:spLocks noGrp="1"/>
          </p:cNvSpPr>
          <p:nvPr>
            <p:ph idx="1"/>
          </p:nvPr>
        </p:nvSpPr>
        <p:spPr/>
        <p:txBody>
          <a:bodyPr/>
          <a:lstStyle/>
          <a:p>
            <a:pPr>
              <a:buNone/>
            </a:pPr>
            <a:endParaRPr lang="en-US" dirty="0" smtClean="0"/>
          </a:p>
          <a:p>
            <a:pPr>
              <a:buNone/>
            </a:pPr>
            <a:r>
              <a:rPr lang="en-US" dirty="0" smtClean="0"/>
              <a:t>It is the first step towards the first act of worship</a:t>
            </a:r>
          </a:p>
          <a:p>
            <a:endParaRPr lang="en-US" b="1" dirty="0" smtClean="0">
              <a:latin typeface="Times New Roman" pitchFamily="18" charset="0"/>
              <a:cs typeface="Times New Roman" pitchFamily="18" charset="0"/>
            </a:endParaRPr>
          </a:p>
          <a:p>
            <a:pPr>
              <a:buNone/>
            </a:pPr>
            <a:r>
              <a:rPr lang="en-US" b="1" dirty="0" smtClean="0">
                <a:latin typeface="Times New Roman" pitchFamily="18" charset="0"/>
                <a:cs typeface="Times New Roman" pitchFamily="18" charset="0"/>
              </a:rPr>
              <a:t>	If we take the first step properly, it will have direct effect on the performance of the first act of worship: </a:t>
            </a:r>
            <a:r>
              <a:rPr lang="en-US" b="1" dirty="0" err="1" smtClean="0">
                <a:latin typeface="Times New Roman" pitchFamily="18" charset="0"/>
                <a:cs typeface="Times New Roman" pitchFamily="18" charset="0"/>
              </a:rPr>
              <a:t>Salah</a:t>
            </a:r>
            <a:r>
              <a:rPr lang="en-US" b="1" dirty="0" smtClean="0">
                <a:latin typeface="Times New Roman" pitchFamily="18" charset="0"/>
                <a:cs typeface="Times New Roman" pitchFamily="18" charset="0"/>
              </a:rPr>
              <a:t>!</a:t>
            </a:r>
          </a:p>
          <a:p>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http://pro.corbis.com/images/42-18542712.jpg?size=67&amp;uid=%7b8baccef5-51e1-493b-a2a7-e7ec1d934f5c%7d"/>
          <p:cNvPicPr>
            <a:picLocks noChangeAspect="1" noChangeArrowheads="1"/>
          </p:cNvPicPr>
          <p:nvPr/>
        </p:nvPicPr>
        <p:blipFill>
          <a:blip r:embed="rId3"/>
          <a:srcRect t="6667"/>
          <a:stretch>
            <a:fillRect/>
          </a:stretch>
        </p:blipFill>
        <p:spPr bwMode="auto">
          <a:xfrm>
            <a:off x="0" y="0"/>
            <a:ext cx="9144000" cy="6858000"/>
          </a:xfrm>
          <a:prstGeom prst="rect">
            <a:avLst/>
          </a:prstGeom>
          <a:noFill/>
        </p:spPr>
      </p:pic>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dirty="0" smtClean="0"/>
              <a:t>	</a:t>
            </a:r>
            <a:r>
              <a:rPr lang="en-US" sz="4800" b="1" dirty="0" smtClean="0">
                <a:solidFill>
                  <a:srgbClr val="FFC000"/>
                </a:solidFill>
              </a:rPr>
              <a:t>One day The Prophet (PBUH) and the Muslims discussed the matter of calling the people for prayer at the exact time.</a:t>
            </a:r>
            <a:endParaRPr lang="en-US" sz="4800" b="1" dirty="0">
              <a:solidFill>
                <a:srgbClr val="FFC000"/>
              </a:solidFill>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57346" name="Picture 2" descr="http://pro.corbis.com/images/42-15373801.jpg?size=67&amp;uid=%7b4ee69435-b361-4e73-a830-b851f32f8aff%7d"/>
          <p:cNvPicPr>
            <a:picLocks noChangeAspect="1" noChangeArrowheads="1"/>
          </p:cNvPicPr>
          <p:nvPr/>
        </p:nvPicPr>
        <p:blipFill>
          <a:blip r:embed="rId3"/>
          <a:srcRect t="12047"/>
          <a:stretch>
            <a:fillRect/>
          </a:stretch>
        </p:blipFill>
        <p:spPr bwMode="auto">
          <a:xfrm>
            <a:off x="381000" y="1066800"/>
            <a:ext cx="8229600" cy="482917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p:cNvSpPr txBox="1"/>
          <p:nvPr/>
        </p:nvSpPr>
        <p:spPr>
          <a:xfrm>
            <a:off x="3505200" y="5934670"/>
            <a:ext cx="2246128" cy="923330"/>
          </a:xfrm>
          <a:prstGeom prst="rect">
            <a:avLst/>
          </a:prstGeom>
          <a:noFill/>
        </p:spPr>
        <p:txBody>
          <a:bodyPr wrap="none" rtlCol="0">
            <a:spAutoFit/>
          </a:bodyPr>
          <a:lstStyle/>
          <a:p>
            <a:r>
              <a:rPr lang="en-US" sz="5400" b="1" dirty="0" err="1" smtClean="0">
                <a:latin typeface="Comic Sans MS" pitchFamily="66" charset="0"/>
              </a:rPr>
              <a:t>Adhan</a:t>
            </a:r>
            <a:endParaRPr lang="en-US" sz="5400" b="1" dirty="0">
              <a:latin typeface="Comic Sans MS" pitchFamily="66" charset="0"/>
            </a:endParaRPr>
          </a:p>
        </p:txBody>
      </p:sp>
      <p:sp>
        <p:nvSpPr>
          <p:cNvPr id="6" name="Right Arrow 5"/>
          <p:cNvSpPr/>
          <p:nvPr/>
        </p:nvSpPr>
        <p:spPr>
          <a:xfrm rot="16200000">
            <a:off x="3829812" y="4552188"/>
            <a:ext cx="18166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581400" y="1752600"/>
            <a:ext cx="2121093" cy="1323439"/>
          </a:xfrm>
          <a:prstGeom prst="rect">
            <a:avLst/>
          </a:prstGeom>
          <a:noFill/>
        </p:spPr>
        <p:txBody>
          <a:bodyPr wrap="none" rtlCol="0">
            <a:spAutoFit/>
          </a:bodyPr>
          <a:lstStyle/>
          <a:p>
            <a:r>
              <a:rPr lang="ar-SA" sz="8000" b="1" dirty="0" smtClean="0">
                <a:solidFill>
                  <a:schemeClr val="bg1"/>
                </a:solidFill>
                <a:cs typeface="DecoType Naskh" pitchFamily="2" charset="-78"/>
              </a:rPr>
              <a:t>الصَّلَوٰةِ</a:t>
            </a:r>
            <a:endParaRPr lang="en-US" sz="8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Scale>
                                      <p:cBhvr>
                                        <p:cTn id="7"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5"/>
                                        </p:tgtEl>
                                        <p:attrNameLst>
                                          <p:attrName>ppt_x</p:attrName>
                                          <p:attrName>ppt_y</p:attrName>
                                        </p:attrNameLst>
                                      </p:cBhvr>
                                    </p:animMotion>
                                    <p:animEffect transition="in" filter="fade">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0"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edge">
                                      <p:cBhvr>
                                        <p:cTn id="14" dur="10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5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770" decel="100000"/>
                                        <p:tgtEl>
                                          <p:spTgt spid="8"/>
                                        </p:tgtEl>
                                      </p:cBhvr>
                                    </p:animEffect>
                                    <p:animScale>
                                      <p:cBhvr>
                                        <p:cTn id="20" dur="770" decel="100000"/>
                                        <p:tgtEl>
                                          <p:spTgt spid="8"/>
                                        </p:tgtEl>
                                      </p:cBhvr>
                                      <p:from x="10000" y="10000"/>
                                      <p:to x="200000" y="450000"/>
                                    </p:animScale>
                                    <p:animScale>
                                      <p:cBhvr>
                                        <p:cTn id="21" dur="1230" accel="100000" fill="hold">
                                          <p:stCondLst>
                                            <p:cond delay="770"/>
                                          </p:stCondLst>
                                        </p:cTn>
                                        <p:tgtEl>
                                          <p:spTgt spid="8"/>
                                        </p:tgtEl>
                                      </p:cBhvr>
                                      <p:from x="200000" y="450000"/>
                                      <p:to x="100000" y="100000"/>
                                    </p:animScale>
                                    <p:set>
                                      <p:cBhvr>
                                        <p:cTn id="22" dur="770" fill="hold"/>
                                        <p:tgtEl>
                                          <p:spTgt spid="8"/>
                                        </p:tgtEl>
                                        <p:attrNameLst>
                                          <p:attrName>ppt_x</p:attrName>
                                        </p:attrNameLst>
                                      </p:cBhvr>
                                      <p:to>
                                        <p:strVal val="(0.5)"/>
                                      </p:to>
                                    </p:set>
                                    <p:anim from="(0.5)" to="(#ppt_x)" calcmode="lin" valueType="num">
                                      <p:cBhvr>
                                        <p:cTn id="23" dur="1230" accel="100000" fill="hold">
                                          <p:stCondLst>
                                            <p:cond delay="770"/>
                                          </p:stCondLst>
                                        </p:cTn>
                                        <p:tgtEl>
                                          <p:spTgt spid="8"/>
                                        </p:tgtEl>
                                        <p:attrNameLst>
                                          <p:attrName>ppt_x</p:attrName>
                                        </p:attrNameLst>
                                      </p:cBhvr>
                                    </p:anim>
                                    <p:set>
                                      <p:cBhvr>
                                        <p:cTn id="24" dur="770" fill="hold"/>
                                        <p:tgtEl>
                                          <p:spTgt spid="8"/>
                                        </p:tgtEl>
                                        <p:attrNameLst>
                                          <p:attrName>ppt_y</p:attrName>
                                        </p:attrNameLst>
                                      </p:cBhvr>
                                      <p:to>
                                        <p:strVal val="(#ppt_y+0.4)"/>
                                      </p:to>
                                    </p:set>
                                    <p:anim from="(#ppt_y+0.4)" to="(#ppt_y)" calcmode="lin" valueType="num">
                                      <p:cBhvr>
                                        <p:cTn id="25" dur="1230" accel="100000" fill="hold">
                                          <p:stCondLst>
                                            <p:cond delay="770"/>
                                          </p:stCondLst>
                                        </p:cTn>
                                        <p:tgtEl>
                                          <p:spTgt spid="8"/>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8"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pic>
        <p:nvPicPr>
          <p:cNvPr id="44038" name="Picture 6" descr="http://www.tigner.com/images/success_ladder.jpg"/>
          <p:cNvPicPr>
            <a:picLocks noChangeAspect="1" noChangeArrowheads="1"/>
          </p:cNvPicPr>
          <p:nvPr/>
        </p:nvPicPr>
        <p:blipFill>
          <a:blip r:embed="rId3"/>
          <a:srcRect b="5769"/>
          <a:stretch>
            <a:fillRect/>
          </a:stretch>
        </p:blipFill>
        <p:spPr bwMode="auto">
          <a:xfrm>
            <a:off x="3048000" y="1676400"/>
            <a:ext cx="2924175" cy="3733800"/>
          </a:xfrm>
          <a:prstGeom prst="rect">
            <a:avLst/>
          </a:prstGeom>
          <a:noFill/>
        </p:spPr>
      </p:pic>
      <p:sp>
        <p:nvSpPr>
          <p:cNvPr id="6" name="TextBox 5"/>
          <p:cNvSpPr txBox="1"/>
          <p:nvPr/>
        </p:nvSpPr>
        <p:spPr>
          <a:xfrm>
            <a:off x="3505200" y="304800"/>
            <a:ext cx="1986441" cy="1323439"/>
          </a:xfrm>
          <a:prstGeom prst="rect">
            <a:avLst/>
          </a:prstGeom>
          <a:noFill/>
        </p:spPr>
        <p:txBody>
          <a:bodyPr wrap="none" rtlCol="0">
            <a:spAutoFit/>
          </a:bodyPr>
          <a:lstStyle/>
          <a:p>
            <a:r>
              <a:rPr lang="ar-SA" sz="8000" b="1" dirty="0" smtClean="0">
                <a:cs typeface="DecoType Naskh" pitchFamily="2" charset="-78"/>
              </a:rPr>
              <a:t>الْفَلاَحِ</a:t>
            </a:r>
            <a:endParaRPr lang="en-US" sz="8000" dirty="0"/>
          </a:p>
        </p:txBody>
      </p:sp>
      <p:sp>
        <p:nvSpPr>
          <p:cNvPr id="7" name="TextBox 6"/>
          <p:cNvSpPr txBox="1"/>
          <p:nvPr/>
        </p:nvSpPr>
        <p:spPr>
          <a:xfrm>
            <a:off x="3505200" y="5534561"/>
            <a:ext cx="2121093" cy="1323439"/>
          </a:xfrm>
          <a:prstGeom prst="rect">
            <a:avLst/>
          </a:prstGeom>
          <a:noFill/>
        </p:spPr>
        <p:txBody>
          <a:bodyPr wrap="none" rtlCol="0">
            <a:spAutoFit/>
          </a:bodyPr>
          <a:lstStyle/>
          <a:p>
            <a:r>
              <a:rPr lang="ar-SA" sz="8000" b="1" dirty="0" smtClean="0">
                <a:cs typeface="DecoType Naskh" pitchFamily="2" charset="-78"/>
              </a:rPr>
              <a:t>الصَّلَوٰةِ</a:t>
            </a:r>
            <a:endParaRPr lang="en-US" sz="8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Scale>
                                      <p:cBhvr>
                                        <p:cTn id="7"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7"/>
                                        </p:tgtEl>
                                        <p:attrNameLst>
                                          <p:attrName>ppt_x</p:attrName>
                                          <p:attrName>ppt_y</p:attrName>
                                        </p:attrNameLst>
                                      </p:cBhvr>
                                    </p:animMotion>
                                    <p:animEffect transition="in" filter="fade">
                                      <p:cBhvr>
                                        <p:cTn id="9" dur="10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1" presetClass="entr" presetSubtype="0" fill="hold" nodeType="clickEffect">
                                  <p:stCondLst>
                                    <p:cond delay="0"/>
                                  </p:stCondLst>
                                  <p:childTnLst>
                                    <p:set>
                                      <p:cBhvr>
                                        <p:cTn id="13" dur="1" fill="hold">
                                          <p:stCondLst>
                                            <p:cond delay="0"/>
                                          </p:stCondLst>
                                        </p:cTn>
                                        <p:tgtEl>
                                          <p:spTgt spid="44038"/>
                                        </p:tgtEl>
                                        <p:attrNameLst>
                                          <p:attrName>style.visibility</p:attrName>
                                        </p:attrNameLst>
                                      </p:cBhvr>
                                      <p:to>
                                        <p:strVal val="visible"/>
                                      </p:to>
                                    </p:set>
                                    <p:animEffect transition="in" filter="fade">
                                      <p:cBhvr>
                                        <p:cTn id="14" dur="770" decel="100000"/>
                                        <p:tgtEl>
                                          <p:spTgt spid="44038"/>
                                        </p:tgtEl>
                                      </p:cBhvr>
                                    </p:animEffect>
                                    <p:animScale>
                                      <p:cBhvr>
                                        <p:cTn id="15" dur="770" decel="100000"/>
                                        <p:tgtEl>
                                          <p:spTgt spid="44038"/>
                                        </p:tgtEl>
                                      </p:cBhvr>
                                      <p:from x="10000" y="10000"/>
                                      <p:to x="200000" y="450000"/>
                                    </p:animScale>
                                    <p:animScale>
                                      <p:cBhvr>
                                        <p:cTn id="16" dur="1230" accel="100000" fill="hold">
                                          <p:stCondLst>
                                            <p:cond delay="770"/>
                                          </p:stCondLst>
                                        </p:cTn>
                                        <p:tgtEl>
                                          <p:spTgt spid="44038"/>
                                        </p:tgtEl>
                                      </p:cBhvr>
                                      <p:from x="200000" y="450000"/>
                                      <p:to x="100000" y="100000"/>
                                    </p:animScale>
                                    <p:set>
                                      <p:cBhvr>
                                        <p:cTn id="17" dur="770" fill="hold"/>
                                        <p:tgtEl>
                                          <p:spTgt spid="44038"/>
                                        </p:tgtEl>
                                        <p:attrNameLst>
                                          <p:attrName>ppt_x</p:attrName>
                                        </p:attrNameLst>
                                      </p:cBhvr>
                                      <p:to>
                                        <p:strVal val="(0.5)"/>
                                      </p:to>
                                    </p:set>
                                    <p:anim from="(0.5)" to="(#ppt_x)" calcmode="lin" valueType="num">
                                      <p:cBhvr>
                                        <p:cTn id="18" dur="1230" accel="100000" fill="hold">
                                          <p:stCondLst>
                                            <p:cond delay="770"/>
                                          </p:stCondLst>
                                        </p:cTn>
                                        <p:tgtEl>
                                          <p:spTgt spid="44038"/>
                                        </p:tgtEl>
                                        <p:attrNameLst>
                                          <p:attrName>ppt_x</p:attrName>
                                        </p:attrNameLst>
                                      </p:cBhvr>
                                    </p:anim>
                                    <p:set>
                                      <p:cBhvr>
                                        <p:cTn id="19" dur="770" fill="hold"/>
                                        <p:tgtEl>
                                          <p:spTgt spid="44038"/>
                                        </p:tgtEl>
                                        <p:attrNameLst>
                                          <p:attrName>ppt_y</p:attrName>
                                        </p:attrNameLst>
                                      </p:cBhvr>
                                      <p:to>
                                        <p:strVal val="(#ppt_y+0.4)"/>
                                      </p:to>
                                    </p:set>
                                    <p:anim from="(#ppt_y+0.4)" to="(#ppt_y)" calcmode="lin" valueType="num">
                                      <p:cBhvr>
                                        <p:cTn id="20" dur="1230" accel="100000" fill="hold">
                                          <p:stCondLst>
                                            <p:cond delay="770"/>
                                          </p:stCondLst>
                                        </p:cTn>
                                        <p:tgtEl>
                                          <p:spTgt spid="44038"/>
                                        </p:tgtEl>
                                        <p:attrNameLst>
                                          <p:attrName>ppt_y</p:attrName>
                                        </p:attrNameLst>
                                      </p:cBhvr>
                                    </p:anim>
                                  </p:childTnLst>
                                </p:cTn>
                              </p:par>
                            </p:childTnLst>
                          </p:cTn>
                        </p:par>
                      </p:childTnLst>
                    </p:cTn>
                  </p:par>
                  <p:par>
                    <p:cTn id="21" fill="hold">
                      <p:stCondLst>
                        <p:cond delay="indefinite"/>
                      </p:stCondLst>
                      <p:childTnLst>
                        <p:par>
                          <p:cTn id="22" fill="hold">
                            <p:stCondLst>
                              <p:cond delay="0"/>
                            </p:stCondLst>
                            <p:childTnLst>
                              <p:par>
                                <p:cTn id="23" presetID="52"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Scale>
                                      <p:cBhvr>
                                        <p:cTn id="25"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6" dur="1000" decel="50000" fill="hold">
                                          <p:stCondLst>
                                            <p:cond delay="0"/>
                                          </p:stCondLst>
                                        </p:cTn>
                                        <p:tgtEl>
                                          <p:spTgt spid="6"/>
                                        </p:tgtEl>
                                        <p:attrNameLst>
                                          <p:attrName>ppt_x</p:attrName>
                                          <p:attrName>ppt_y</p:attrName>
                                        </p:attrNameLst>
                                      </p:cBhvr>
                                    </p:animMotion>
                                    <p:animEffect transition="in" filter="fade">
                                      <p:cBhvr>
                                        <p:cTn id="2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solidFill>
                  <a:schemeClr val="bg1"/>
                </a:solidFill>
                <a:latin typeface="Comic Sans MS" pitchFamily="66" charset="0"/>
              </a:rPr>
              <a:t>Non-stop Party Time</a:t>
            </a:r>
            <a:endParaRPr lang="en-US" sz="6000" dirty="0">
              <a:solidFill>
                <a:schemeClr val="bg1"/>
              </a:solidFill>
              <a:latin typeface="Comic Sans MS" pitchFamily="66" charset="0"/>
            </a:endParaRPr>
          </a:p>
        </p:txBody>
      </p:sp>
      <p:sp>
        <p:nvSpPr>
          <p:cNvPr id="3" name="Content Placeholder 2"/>
          <p:cNvSpPr>
            <a:spLocks noGrp="1"/>
          </p:cNvSpPr>
          <p:nvPr>
            <p:ph idx="1"/>
          </p:nvPr>
        </p:nvSpPr>
        <p:spPr/>
        <p:txBody>
          <a:bodyPr/>
          <a:lstStyle/>
          <a:p>
            <a:endParaRPr lang="en-US"/>
          </a:p>
        </p:txBody>
      </p:sp>
      <p:pic>
        <p:nvPicPr>
          <p:cNvPr id="118786" name="Picture 2" descr="http://www.spiritualwisdom.org.uk/images/eternal_life.jpg"/>
          <p:cNvPicPr>
            <a:picLocks noChangeAspect="1" noChangeArrowheads="1"/>
          </p:cNvPicPr>
          <p:nvPr/>
        </p:nvPicPr>
        <p:blipFill>
          <a:blip r:embed="rId3"/>
          <a:srcRect/>
          <a:stretch>
            <a:fillRect/>
          </a:stretch>
        </p:blipFill>
        <p:spPr bwMode="auto">
          <a:xfrm>
            <a:off x="2362200" y="1676400"/>
            <a:ext cx="4343400" cy="4343400"/>
          </a:xfrm>
          <a:prstGeom prst="rect">
            <a:avLst/>
          </a:prstGeom>
          <a:noFill/>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mic Sans MS" pitchFamily="66" charset="0"/>
              </a:rPr>
              <a:t>It sets the “mood” for Salah</a:t>
            </a:r>
            <a:endParaRPr lang="en-US" dirty="0">
              <a:latin typeface="Comic Sans MS" pitchFamily="66" charset="0"/>
            </a:endParaRPr>
          </a:p>
        </p:txBody>
      </p:sp>
      <p:sp>
        <p:nvSpPr>
          <p:cNvPr id="3" name="Content Placeholder 2"/>
          <p:cNvSpPr>
            <a:spLocks noGrp="1"/>
          </p:cNvSpPr>
          <p:nvPr>
            <p:ph idx="1"/>
          </p:nvPr>
        </p:nvSpPr>
        <p:spPr/>
        <p:txBody>
          <a:bodyPr/>
          <a:lstStyle/>
          <a:p>
            <a:endParaRPr lang="en-US"/>
          </a:p>
        </p:txBody>
      </p:sp>
      <p:pic>
        <p:nvPicPr>
          <p:cNvPr id="112642" name="Picture 2" descr="http://photoscopic.pluckthepetal.com/archives/041213soothing.jpg"/>
          <p:cNvPicPr>
            <a:picLocks noChangeAspect="1" noChangeArrowheads="1"/>
          </p:cNvPicPr>
          <p:nvPr/>
        </p:nvPicPr>
        <p:blipFill>
          <a:blip r:embed="rId3"/>
          <a:srcRect/>
          <a:stretch>
            <a:fillRect/>
          </a:stretch>
        </p:blipFill>
        <p:spPr bwMode="auto">
          <a:xfrm>
            <a:off x="1219200" y="1524000"/>
            <a:ext cx="6667500" cy="5000625"/>
          </a:xfrm>
          <a:prstGeom prst="rect">
            <a:avLst/>
          </a:prstGeom>
          <a:noFill/>
          <a:scene3d>
            <a:camera prst="orthographicFront"/>
            <a:lightRig rig="threePt" dir="t"/>
          </a:scene3d>
          <a:sp3d>
            <a:bevelT prst="angle"/>
          </a:sp3d>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noAutofit/>
          </a:bodyPr>
          <a:lstStyle/>
          <a:p>
            <a:r>
              <a:rPr lang="en-US" sz="4800" dirty="0" smtClean="0">
                <a:latin typeface="Comic Sans MS" pitchFamily="66" charset="0"/>
              </a:rPr>
              <a:t>Fundamentals of Islam </a:t>
            </a:r>
            <a:br>
              <a:rPr lang="en-US" sz="4800" dirty="0" smtClean="0">
                <a:latin typeface="Comic Sans MS" pitchFamily="66" charset="0"/>
              </a:rPr>
            </a:br>
            <a:r>
              <a:rPr lang="en-US" sz="4800" dirty="0" smtClean="0">
                <a:latin typeface="Comic Sans MS" pitchFamily="66" charset="0"/>
              </a:rPr>
              <a:t>are conveyed in </a:t>
            </a:r>
            <a:r>
              <a:rPr lang="en-US" sz="4800" dirty="0" err="1" smtClean="0">
                <a:latin typeface="Comic Sans MS" pitchFamily="66" charset="0"/>
              </a:rPr>
              <a:t>Adhan</a:t>
            </a:r>
            <a:r>
              <a:rPr lang="en-US" sz="4800" dirty="0" smtClean="0">
                <a:latin typeface="Comic Sans MS" pitchFamily="66" charset="0"/>
              </a:rPr>
              <a:t/>
            </a:r>
            <a:br>
              <a:rPr lang="en-US" sz="4800" dirty="0" smtClean="0">
                <a:latin typeface="Comic Sans MS" pitchFamily="66" charset="0"/>
              </a:rPr>
            </a:br>
            <a:endParaRPr lang="en-US" sz="4800" dirty="0">
              <a:latin typeface="Comic Sans MS" pitchFamily="66" charset="0"/>
            </a:endParaRPr>
          </a:p>
        </p:txBody>
      </p:sp>
      <p:sp>
        <p:nvSpPr>
          <p:cNvPr id="3" name="Content Placeholder 2"/>
          <p:cNvSpPr>
            <a:spLocks noGrp="1"/>
          </p:cNvSpPr>
          <p:nvPr>
            <p:ph idx="1"/>
          </p:nvPr>
        </p:nvSpPr>
        <p:spPr/>
        <p:txBody>
          <a:bodyPr/>
          <a:lstStyle/>
          <a:p>
            <a:pPr>
              <a:buNone/>
            </a:pPr>
            <a:endParaRPr lang="en-US" dirty="0"/>
          </a:p>
        </p:txBody>
      </p:sp>
      <p:pic>
        <p:nvPicPr>
          <p:cNvPr id="4" name="Picture 5"/>
          <p:cNvPicPr>
            <a:picLocks noChangeAspect="1" noChangeArrowheads="1"/>
          </p:cNvPicPr>
          <p:nvPr/>
        </p:nvPicPr>
        <p:blipFill>
          <a:blip r:embed="rId3"/>
          <a:srcRect/>
          <a:stretch>
            <a:fillRect/>
          </a:stretch>
        </p:blipFill>
        <p:spPr bwMode="auto">
          <a:xfrm>
            <a:off x="228600" y="1828800"/>
            <a:ext cx="8720137" cy="430688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Comic Sans MS" pitchFamily="66" charset="0"/>
              </a:rPr>
              <a:t>Words of </a:t>
            </a:r>
            <a:r>
              <a:rPr lang="en-US" dirty="0" err="1" smtClean="0">
                <a:latin typeface="Comic Sans MS" pitchFamily="66" charset="0"/>
              </a:rPr>
              <a:t>Adhan</a:t>
            </a:r>
            <a:r>
              <a:rPr lang="en-US" dirty="0" smtClean="0">
                <a:latin typeface="Comic Sans MS" pitchFamily="66" charset="0"/>
              </a:rPr>
              <a:t> were probably the first words you heard</a:t>
            </a:r>
            <a:endParaRPr lang="en-US" dirty="0">
              <a:latin typeface="Comic Sans MS" pitchFamily="66" charset="0"/>
            </a:endParaRPr>
          </a:p>
        </p:txBody>
      </p:sp>
      <p:sp>
        <p:nvSpPr>
          <p:cNvPr id="3" name="Content Placeholder 2"/>
          <p:cNvSpPr>
            <a:spLocks noGrp="1"/>
          </p:cNvSpPr>
          <p:nvPr>
            <p:ph idx="1"/>
          </p:nvPr>
        </p:nvSpPr>
        <p:spPr/>
        <p:txBody>
          <a:bodyPr/>
          <a:lstStyle/>
          <a:p>
            <a:endParaRPr lang="en-US" dirty="0"/>
          </a:p>
        </p:txBody>
      </p:sp>
      <p:pic>
        <p:nvPicPr>
          <p:cNvPr id="21506" name="Picture 2" descr="http://www.istockphoto.com/file_thumbview_approve/473540/2/istockphoto_473540-baby-silhouette.jpg"/>
          <p:cNvPicPr>
            <a:picLocks noChangeAspect="1" noChangeArrowheads="1"/>
          </p:cNvPicPr>
          <p:nvPr/>
        </p:nvPicPr>
        <p:blipFill>
          <a:blip r:embed="rId3"/>
          <a:srcRect/>
          <a:stretch>
            <a:fillRect/>
          </a:stretch>
        </p:blipFill>
        <p:spPr bwMode="auto">
          <a:xfrm>
            <a:off x="2286000" y="2057400"/>
            <a:ext cx="4381500" cy="4369970"/>
          </a:xfrm>
          <a:prstGeom prst="rect">
            <a:avLst/>
          </a:prstGeom>
          <a:noFill/>
          <a:effectLst>
            <a:softEdge rad="317500"/>
          </a:effectLst>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latin typeface="Comic Sans MS" pitchFamily="66" charset="0"/>
              </a:rPr>
              <a:t>Adhan</a:t>
            </a:r>
            <a:r>
              <a:rPr lang="en-US" dirty="0" smtClean="0">
                <a:latin typeface="Comic Sans MS" pitchFamily="66" charset="0"/>
              </a:rPr>
              <a:t> is a SATAN repellent</a:t>
            </a:r>
            <a:endParaRPr lang="en-US" dirty="0">
              <a:latin typeface="Comic Sans MS" pitchFamily="66" charset="0"/>
            </a:endParaRPr>
          </a:p>
        </p:txBody>
      </p:sp>
      <p:sp>
        <p:nvSpPr>
          <p:cNvPr id="3" name="Content Placeholder 2"/>
          <p:cNvSpPr>
            <a:spLocks noGrp="1"/>
          </p:cNvSpPr>
          <p:nvPr>
            <p:ph idx="1"/>
          </p:nvPr>
        </p:nvSpPr>
        <p:spPr/>
        <p:txBody>
          <a:bodyPr/>
          <a:lstStyle/>
          <a:p>
            <a:endParaRPr lang="en-US" dirty="0"/>
          </a:p>
        </p:txBody>
      </p:sp>
      <p:pic>
        <p:nvPicPr>
          <p:cNvPr id="132098" name="Picture 2" descr="http://ace.imageg.net/graphics/product_images/pACE2-1121680reg.jpg"/>
          <p:cNvPicPr>
            <a:picLocks noChangeAspect="1" noChangeArrowheads="1"/>
          </p:cNvPicPr>
          <p:nvPr/>
        </p:nvPicPr>
        <p:blipFill>
          <a:blip r:embed="rId3"/>
          <a:srcRect l="36364" r="35537"/>
          <a:stretch>
            <a:fillRect/>
          </a:stretch>
        </p:blipFill>
        <p:spPr bwMode="auto">
          <a:xfrm>
            <a:off x="3581400" y="1676400"/>
            <a:ext cx="1340742" cy="4771464"/>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gradFill>
          <a:gsLst>
            <a:gs pos="0">
              <a:srgbClr val="CCCCFF"/>
            </a:gs>
            <a:gs pos="17999">
              <a:srgbClr val="99CCFF"/>
            </a:gs>
            <a:gs pos="36000">
              <a:srgbClr val="9966FF"/>
            </a:gs>
            <a:gs pos="61000">
              <a:srgbClr val="CC99FF"/>
            </a:gs>
            <a:gs pos="82001">
              <a:srgbClr val="99CCFF"/>
            </a:gs>
            <a:gs pos="100000">
              <a:srgbClr val="CCCCFF"/>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342900" lvl="1" indent="-342900">
              <a:buNone/>
            </a:pPr>
            <a:r>
              <a:rPr lang="en-US" dirty="0" smtClean="0">
                <a:cs typeface="Nafees Nastaleeq" pitchFamily="2" charset="-78"/>
              </a:rPr>
              <a:t>	</a:t>
            </a:r>
            <a:r>
              <a:rPr lang="en-US" b="1" dirty="0" smtClean="0">
                <a:latin typeface="Lucida Calligraphy" pitchFamily="66" charset="0"/>
                <a:cs typeface="Nafees Nastaleeq" pitchFamily="2" charset="-78"/>
              </a:rPr>
              <a:t>Jabir (RA) reported:  </a:t>
            </a:r>
          </a:p>
          <a:p>
            <a:pPr marL="342900" lvl="1" indent="-342900">
              <a:buNone/>
            </a:pPr>
            <a:r>
              <a:rPr lang="en-US" b="1" dirty="0" smtClean="0">
                <a:latin typeface="Lucida Calligraphy" pitchFamily="66" charset="0"/>
                <a:cs typeface="Nafees Nastaleeq" pitchFamily="2" charset="-78"/>
              </a:rPr>
              <a:t>	he heard the Prophet (PBUH)saying; </a:t>
            </a:r>
          </a:p>
          <a:p>
            <a:pPr marL="342900" lvl="1" indent="-342900">
              <a:buNone/>
            </a:pPr>
            <a:endParaRPr lang="en-US" b="1" dirty="0" smtClean="0">
              <a:cs typeface="Nafees Nastaleeq" pitchFamily="2" charset="-78"/>
            </a:endParaRPr>
          </a:p>
          <a:p>
            <a:pPr marL="342900" lvl="1" indent="-342900">
              <a:buNone/>
            </a:pPr>
            <a:r>
              <a:rPr lang="en-US" b="1" dirty="0" smtClean="0">
                <a:cs typeface="Nafees Nastaleeq" pitchFamily="2" charset="-78"/>
              </a:rPr>
              <a:t>	</a:t>
            </a:r>
            <a:r>
              <a:rPr lang="en-US" sz="4400" b="1" dirty="0" smtClean="0">
                <a:latin typeface="Monotype Corsiva" pitchFamily="66" charset="0"/>
                <a:cs typeface="Nafees Nastaleeq" pitchFamily="2" charset="-78"/>
              </a:rPr>
              <a:t>Indeed when </a:t>
            </a:r>
            <a:r>
              <a:rPr lang="en-US" sz="4400" b="1" dirty="0" err="1" smtClean="0">
                <a:latin typeface="Monotype Corsiva" pitchFamily="66" charset="0"/>
                <a:cs typeface="Nafees Nastaleeq" pitchFamily="2" charset="-78"/>
              </a:rPr>
              <a:t>Shaytan</a:t>
            </a:r>
            <a:r>
              <a:rPr lang="en-US" sz="4400" b="1" dirty="0" smtClean="0">
                <a:latin typeface="Monotype Corsiva" pitchFamily="66" charset="0"/>
                <a:cs typeface="Nafees Nastaleeq" pitchFamily="2" charset="-78"/>
              </a:rPr>
              <a:t> hears the call for prayer, he goes away till </a:t>
            </a:r>
            <a:r>
              <a:rPr lang="en-US" sz="4400" b="1" dirty="0" err="1" smtClean="0">
                <a:latin typeface="Monotype Corsiva" pitchFamily="66" charset="0"/>
                <a:cs typeface="Nafees Nastaleeq" pitchFamily="2" charset="-78"/>
              </a:rPr>
              <a:t>Rawhaa</a:t>
            </a:r>
            <a:r>
              <a:rPr lang="en-US" sz="4400" b="1" dirty="0" smtClean="0">
                <a:latin typeface="Monotype Corsiva" pitchFamily="66" charset="0"/>
                <a:cs typeface="Nafees Nastaleeq" pitchFamily="2" charset="-78"/>
              </a:rPr>
              <a:t> </a:t>
            </a:r>
          </a:p>
          <a:p>
            <a:pPr marL="342900" lvl="1" indent="-342900">
              <a:buNone/>
            </a:pPr>
            <a:endParaRPr lang="en-US" b="1" dirty="0" smtClean="0">
              <a:cs typeface="Nafees Nastaleeq" pitchFamily="2" charset="-78"/>
            </a:endParaRPr>
          </a:p>
          <a:p>
            <a:pPr marL="342900" lvl="1" indent="-342900">
              <a:buNone/>
            </a:pPr>
            <a:r>
              <a:rPr lang="en-US" b="1" dirty="0" smtClean="0">
                <a:cs typeface="Nafees Nastaleeq" pitchFamily="2" charset="-78"/>
              </a:rPr>
              <a:t>	</a:t>
            </a:r>
            <a:r>
              <a:rPr lang="en-US" b="1" dirty="0" smtClean="0">
                <a:latin typeface="Lucida Calligraphy" pitchFamily="66" charset="0"/>
                <a:cs typeface="Nafees Nastaleeq" pitchFamily="2" charset="-78"/>
              </a:rPr>
              <a:t>(Muslim)</a:t>
            </a:r>
          </a:p>
          <a:p>
            <a:endParaRPr lang="en-US"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724400" y="1600200"/>
            <a:ext cx="4419600" cy="4525963"/>
          </a:xfrm>
        </p:spPr>
        <p:txBody>
          <a:bodyPr>
            <a:normAutofit/>
          </a:bodyPr>
          <a:lstStyle/>
          <a:p>
            <a:pPr algn="ctr">
              <a:buNone/>
            </a:pPr>
            <a:r>
              <a:rPr lang="en-US" sz="5400" dirty="0" smtClean="0">
                <a:latin typeface="Comic Sans MS" pitchFamily="66" charset="0"/>
              </a:rPr>
              <a:t>We </a:t>
            </a:r>
          </a:p>
          <a:p>
            <a:pPr algn="ctr">
              <a:buNone/>
            </a:pPr>
            <a:r>
              <a:rPr lang="en-US" sz="5400" dirty="0" smtClean="0">
                <a:latin typeface="Comic Sans MS" pitchFamily="66" charset="0"/>
              </a:rPr>
              <a:t>respond to an invitation</a:t>
            </a:r>
          </a:p>
          <a:p>
            <a:pPr algn="ctr">
              <a:buNone/>
            </a:pPr>
            <a:endParaRPr lang="en-US" sz="6000" dirty="0" smtClean="0">
              <a:latin typeface="Comic Sans MS" pitchFamily="66" charset="0"/>
            </a:endParaRPr>
          </a:p>
        </p:txBody>
      </p:sp>
      <p:pic>
        <p:nvPicPr>
          <p:cNvPr id="4" name="Picture 6" descr="http://www.tomandsarah.net/images/rsvp.jpg"/>
          <p:cNvPicPr>
            <a:picLocks noChangeAspect="1" noChangeArrowheads="1"/>
          </p:cNvPicPr>
          <p:nvPr/>
        </p:nvPicPr>
        <p:blipFill>
          <a:blip r:embed="rId4"/>
          <a:srcRect/>
          <a:stretch>
            <a:fillRect/>
          </a:stretch>
        </p:blipFill>
        <p:spPr bwMode="auto">
          <a:xfrm>
            <a:off x="0" y="0"/>
            <a:ext cx="5124658" cy="6858000"/>
          </a:xfrm>
          <a:prstGeom prst="rect">
            <a:avLst/>
          </a:prstGeom>
          <a:noFill/>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pPr algn="ctr">
              <a:buNone/>
            </a:pPr>
            <a:r>
              <a:rPr lang="en-US" sz="4000" b="1" dirty="0" smtClean="0">
                <a:latin typeface="Lucida Calligraphy" pitchFamily="66" charset="0"/>
              </a:rPr>
              <a:t>Thank you for the invitation</a:t>
            </a:r>
            <a:endParaRPr lang="en-US" sz="4000" b="1" dirty="0">
              <a:latin typeface="Lucida Calligraphy" pitchFamily="66" charset="0"/>
            </a:endParaRPr>
          </a:p>
        </p:txBody>
      </p:sp>
      <p:pic>
        <p:nvPicPr>
          <p:cNvPr id="1026" name="Picture 2" descr="http://www.pricescope.com/idealbb/files/RSVP%20card-small.JPG"/>
          <p:cNvPicPr>
            <a:picLocks noChangeAspect="1" noChangeArrowheads="1"/>
          </p:cNvPicPr>
          <p:nvPr/>
        </p:nvPicPr>
        <p:blipFill>
          <a:blip r:embed="rId3"/>
          <a:srcRect/>
          <a:stretch>
            <a:fillRect/>
          </a:stretch>
        </p:blipFill>
        <p:spPr bwMode="auto">
          <a:xfrm>
            <a:off x="228600" y="914400"/>
            <a:ext cx="5562600" cy="3852784"/>
          </a:xfrm>
          <a:prstGeom prst="rect">
            <a:avLst/>
          </a:prstGeom>
          <a:noFill/>
          <a:scene3d>
            <a:camera prst="isometricOffAxis1Right"/>
            <a:lightRig rig="threePt" dir="t"/>
          </a:scene3d>
          <a:sp3d>
            <a:bevelT prst="angle"/>
          </a:sp3d>
        </p:spPr>
      </p:pic>
      <p:pic>
        <p:nvPicPr>
          <p:cNvPr id="1028" name="Picture 4" descr="http://www.sandia.gov/news-center/news-releases/2003/images/rsvp-art.gif"/>
          <p:cNvPicPr>
            <a:picLocks noChangeAspect="1" noChangeArrowheads="1"/>
          </p:cNvPicPr>
          <p:nvPr/>
        </p:nvPicPr>
        <p:blipFill>
          <a:blip r:embed="rId4"/>
          <a:srcRect/>
          <a:stretch>
            <a:fillRect/>
          </a:stretch>
        </p:blipFill>
        <p:spPr bwMode="auto">
          <a:xfrm>
            <a:off x="5867400" y="1143000"/>
            <a:ext cx="2781300" cy="2361898"/>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54274" name="Picture 2" descr="http://pro.corbis.com/images/42-16041757.jpg?size=572&amp;uid=%7b7de823b9-7ba9-4cb8-b448-ec73190921cd%7d"/>
          <p:cNvPicPr>
            <a:picLocks noChangeAspect="1" noChangeArrowheads="1"/>
          </p:cNvPicPr>
          <p:nvPr/>
        </p:nvPicPr>
        <p:blipFill>
          <a:blip r:embed="rId3"/>
          <a:srcRect t="10370"/>
          <a:stretch>
            <a:fillRect/>
          </a:stretch>
        </p:blipFill>
        <p:spPr bwMode="auto">
          <a:xfrm>
            <a:off x="457200" y="685800"/>
            <a:ext cx="8218264" cy="5524500"/>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menatgac.files.wordpress.com/2007/04/collage-of-ears.jpg"/>
          <p:cNvPicPr>
            <a:picLocks noChangeAspect="1" noChangeArrowheads="1"/>
          </p:cNvPicPr>
          <p:nvPr/>
        </p:nvPicPr>
        <p:blipFill>
          <a:blip r:embed="rId3">
            <a:lum bright="34000" contrast="-3000"/>
          </a:blip>
          <a:srcRect/>
          <a:stretch>
            <a:fillRect/>
          </a:stretch>
        </p:blipFill>
        <p:spPr bwMode="auto">
          <a:xfrm>
            <a:off x="0" y="1"/>
            <a:ext cx="9144000" cy="6858000"/>
          </a:xfrm>
          <a:prstGeom prst="rect">
            <a:avLst/>
          </a:prstGeom>
          <a:noFill/>
          <a:ln w="9525">
            <a:noFill/>
            <a:miter lim="800000"/>
            <a:headEnd/>
            <a:tailEnd/>
          </a:ln>
        </p:spPr>
      </p:pic>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ctr">
              <a:buNone/>
            </a:pPr>
            <a:r>
              <a:rPr lang="en-US" sz="8000" dirty="0" smtClean="0">
                <a:latin typeface="Comic Sans MS" pitchFamily="66" charset="0"/>
              </a:rPr>
              <a:t>4 things to do </a:t>
            </a:r>
          </a:p>
          <a:p>
            <a:pPr algn="ctr">
              <a:buNone/>
            </a:pPr>
            <a:r>
              <a:rPr lang="en-US" sz="8000" dirty="0" smtClean="0">
                <a:latin typeface="Comic Sans MS" pitchFamily="66" charset="0"/>
              </a:rPr>
              <a:t>During &amp; after hearing </a:t>
            </a:r>
            <a:r>
              <a:rPr lang="en-US" sz="8000" dirty="0" err="1" smtClean="0">
                <a:latin typeface="Comic Sans MS" pitchFamily="66" charset="0"/>
              </a:rPr>
              <a:t>Adhan</a:t>
            </a:r>
            <a:r>
              <a:rPr lang="en-US" sz="8000" dirty="0" smtClean="0">
                <a:latin typeface="Comic Sans MS" pitchFamily="66" charset="0"/>
              </a:rPr>
              <a:t>!</a:t>
            </a:r>
          </a:p>
          <a:p>
            <a:endParaRPr lang="en-US"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gradFill>
          <a:gsLst>
            <a:gs pos="0">
              <a:srgbClr val="FBEAC7"/>
            </a:gs>
            <a:gs pos="17999">
              <a:srgbClr val="FEE7F2"/>
            </a:gs>
            <a:gs pos="36000">
              <a:srgbClr val="FAC77D"/>
            </a:gs>
            <a:gs pos="61000">
              <a:srgbClr val="FBA97D"/>
            </a:gs>
            <a:gs pos="82001">
              <a:srgbClr val="FBD49C"/>
            </a:gs>
            <a:gs pos="100000">
              <a:srgbClr val="FEE7F2"/>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5400" dirty="0" smtClean="0">
                <a:latin typeface="Comic Sans MS" pitchFamily="66" charset="0"/>
              </a:rPr>
              <a:t>1. Repeat words of </a:t>
            </a:r>
            <a:r>
              <a:rPr lang="en-US" sz="5400" dirty="0" err="1" smtClean="0">
                <a:latin typeface="Comic Sans MS" pitchFamily="66" charset="0"/>
              </a:rPr>
              <a:t>Adhan</a:t>
            </a:r>
            <a:endParaRPr lang="en-US" sz="5400" dirty="0">
              <a:latin typeface="Comic Sans MS" pitchFamily="66" charset="0"/>
            </a:endParaRPr>
          </a:p>
        </p:txBody>
      </p:sp>
      <p:sp>
        <p:nvSpPr>
          <p:cNvPr id="3" name="Content Placeholder 2"/>
          <p:cNvSpPr>
            <a:spLocks noGrp="1"/>
          </p:cNvSpPr>
          <p:nvPr>
            <p:ph idx="1"/>
          </p:nvPr>
        </p:nvSpPr>
        <p:spPr/>
        <p:txBody>
          <a:bodyPr>
            <a:normAutofit lnSpcReduction="10000"/>
          </a:bodyPr>
          <a:lstStyle/>
          <a:p>
            <a:pPr marL="342900" lvl="1" indent="-342900">
              <a:buNone/>
            </a:pPr>
            <a:r>
              <a:rPr lang="en-US" dirty="0" smtClean="0"/>
              <a:t>	</a:t>
            </a:r>
            <a:r>
              <a:rPr lang="en-US" dirty="0" smtClean="0">
                <a:latin typeface="Lucida Calligraphy" pitchFamily="66" charset="0"/>
              </a:rPr>
              <a:t>Abu </a:t>
            </a:r>
            <a:r>
              <a:rPr lang="en-US" dirty="0" err="1" smtClean="0">
                <a:latin typeface="Lucida Calligraphy" pitchFamily="66" charset="0"/>
              </a:rPr>
              <a:t>Sa`id</a:t>
            </a:r>
            <a:r>
              <a:rPr lang="en-US" dirty="0" smtClean="0">
                <a:latin typeface="Lucida Calligraphy" pitchFamily="66" charset="0"/>
              </a:rPr>
              <a:t> Al-</a:t>
            </a:r>
            <a:r>
              <a:rPr lang="en-US" dirty="0" err="1" smtClean="0">
                <a:latin typeface="Lucida Calligraphy" pitchFamily="66" charset="0"/>
              </a:rPr>
              <a:t>Khudri</a:t>
            </a:r>
            <a:r>
              <a:rPr lang="en-US" dirty="0" smtClean="0">
                <a:latin typeface="Lucida Calligraphy" pitchFamily="66" charset="0"/>
              </a:rPr>
              <a:t> (RA) reported: The Messenger of Allah (PBUH) said:</a:t>
            </a:r>
          </a:p>
          <a:p>
            <a:pPr marL="342900" lvl="1" indent="-342900">
              <a:buNone/>
            </a:pPr>
            <a:endParaRPr lang="en-US" dirty="0" smtClean="0"/>
          </a:p>
          <a:p>
            <a:pPr marL="342900" lvl="1" indent="-342900">
              <a:buNone/>
            </a:pPr>
            <a:r>
              <a:rPr lang="en-US" dirty="0" smtClean="0"/>
              <a:t>	</a:t>
            </a:r>
            <a:r>
              <a:rPr lang="en-US" sz="4400" dirty="0" smtClean="0">
                <a:latin typeface="Monotype Corsiva" pitchFamily="66" charset="0"/>
              </a:rPr>
              <a:t>When you hear the </a:t>
            </a:r>
            <a:r>
              <a:rPr lang="en-US" sz="4400" dirty="0" err="1" smtClean="0">
                <a:latin typeface="Monotype Corsiva" pitchFamily="66" charset="0"/>
              </a:rPr>
              <a:t>Mu'adhdhin</a:t>
            </a:r>
            <a:r>
              <a:rPr lang="en-US" sz="4400" dirty="0" smtClean="0">
                <a:latin typeface="Monotype Corsiva" pitchFamily="66" charset="0"/>
              </a:rPr>
              <a:t> (pronouncing the call to Salah), repeat after him what he says.</a:t>
            </a:r>
          </a:p>
          <a:p>
            <a:pPr marL="342900" lvl="1" indent="-342900">
              <a:buNone/>
            </a:pPr>
            <a:r>
              <a:rPr lang="en-US" dirty="0" smtClean="0"/>
              <a:t/>
            </a:r>
            <a:br>
              <a:rPr lang="en-US" dirty="0" smtClean="0"/>
            </a:br>
            <a:r>
              <a:rPr lang="en-US" dirty="0" smtClean="0">
                <a:latin typeface="Lucida Calligraphy" pitchFamily="66" charset="0"/>
              </a:rPr>
              <a:t>{</a:t>
            </a:r>
            <a:r>
              <a:rPr lang="en-US" dirty="0" err="1" smtClean="0">
                <a:latin typeface="Lucida Calligraphy" pitchFamily="66" charset="0"/>
              </a:rPr>
              <a:t>Bukhari</a:t>
            </a:r>
            <a:r>
              <a:rPr lang="en-US" dirty="0" smtClean="0">
                <a:latin typeface="Lucida Calligraphy" pitchFamily="66" charset="0"/>
              </a:rPr>
              <a:t> and Muslim}</a:t>
            </a:r>
          </a:p>
          <a:p>
            <a:endParaRPr lang="en-US"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gradFill>
          <a:gsLst>
            <a:gs pos="0">
              <a:srgbClr val="FBEAC7"/>
            </a:gs>
            <a:gs pos="17999">
              <a:srgbClr val="FEE7F2"/>
            </a:gs>
            <a:gs pos="36000">
              <a:srgbClr val="FAC77D"/>
            </a:gs>
            <a:gs pos="61000">
              <a:srgbClr val="FBA97D"/>
            </a:gs>
            <a:gs pos="82001">
              <a:srgbClr val="FBD49C"/>
            </a:gs>
            <a:gs pos="100000">
              <a:srgbClr val="FEE7F2"/>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458200" cy="1143000"/>
          </a:xfrm>
        </p:spPr>
        <p:txBody>
          <a:bodyPr>
            <a:normAutofit fontScale="90000"/>
          </a:bodyPr>
          <a:lstStyle/>
          <a:p>
            <a:pPr lvl="1" algn="ctr" rtl="0">
              <a:spcBef>
                <a:spcPct val="0"/>
              </a:spcBef>
            </a:pPr>
            <a:r>
              <a:rPr lang="en-US" sz="3200" dirty="0" smtClean="0">
                <a:cs typeface="Nafees Nastaleeq" pitchFamily="2" charset="-78"/>
              </a:rPr>
              <a:t>In response to </a:t>
            </a:r>
            <a:r>
              <a:rPr lang="ar-SA" sz="4000" b="1" dirty="0" smtClean="0">
                <a:cs typeface="Traditional Arabic_bs" pitchFamily="2" charset="-78"/>
              </a:rPr>
              <a:t>حَيَّ عَلَى الصَّلوة</a:t>
            </a:r>
            <a:r>
              <a:rPr lang="en-US" sz="4000" b="1" dirty="0" smtClean="0">
                <a:cs typeface="Nafees Nastaleeq" pitchFamily="2" charset="-78"/>
              </a:rPr>
              <a:t> </a:t>
            </a:r>
            <a:r>
              <a:rPr lang="en-US" sz="3200" dirty="0" smtClean="0">
                <a:cs typeface="Nafees Nastaleeq" pitchFamily="2" charset="-78"/>
              </a:rPr>
              <a:t>and</a:t>
            </a:r>
            <a:r>
              <a:rPr lang="en-US" sz="3600" dirty="0" smtClean="0">
                <a:cs typeface="Nafees Nastaleeq" pitchFamily="2" charset="-78"/>
              </a:rPr>
              <a:t> </a:t>
            </a:r>
            <a:r>
              <a:rPr lang="ar-SA" sz="4000" b="1" dirty="0" smtClean="0">
                <a:cs typeface="Traditional Arabic_bs" pitchFamily="2" charset="-78"/>
              </a:rPr>
              <a:t>حَيَّ عَلَى الفلاح</a:t>
            </a:r>
            <a:r>
              <a:rPr lang="en-US" dirty="0" smtClean="0">
                <a:cs typeface="Traditional Arabic_bs" pitchFamily="2" charset="-78"/>
              </a:rPr>
              <a:t/>
            </a:r>
            <a:br>
              <a:rPr lang="en-US" dirty="0" smtClean="0">
                <a:cs typeface="Traditional Arabic_bs" pitchFamily="2" charset="-78"/>
              </a:rPr>
            </a:br>
            <a:endParaRPr lang="en-US" dirty="0"/>
          </a:p>
        </p:txBody>
      </p:sp>
      <p:sp>
        <p:nvSpPr>
          <p:cNvPr id="3" name="Content Placeholder 2"/>
          <p:cNvSpPr>
            <a:spLocks noGrp="1"/>
          </p:cNvSpPr>
          <p:nvPr>
            <p:ph idx="1"/>
          </p:nvPr>
        </p:nvSpPr>
        <p:spPr/>
        <p:txBody>
          <a:bodyPr>
            <a:normAutofit/>
          </a:bodyPr>
          <a:lstStyle/>
          <a:p>
            <a:pPr algn="r" rtl="1">
              <a:buNone/>
            </a:pPr>
            <a:r>
              <a:rPr lang="ar-SA" sz="8000" dirty="0" smtClean="0">
                <a:latin typeface="Arabic Typesetting" panose="03020402040406030203" pitchFamily="66" charset="-78"/>
                <a:cs typeface="Arabic Typesetting" panose="03020402040406030203" pitchFamily="66" charset="-78"/>
              </a:rPr>
              <a:t>لاَ حَوْلَ وَلاَ قُوَّةَ إِلاَّ بِاللهِ</a:t>
            </a:r>
            <a:endParaRPr lang="en-US" sz="8000" dirty="0" smtClean="0">
              <a:latin typeface="Arabic Typesetting" panose="03020402040406030203" pitchFamily="66" charset="-78"/>
              <a:cs typeface="Arabic Typesetting" panose="03020402040406030203" pitchFamily="66" charset="-78"/>
            </a:endParaRPr>
          </a:p>
          <a:p>
            <a:pPr marL="342900" lvl="1" indent="-342900">
              <a:buNone/>
            </a:pPr>
            <a:r>
              <a:rPr lang="en-US" dirty="0" smtClean="0">
                <a:cs typeface="Traditional Arabic_bs" pitchFamily="2" charset="-78"/>
              </a:rPr>
              <a:t>	</a:t>
            </a:r>
          </a:p>
          <a:p>
            <a:pPr marL="342900" lvl="1" indent="-342900">
              <a:buNone/>
            </a:pPr>
            <a:r>
              <a:rPr lang="en-US" dirty="0" smtClean="0">
                <a:cs typeface="Traditional Arabic_bs" pitchFamily="2" charset="-78"/>
              </a:rPr>
              <a:t>	</a:t>
            </a:r>
            <a:r>
              <a:rPr lang="en-US" b="1" dirty="0" smtClean="0">
                <a:cs typeface="Traditional Arabic_bs" pitchFamily="2" charset="-78"/>
              </a:rPr>
              <a:t>There is no </a:t>
            </a:r>
            <a:r>
              <a:rPr lang="en-US" b="1" dirty="0" smtClean="0">
                <a:cs typeface="Nafees Nastaleeq" pitchFamily="2" charset="-78"/>
              </a:rPr>
              <a:t>strength </a:t>
            </a:r>
            <a:r>
              <a:rPr lang="en-US" dirty="0" smtClean="0">
                <a:cs typeface="Nafees Nastaleeq" pitchFamily="2" charset="-78"/>
              </a:rPr>
              <a:t>(to avoid sins; to leave everything else for </a:t>
            </a:r>
            <a:r>
              <a:rPr lang="en-US" dirty="0" err="1" smtClean="0">
                <a:cs typeface="Nafees Nastaleeq" pitchFamily="2" charset="-78"/>
              </a:rPr>
              <a:t>Salah</a:t>
            </a:r>
            <a:r>
              <a:rPr lang="en-US" dirty="0" smtClean="0">
                <a:cs typeface="Nafees Nastaleeq" pitchFamily="2" charset="-78"/>
              </a:rPr>
              <a:t>) </a:t>
            </a:r>
            <a:r>
              <a:rPr lang="en-US" b="1" dirty="0" smtClean="0">
                <a:cs typeface="Nafees Nastaleeq" pitchFamily="2" charset="-78"/>
              </a:rPr>
              <a:t>and no power </a:t>
            </a:r>
            <a:r>
              <a:rPr lang="en-US" dirty="0" smtClean="0">
                <a:cs typeface="Nafees Nastaleeq" pitchFamily="2" charset="-78"/>
              </a:rPr>
              <a:t>(to do good; to come to </a:t>
            </a:r>
            <a:r>
              <a:rPr lang="en-US" dirty="0" err="1" smtClean="0">
                <a:cs typeface="Nafees Nastaleeq" pitchFamily="2" charset="-78"/>
              </a:rPr>
              <a:t>Salah</a:t>
            </a:r>
            <a:r>
              <a:rPr lang="en-US" dirty="0" smtClean="0">
                <a:cs typeface="Nafees Nastaleeq" pitchFamily="2" charset="-78"/>
              </a:rPr>
              <a:t>) </a:t>
            </a:r>
            <a:r>
              <a:rPr lang="en-US" b="1" dirty="0" smtClean="0">
                <a:cs typeface="Nafees Nastaleeq" pitchFamily="2" charset="-78"/>
              </a:rPr>
              <a:t>except with </a:t>
            </a:r>
            <a:r>
              <a:rPr lang="en-US" dirty="0" smtClean="0">
                <a:cs typeface="Nafees Nastaleeq" pitchFamily="2" charset="-78"/>
              </a:rPr>
              <a:t>(the help of) </a:t>
            </a:r>
            <a:r>
              <a:rPr lang="en-US" b="1" dirty="0" smtClean="0">
                <a:cs typeface="Nafees Nastaleeq" pitchFamily="2" charset="-78"/>
              </a:rPr>
              <a:t>Allah</a:t>
            </a:r>
            <a:r>
              <a:rPr lang="en-US" dirty="0" smtClean="0">
                <a:cs typeface="Nafees Nastaleeq" pitchFamily="2" charset="-78"/>
              </a:rPr>
              <a:t>. </a:t>
            </a:r>
          </a:p>
          <a:p>
            <a:pPr algn="l">
              <a:buNone/>
            </a:pPr>
            <a:endParaRPr lang="en-US" sz="6000"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3600" b="1" dirty="0" smtClean="0">
                <a:latin typeface="Comic Sans MS" pitchFamily="66" charset="0"/>
              </a:rPr>
              <a:t>2. Send </a:t>
            </a:r>
            <a:r>
              <a:rPr lang="en-US" sz="3600" b="1" dirty="0" err="1" smtClean="0">
                <a:latin typeface="Comic Sans MS" pitchFamily="66" charset="0"/>
              </a:rPr>
              <a:t>Durood</a:t>
            </a:r>
            <a:r>
              <a:rPr lang="en-US" sz="3600" b="1" dirty="0" smtClean="0">
                <a:latin typeface="Comic Sans MS" pitchFamily="66" charset="0"/>
              </a:rPr>
              <a:t> on The Prophet (PBUH)</a:t>
            </a:r>
            <a:endParaRPr lang="en-US" sz="3600" b="1" dirty="0">
              <a:latin typeface="Comic Sans MS" pitchFamily="66" charset="0"/>
            </a:endParaRPr>
          </a:p>
        </p:txBody>
      </p:sp>
      <p:sp>
        <p:nvSpPr>
          <p:cNvPr id="3" name="Content Placeholder 2"/>
          <p:cNvSpPr>
            <a:spLocks noGrp="1"/>
          </p:cNvSpPr>
          <p:nvPr>
            <p:ph idx="1"/>
          </p:nvPr>
        </p:nvSpPr>
        <p:spPr>
          <a:xfrm>
            <a:off x="457200" y="1447800"/>
            <a:ext cx="4267200" cy="5105400"/>
          </a:xfrm>
        </p:spPr>
        <p:txBody>
          <a:bodyPr>
            <a:normAutofit fontScale="85000" lnSpcReduction="10000"/>
          </a:bodyPr>
          <a:lstStyle/>
          <a:p>
            <a:pPr>
              <a:buNone/>
            </a:pPr>
            <a:r>
              <a:rPr lang="en-US" dirty="0" smtClean="0"/>
              <a:t>	</a:t>
            </a:r>
            <a:r>
              <a:rPr lang="en-US" sz="3300" b="1" dirty="0" smtClean="0">
                <a:latin typeface="Monotype Corsiva" pitchFamily="66" charset="0"/>
              </a:rPr>
              <a:t>O God! Send blessings upon Muhammad and upon the House of Muhammad as You sent blessings upon Abraham and upon the House of Abraham; indeed, You are praiseworthy and glorious. O God! Bless Muhammad and the House of Muhammad as You blessed Abraham and the House of Abraham; indeed, You are praiseworthy and glorious.</a:t>
            </a:r>
            <a:endParaRPr lang="en-US" sz="3300" b="1" dirty="0">
              <a:latin typeface="Monotype Corsiva" pitchFamily="66" charset="0"/>
            </a:endParaRPr>
          </a:p>
        </p:txBody>
      </p:sp>
      <p:pic>
        <p:nvPicPr>
          <p:cNvPr id="4098" name="Picture 2" descr="Image:DAROOD.JPG">
            <a:hlinkClick r:id="rId3"/>
          </p:cNvPr>
          <p:cNvPicPr>
            <a:picLocks noChangeAspect="1" noChangeArrowheads="1"/>
          </p:cNvPicPr>
          <p:nvPr/>
        </p:nvPicPr>
        <p:blipFill>
          <a:blip r:embed="rId4"/>
          <a:srcRect/>
          <a:stretch>
            <a:fillRect/>
          </a:stretch>
        </p:blipFill>
        <p:spPr bwMode="auto">
          <a:xfrm>
            <a:off x="4953000" y="1371600"/>
            <a:ext cx="3755060" cy="4943475"/>
          </a:xfrm>
          <a:prstGeom prst="rect">
            <a:avLst/>
          </a:prstGeom>
          <a:noFill/>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9448800" cy="1143000"/>
          </a:xfrm>
        </p:spPr>
        <p:txBody>
          <a:bodyPr>
            <a:normAutofit fontScale="90000"/>
          </a:bodyPr>
          <a:lstStyle/>
          <a:p>
            <a:r>
              <a:rPr lang="en-US" dirty="0" smtClean="0">
                <a:solidFill>
                  <a:schemeClr val="bg1"/>
                </a:solidFill>
                <a:latin typeface="Comic Sans MS" pitchFamily="66" charset="0"/>
              </a:rPr>
              <a:t>3. Make this </a:t>
            </a:r>
            <a:r>
              <a:rPr lang="en-US" dirty="0" err="1" smtClean="0">
                <a:solidFill>
                  <a:schemeClr val="bg1"/>
                </a:solidFill>
                <a:latin typeface="Comic Sans MS" pitchFamily="66" charset="0"/>
              </a:rPr>
              <a:t>dua</a:t>
            </a:r>
            <a:r>
              <a:rPr lang="en-US" dirty="0" smtClean="0">
                <a:solidFill>
                  <a:schemeClr val="bg1"/>
                </a:solidFill>
                <a:latin typeface="Comic Sans MS" pitchFamily="66" charset="0"/>
              </a:rPr>
              <a:t> for </a:t>
            </a:r>
            <a:br>
              <a:rPr lang="en-US" dirty="0" smtClean="0">
                <a:solidFill>
                  <a:schemeClr val="bg1"/>
                </a:solidFill>
                <a:latin typeface="Comic Sans MS" pitchFamily="66" charset="0"/>
              </a:rPr>
            </a:br>
            <a:r>
              <a:rPr lang="en-US" dirty="0" smtClean="0">
                <a:solidFill>
                  <a:schemeClr val="bg1"/>
                </a:solidFill>
                <a:latin typeface="Comic Sans MS" pitchFamily="66" charset="0"/>
              </a:rPr>
              <a:t>The Prophet (PBUH)</a:t>
            </a:r>
            <a:endParaRPr lang="en-US" dirty="0">
              <a:solidFill>
                <a:schemeClr val="bg1"/>
              </a:solidFill>
              <a:latin typeface="Comic Sans MS" pitchFamily="66" charset="0"/>
            </a:endParaRPr>
          </a:p>
        </p:txBody>
      </p:sp>
      <p:sp>
        <p:nvSpPr>
          <p:cNvPr id="3" name="Content Placeholder 2"/>
          <p:cNvSpPr>
            <a:spLocks noGrp="1"/>
          </p:cNvSpPr>
          <p:nvPr>
            <p:ph idx="1"/>
          </p:nvPr>
        </p:nvSpPr>
        <p:spPr/>
        <p:txBody>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pPr>
              <a:buNone/>
            </a:pPr>
            <a:r>
              <a:rPr lang="en-US" dirty="0" smtClean="0">
                <a:solidFill>
                  <a:schemeClr val="bg1"/>
                </a:solidFill>
              </a:rPr>
              <a:t>	{</a:t>
            </a:r>
            <a:r>
              <a:rPr lang="en-US" dirty="0" err="1" smtClean="0">
                <a:solidFill>
                  <a:schemeClr val="bg1"/>
                </a:solidFill>
              </a:rPr>
              <a:t>Bukhari</a:t>
            </a:r>
            <a:r>
              <a:rPr lang="en-US" dirty="0" smtClean="0">
                <a:solidFill>
                  <a:schemeClr val="bg1"/>
                </a:solidFill>
              </a:rPr>
              <a:t>}</a:t>
            </a:r>
            <a:endParaRPr lang="en-US" dirty="0">
              <a:solidFill>
                <a:schemeClr val="bg1"/>
              </a:solidFill>
            </a:endParaRPr>
          </a:p>
        </p:txBody>
      </p:sp>
      <p:pic>
        <p:nvPicPr>
          <p:cNvPr id="4" name="Picture 3"/>
          <p:cNvPicPr>
            <a:picLocks noChangeAspect="1" noChangeArrowheads="1"/>
          </p:cNvPicPr>
          <p:nvPr/>
        </p:nvPicPr>
        <p:blipFill>
          <a:blip r:embed="rId3"/>
          <a:srcRect/>
          <a:stretch>
            <a:fillRect/>
          </a:stretch>
        </p:blipFill>
        <p:spPr bwMode="auto">
          <a:xfrm>
            <a:off x="0" y="1600200"/>
            <a:ext cx="9144000" cy="32575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9448800" cy="1143000"/>
          </a:xfrm>
        </p:spPr>
        <p:txBody>
          <a:bodyPr>
            <a:normAutofit/>
          </a:bodyPr>
          <a:lstStyle/>
          <a:p>
            <a:r>
              <a:rPr lang="en-US" dirty="0" smtClean="0">
                <a:solidFill>
                  <a:schemeClr val="bg1"/>
                </a:solidFill>
                <a:latin typeface="Comic Sans MS" pitchFamily="66" charset="0"/>
              </a:rPr>
              <a:t>OR …</a:t>
            </a:r>
            <a:endParaRPr lang="en-US" dirty="0">
              <a:solidFill>
                <a:schemeClr val="bg1"/>
              </a:solidFill>
              <a:latin typeface="Comic Sans MS" pitchFamily="66" charset="0"/>
            </a:endParaRPr>
          </a:p>
        </p:txBody>
      </p:sp>
      <p:sp>
        <p:nvSpPr>
          <p:cNvPr id="3" name="Content Placeholder 2"/>
          <p:cNvSpPr>
            <a:spLocks noGrp="1"/>
          </p:cNvSpPr>
          <p:nvPr>
            <p:ph idx="1"/>
          </p:nvPr>
        </p:nvSpPr>
        <p:spPr>
          <a:xfrm>
            <a:off x="457200" y="1600200"/>
            <a:ext cx="8229600" cy="5029200"/>
          </a:xfrm>
        </p:spPr>
        <p:txBody>
          <a:bodyPr>
            <a:normAutofit fontScale="92500" lnSpcReduction="10000"/>
          </a:bodyPr>
          <a:lstStyle/>
          <a:p>
            <a:endParaRPr lang="en-US" dirty="0" smtClean="0"/>
          </a:p>
          <a:p>
            <a:endParaRPr lang="en-US" dirty="0" smtClean="0"/>
          </a:p>
          <a:p>
            <a:endParaRPr lang="en-US" dirty="0" smtClean="0"/>
          </a:p>
          <a:p>
            <a:endParaRPr lang="en-US" dirty="0" smtClean="0"/>
          </a:p>
          <a:p>
            <a:endParaRPr lang="en-US" dirty="0" smtClean="0"/>
          </a:p>
          <a:p>
            <a:pPr algn="r" rtl="1">
              <a:buNone/>
            </a:pPr>
            <a:endParaRPr lang="ur-PK" dirty="0" smtClean="0">
              <a:solidFill>
                <a:schemeClr val="bg1"/>
              </a:solidFill>
            </a:endParaRPr>
          </a:p>
          <a:p>
            <a:pPr algn="r" rtl="1">
              <a:buNone/>
            </a:pPr>
            <a:r>
              <a:rPr lang="ur-PK" sz="5400" dirty="0" smtClean="0">
                <a:solidFill>
                  <a:schemeClr val="bg1"/>
                </a:solidFill>
                <a:latin typeface="Arabic Typesetting" pitchFamily="66" charset="-78"/>
                <a:cs typeface="Arabic Typesetting" pitchFamily="66" charset="-78"/>
              </a:rPr>
              <a:t>انّک لا تخلف المیعاد</a:t>
            </a:r>
          </a:p>
          <a:p>
            <a:pPr algn="r" rtl="1">
              <a:buNone/>
            </a:pPr>
            <a:r>
              <a:rPr lang="en-US" sz="3000" dirty="0" smtClean="0">
                <a:solidFill>
                  <a:schemeClr val="bg1"/>
                </a:solidFill>
                <a:latin typeface="Times New Roman" pitchFamily="18" charset="0"/>
                <a:cs typeface="Times New Roman" pitchFamily="18" charset="0"/>
              </a:rPr>
              <a:t>Verily, You do not neglect promises</a:t>
            </a:r>
          </a:p>
          <a:p>
            <a:pPr>
              <a:buNone/>
            </a:pPr>
            <a:r>
              <a:rPr lang="en-US" dirty="0" smtClean="0">
                <a:solidFill>
                  <a:schemeClr val="bg1"/>
                </a:solidFill>
              </a:rPr>
              <a:t>	{Al </a:t>
            </a:r>
            <a:r>
              <a:rPr lang="en-US" dirty="0" err="1" smtClean="0">
                <a:solidFill>
                  <a:schemeClr val="bg1"/>
                </a:solidFill>
              </a:rPr>
              <a:t>Baihiqi</a:t>
            </a:r>
            <a:r>
              <a:rPr lang="en-US" dirty="0" smtClean="0">
                <a:solidFill>
                  <a:schemeClr val="bg1"/>
                </a:solidFill>
              </a:rPr>
              <a:t>}</a:t>
            </a:r>
            <a:endParaRPr lang="en-US" dirty="0">
              <a:solidFill>
                <a:schemeClr val="bg1"/>
              </a:solidFill>
            </a:endParaRPr>
          </a:p>
        </p:txBody>
      </p:sp>
      <p:pic>
        <p:nvPicPr>
          <p:cNvPr id="4" name="Picture 3"/>
          <p:cNvPicPr>
            <a:picLocks noChangeAspect="1" noChangeArrowheads="1"/>
          </p:cNvPicPr>
          <p:nvPr/>
        </p:nvPicPr>
        <p:blipFill>
          <a:blip r:embed="rId3"/>
          <a:srcRect/>
          <a:stretch>
            <a:fillRect/>
          </a:stretch>
        </p:blipFill>
        <p:spPr bwMode="auto">
          <a:xfrm>
            <a:off x="0" y="1371600"/>
            <a:ext cx="9144000" cy="32575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 can add this </a:t>
            </a:r>
            <a:r>
              <a:rPr lang="en-US" dirty="0" err="1" smtClean="0"/>
              <a:t>dua</a:t>
            </a:r>
            <a:r>
              <a:rPr lang="en-US" dirty="0" smtClean="0"/>
              <a:t> </a:t>
            </a:r>
            <a:endParaRPr lang="en-US" dirty="0"/>
          </a:p>
        </p:txBody>
      </p:sp>
      <p:sp>
        <p:nvSpPr>
          <p:cNvPr id="3" name="Content Placeholder 2"/>
          <p:cNvSpPr>
            <a:spLocks noGrp="1"/>
          </p:cNvSpPr>
          <p:nvPr>
            <p:ph idx="1"/>
          </p:nvPr>
        </p:nvSpPr>
        <p:spPr>
          <a:xfrm>
            <a:off x="457200" y="1600200"/>
            <a:ext cx="8229600" cy="4953000"/>
          </a:xfrm>
        </p:spPr>
        <p:txBody>
          <a:bodyPr>
            <a:normAutofit/>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pPr>
              <a:buNone/>
            </a:pPr>
            <a:r>
              <a:rPr lang="en-US" dirty="0" smtClean="0"/>
              <a:t>	{</a:t>
            </a:r>
            <a:r>
              <a:rPr lang="en-US" dirty="0" err="1" smtClean="0"/>
              <a:t>Mishkat</a:t>
            </a:r>
            <a:r>
              <a:rPr lang="en-US" dirty="0" smtClean="0"/>
              <a:t>}</a:t>
            </a:r>
            <a:endParaRPr lang="en-US" dirty="0"/>
          </a:p>
        </p:txBody>
      </p:sp>
      <p:pic>
        <p:nvPicPr>
          <p:cNvPr id="4" name="Picture 9"/>
          <p:cNvPicPr>
            <a:picLocks noChangeAspect="1" noChangeArrowheads="1"/>
          </p:cNvPicPr>
          <p:nvPr/>
        </p:nvPicPr>
        <p:blipFill>
          <a:blip r:embed="rId3"/>
          <a:srcRect/>
          <a:stretch>
            <a:fillRect/>
          </a:stretch>
        </p:blipFill>
        <p:spPr bwMode="auto">
          <a:xfrm>
            <a:off x="0" y="1447800"/>
            <a:ext cx="9144000" cy="39655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gradFill>
          <a:gsLst>
            <a:gs pos="0">
              <a:srgbClr val="FBEAC7"/>
            </a:gs>
            <a:gs pos="17999">
              <a:srgbClr val="FEE7F2"/>
            </a:gs>
            <a:gs pos="36000">
              <a:srgbClr val="FAC77D"/>
            </a:gs>
            <a:gs pos="61000">
              <a:srgbClr val="FBA97D"/>
            </a:gs>
            <a:gs pos="82001">
              <a:srgbClr val="FBD49C"/>
            </a:gs>
            <a:gs pos="100000">
              <a:srgbClr val="FEE7F2"/>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304800"/>
            <a:ext cx="8229600" cy="6324600"/>
          </a:xfrm>
        </p:spPr>
        <p:txBody>
          <a:bodyPr>
            <a:normAutofit lnSpcReduction="10000"/>
          </a:bodyPr>
          <a:lstStyle/>
          <a:p>
            <a:pPr marL="342900" lvl="1" indent="-342900">
              <a:buNone/>
            </a:pPr>
            <a:r>
              <a:rPr lang="en-US" sz="2400" dirty="0" smtClean="0"/>
              <a:t>	`</a:t>
            </a:r>
            <a:r>
              <a:rPr lang="en-US" sz="2400" dirty="0" smtClean="0">
                <a:latin typeface="Lucida Calligraphy" pitchFamily="66" charset="0"/>
              </a:rPr>
              <a:t>Abdullah bin `</a:t>
            </a:r>
            <a:r>
              <a:rPr lang="en-US" sz="2400" dirty="0" err="1" smtClean="0">
                <a:latin typeface="Lucida Calligraphy" pitchFamily="66" charset="0"/>
              </a:rPr>
              <a:t>Amr</a:t>
            </a:r>
            <a:r>
              <a:rPr lang="en-US" sz="2400" dirty="0" smtClean="0">
                <a:latin typeface="Lucida Calligraphy" pitchFamily="66" charset="0"/>
              </a:rPr>
              <a:t> bin Al-`As (RA) reported: </a:t>
            </a:r>
          </a:p>
          <a:p>
            <a:pPr marL="342900" lvl="1" indent="-342900">
              <a:buNone/>
            </a:pPr>
            <a:endParaRPr lang="en-US" sz="2400" dirty="0" smtClean="0"/>
          </a:p>
          <a:p>
            <a:pPr marL="342900" lvl="1" indent="-342900">
              <a:buNone/>
            </a:pPr>
            <a:r>
              <a:rPr lang="en-US" sz="2400" dirty="0" smtClean="0"/>
              <a:t>	</a:t>
            </a:r>
            <a:r>
              <a:rPr lang="en-US" sz="3200" dirty="0" smtClean="0">
                <a:latin typeface="Monotype Corsiva" pitchFamily="66" charset="0"/>
              </a:rPr>
              <a:t>I heard the Messenger of Allah (PBUH) saying, "When you hear the </a:t>
            </a:r>
            <a:r>
              <a:rPr lang="en-US" sz="3200" dirty="0" err="1" smtClean="0">
                <a:latin typeface="Monotype Corsiva" pitchFamily="66" charset="0"/>
              </a:rPr>
              <a:t>Adhan</a:t>
            </a:r>
            <a:r>
              <a:rPr lang="en-US" sz="3200" dirty="0" smtClean="0">
                <a:latin typeface="Monotype Corsiva" pitchFamily="66" charset="0"/>
              </a:rPr>
              <a:t>, repeat what the </a:t>
            </a:r>
            <a:r>
              <a:rPr lang="en-US" sz="3200" dirty="0" err="1" smtClean="0">
                <a:latin typeface="Monotype Corsiva" pitchFamily="66" charset="0"/>
              </a:rPr>
              <a:t>Mu'adhdhin</a:t>
            </a:r>
            <a:r>
              <a:rPr lang="en-US" sz="3200" dirty="0" smtClean="0">
                <a:latin typeface="Monotype Corsiva" pitchFamily="66" charset="0"/>
              </a:rPr>
              <a:t> says. Then ask Allah to exalt my mention because everyone who does so will receive in return ten rewards from Allah. Then beseech Allah to grant me Al-</a:t>
            </a:r>
            <a:r>
              <a:rPr lang="en-US" sz="3200" dirty="0" err="1" smtClean="0">
                <a:latin typeface="Monotype Corsiva" pitchFamily="66" charset="0"/>
              </a:rPr>
              <a:t>Wasilah</a:t>
            </a:r>
            <a:r>
              <a:rPr lang="en-US" sz="3200" dirty="0" smtClean="0">
                <a:latin typeface="Monotype Corsiva" pitchFamily="66" charset="0"/>
              </a:rPr>
              <a:t>, which is a high rank in </a:t>
            </a:r>
            <a:r>
              <a:rPr lang="en-US" sz="3200" dirty="0" err="1" smtClean="0">
                <a:latin typeface="Monotype Corsiva" pitchFamily="66" charset="0"/>
              </a:rPr>
              <a:t>Jannah</a:t>
            </a:r>
            <a:r>
              <a:rPr lang="en-US" sz="3200" dirty="0" smtClean="0">
                <a:latin typeface="Monotype Corsiva" pitchFamily="66" charset="0"/>
              </a:rPr>
              <a:t>, fitting for only one of Allah's slaves; and I hope that I will be that man. If any one asks Al-</a:t>
            </a:r>
            <a:r>
              <a:rPr lang="en-US" sz="3200" dirty="0" err="1" smtClean="0">
                <a:latin typeface="Monotype Corsiva" pitchFamily="66" charset="0"/>
              </a:rPr>
              <a:t>Wasilah</a:t>
            </a:r>
            <a:r>
              <a:rPr lang="en-US" sz="3200" dirty="0" smtClean="0">
                <a:latin typeface="Monotype Corsiva" pitchFamily="66" charset="0"/>
              </a:rPr>
              <a:t> for me, it becomes incumbent upon me to intercede for him.''</a:t>
            </a:r>
            <a:br>
              <a:rPr lang="en-US" sz="3200" dirty="0" smtClean="0">
                <a:latin typeface="Monotype Corsiva" pitchFamily="66" charset="0"/>
              </a:rPr>
            </a:br>
            <a:endParaRPr lang="en-US" sz="3200" dirty="0" smtClean="0">
              <a:latin typeface="Monotype Corsiva" pitchFamily="66" charset="0"/>
            </a:endParaRPr>
          </a:p>
          <a:p>
            <a:pPr marL="342900" lvl="1" indent="-342900">
              <a:buNone/>
            </a:pPr>
            <a:r>
              <a:rPr lang="en-US" sz="2400" dirty="0" smtClean="0"/>
              <a:t>	</a:t>
            </a:r>
            <a:r>
              <a:rPr lang="en-US" sz="2400" dirty="0" smtClean="0">
                <a:latin typeface="Lucida Calligraphy" pitchFamily="66" charset="0"/>
              </a:rPr>
              <a:t>[Muslim] </a:t>
            </a:r>
          </a:p>
          <a:p>
            <a:endParaRPr lang="en-US" dirty="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gradFill>
          <a:gsLst>
            <a:gs pos="0">
              <a:srgbClr val="FBEAC7"/>
            </a:gs>
            <a:gs pos="17999">
              <a:srgbClr val="FEE7F2"/>
            </a:gs>
            <a:gs pos="36000">
              <a:srgbClr val="FAC77D"/>
            </a:gs>
            <a:gs pos="61000">
              <a:srgbClr val="FBA97D"/>
            </a:gs>
            <a:gs pos="82001">
              <a:srgbClr val="FBD49C"/>
            </a:gs>
            <a:gs pos="100000">
              <a:srgbClr val="FEE7F2"/>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smtClean="0">
                <a:latin typeface="Comic Sans MS" pitchFamily="66" charset="0"/>
              </a:rPr>
              <a:t>4. Make any </a:t>
            </a:r>
            <a:r>
              <a:rPr lang="en-US" sz="6000" b="1" dirty="0" err="1" smtClean="0">
                <a:latin typeface="Comic Sans MS" pitchFamily="66" charset="0"/>
              </a:rPr>
              <a:t>dua</a:t>
            </a:r>
            <a:endParaRPr lang="en-US" sz="6000" b="1" dirty="0">
              <a:latin typeface="Comic Sans MS" pitchFamily="66" charset="0"/>
            </a:endParaRPr>
          </a:p>
        </p:txBody>
      </p:sp>
      <p:sp>
        <p:nvSpPr>
          <p:cNvPr id="3" name="Content Placeholder 2"/>
          <p:cNvSpPr>
            <a:spLocks noGrp="1"/>
          </p:cNvSpPr>
          <p:nvPr>
            <p:ph idx="1"/>
          </p:nvPr>
        </p:nvSpPr>
        <p:spPr>
          <a:xfrm>
            <a:off x="304800" y="1600200"/>
            <a:ext cx="8610600" cy="4525963"/>
          </a:xfrm>
        </p:spPr>
        <p:txBody>
          <a:bodyPr/>
          <a:lstStyle/>
          <a:p>
            <a:pPr>
              <a:buNone/>
            </a:pPr>
            <a:r>
              <a:rPr lang="en-US" b="1" dirty="0" smtClean="0">
                <a:solidFill>
                  <a:srgbClr val="FFFF00"/>
                </a:solidFill>
                <a:latin typeface="Times New Roman" pitchFamily="18" charset="0"/>
                <a:cs typeface="Times New Roman" pitchFamily="18" charset="0"/>
              </a:rPr>
              <a:t>	</a:t>
            </a:r>
            <a:r>
              <a:rPr lang="en-US" dirty="0" err="1" smtClean="0">
                <a:latin typeface="Lucida Calligraphy" pitchFamily="66" charset="0"/>
                <a:cs typeface="Times New Roman" pitchFamily="18" charset="0"/>
              </a:rPr>
              <a:t>Anas</a:t>
            </a:r>
            <a:r>
              <a:rPr lang="en-US" dirty="0" smtClean="0">
                <a:latin typeface="Lucida Calligraphy" pitchFamily="66" charset="0"/>
                <a:cs typeface="Times New Roman" pitchFamily="18" charset="0"/>
              </a:rPr>
              <a:t> (RA) reported: </a:t>
            </a:r>
          </a:p>
          <a:p>
            <a:pPr>
              <a:buNone/>
            </a:pPr>
            <a:r>
              <a:rPr lang="en-US" dirty="0" smtClean="0">
                <a:latin typeface="Lucida Calligraphy" pitchFamily="66" charset="0"/>
                <a:cs typeface="Times New Roman" pitchFamily="18" charset="0"/>
              </a:rPr>
              <a:t>	The Messenger of Allah (PBUH) said: </a:t>
            </a:r>
          </a:p>
          <a:p>
            <a:pPr>
              <a:buNone/>
            </a:pPr>
            <a:endParaRPr lang="en-US" sz="800"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	</a:t>
            </a:r>
            <a:r>
              <a:rPr lang="en-US" sz="4400" dirty="0" smtClean="0">
                <a:latin typeface="Monotype Corsiva" pitchFamily="66" charset="0"/>
                <a:cs typeface="Times New Roman" pitchFamily="18" charset="0"/>
              </a:rPr>
              <a:t>The supplication made between the </a:t>
            </a:r>
            <a:r>
              <a:rPr lang="en-US" sz="4400" dirty="0" err="1" smtClean="0">
                <a:latin typeface="Monotype Corsiva" pitchFamily="66" charset="0"/>
                <a:cs typeface="Times New Roman" pitchFamily="18" charset="0"/>
              </a:rPr>
              <a:t>Adhan</a:t>
            </a:r>
            <a:r>
              <a:rPr lang="en-US" sz="4400" dirty="0" smtClean="0">
                <a:latin typeface="Monotype Corsiva" pitchFamily="66" charset="0"/>
                <a:cs typeface="Times New Roman" pitchFamily="18" charset="0"/>
              </a:rPr>
              <a:t> and the </a:t>
            </a:r>
            <a:r>
              <a:rPr lang="en-US" sz="4400" dirty="0" err="1" smtClean="0">
                <a:latin typeface="Monotype Corsiva" pitchFamily="66" charset="0"/>
                <a:cs typeface="Times New Roman" pitchFamily="18" charset="0"/>
              </a:rPr>
              <a:t>Iqamah</a:t>
            </a:r>
            <a:r>
              <a:rPr lang="en-US" sz="4400" dirty="0" smtClean="0">
                <a:latin typeface="Monotype Corsiva" pitchFamily="66" charset="0"/>
                <a:cs typeface="Times New Roman" pitchFamily="18" charset="0"/>
              </a:rPr>
              <a:t> is never rejected.’</a:t>
            </a:r>
          </a:p>
          <a:p>
            <a:pPr>
              <a:buNone/>
            </a:pPr>
            <a:endParaRPr lang="en-US" sz="1400" dirty="0" smtClean="0">
              <a:latin typeface="Monotype Corsiva" pitchFamily="66" charset="0"/>
              <a:cs typeface="Times New Roman" pitchFamily="18" charset="0"/>
            </a:endParaRPr>
          </a:p>
          <a:p>
            <a:pPr>
              <a:buNone/>
            </a:pPr>
            <a:r>
              <a:rPr lang="en-US" dirty="0" smtClean="0">
                <a:latin typeface="Times New Roman" pitchFamily="18" charset="0"/>
                <a:cs typeface="Times New Roman" pitchFamily="18" charset="0"/>
              </a:rPr>
              <a:t> 	</a:t>
            </a:r>
            <a:r>
              <a:rPr lang="en-US" dirty="0" smtClean="0">
                <a:latin typeface="Lucida Calligraphy" pitchFamily="66" charset="0"/>
                <a:cs typeface="Times New Roman" pitchFamily="18" charset="0"/>
              </a:rPr>
              <a:t>[Abu </a:t>
            </a:r>
            <a:r>
              <a:rPr lang="en-US" dirty="0" err="1" smtClean="0">
                <a:latin typeface="Lucida Calligraphy" pitchFamily="66" charset="0"/>
                <a:cs typeface="Times New Roman" pitchFamily="18" charset="0"/>
              </a:rPr>
              <a:t>Dawud</a:t>
            </a:r>
            <a:r>
              <a:rPr lang="en-US" dirty="0" smtClean="0">
                <a:latin typeface="Lucida Calligraphy" pitchFamily="66" charset="0"/>
                <a:cs typeface="Times New Roman" pitchFamily="18" charset="0"/>
              </a:rPr>
              <a:t> and </a:t>
            </a:r>
            <a:r>
              <a:rPr lang="en-US" dirty="0" err="1" smtClean="0">
                <a:latin typeface="Lucida Calligraphy" pitchFamily="66" charset="0"/>
                <a:cs typeface="Times New Roman" pitchFamily="18" charset="0"/>
              </a:rPr>
              <a:t>Tirmidhi</a:t>
            </a:r>
            <a:r>
              <a:rPr lang="en-US" dirty="0" smtClean="0">
                <a:latin typeface="Lucida Calligraphy" pitchFamily="66" charset="0"/>
                <a:cs typeface="Times New Roman" pitchFamily="18" charset="0"/>
              </a:rPr>
              <a:t>]</a:t>
            </a:r>
            <a:endParaRPr lang="en-US" dirty="0">
              <a:latin typeface="Lucida Calligraphy" pitchFamily="66" charset="0"/>
            </a:endParaRP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bg>
      <p:bgPr>
        <a:gradFill>
          <a:gsLst>
            <a:gs pos="0">
              <a:srgbClr val="FBEAC7"/>
            </a:gs>
            <a:gs pos="17999">
              <a:srgbClr val="FEE7F2"/>
            </a:gs>
            <a:gs pos="36000">
              <a:srgbClr val="FAC77D"/>
            </a:gs>
            <a:gs pos="61000">
              <a:srgbClr val="FBA97D"/>
            </a:gs>
            <a:gs pos="82001">
              <a:srgbClr val="FBD49C"/>
            </a:gs>
            <a:gs pos="100000">
              <a:srgbClr val="FEE7F2"/>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mic Sans MS" pitchFamily="66" charset="0"/>
              </a:rPr>
              <a:t>Send </a:t>
            </a:r>
            <a:r>
              <a:rPr lang="en-US" dirty="0" err="1" smtClean="0">
                <a:latin typeface="Comic Sans MS" pitchFamily="66" charset="0"/>
              </a:rPr>
              <a:t>Durood</a:t>
            </a:r>
            <a:r>
              <a:rPr lang="en-US" dirty="0" smtClean="0">
                <a:latin typeface="Comic Sans MS" pitchFamily="66" charset="0"/>
              </a:rPr>
              <a:t> again </a:t>
            </a:r>
            <a:endParaRPr lang="en-US" dirty="0">
              <a:latin typeface="Comic Sans MS" pitchFamily="66" charset="0"/>
            </a:endParaRPr>
          </a:p>
        </p:txBody>
      </p:sp>
      <p:sp>
        <p:nvSpPr>
          <p:cNvPr id="3" name="Content Placeholder 2"/>
          <p:cNvSpPr>
            <a:spLocks noGrp="1"/>
          </p:cNvSpPr>
          <p:nvPr>
            <p:ph idx="1"/>
          </p:nvPr>
        </p:nvSpPr>
        <p:spPr/>
        <p:txBody>
          <a:bodyPr/>
          <a:lstStyle/>
          <a:p>
            <a:endParaRPr lang="en-US"/>
          </a:p>
        </p:txBody>
      </p:sp>
      <p:pic>
        <p:nvPicPr>
          <p:cNvPr id="4" name="Picture 2" descr="Image:DAROOD.JPG">
            <a:hlinkClick r:id="rId3"/>
          </p:cNvPr>
          <p:cNvPicPr>
            <a:picLocks noChangeAspect="1" noChangeArrowheads="1"/>
          </p:cNvPicPr>
          <p:nvPr/>
        </p:nvPicPr>
        <p:blipFill>
          <a:blip r:embed="rId4"/>
          <a:srcRect/>
          <a:stretch>
            <a:fillRect/>
          </a:stretch>
        </p:blipFill>
        <p:spPr bwMode="auto">
          <a:xfrm>
            <a:off x="2667000" y="1524000"/>
            <a:ext cx="3755060" cy="4943475"/>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4" name="Picture 4" descr="http://pro.corbis.com/images/42-19413512.jpg?size=67&amp;uid=%7bfea04c81-f9e5-4da0-adb8-6186d5bf0acd%7d"/>
          <p:cNvPicPr>
            <a:picLocks noChangeAspect="1" noChangeArrowheads="1"/>
          </p:cNvPicPr>
          <p:nvPr/>
        </p:nvPicPr>
        <p:blipFill>
          <a:blip r:embed="rId3"/>
          <a:srcRect t="12513" r="46769"/>
          <a:stretch>
            <a:fillRect/>
          </a:stretch>
        </p:blipFill>
        <p:spPr bwMode="auto">
          <a:xfrm>
            <a:off x="4419064" y="1752600"/>
            <a:ext cx="3886736" cy="4261954"/>
          </a:xfrm>
          <a:prstGeom prst="rect">
            <a:avLst/>
          </a:prstGeom>
          <a:noFill/>
          <a:scene3d>
            <a:camera prst="isometricOffAxis2Left"/>
            <a:lightRig rig="threePt" dir="t"/>
          </a:scene3d>
          <a:sp3d>
            <a:bevelT prst="angle"/>
          </a:sp3d>
        </p:spPr>
      </p:pic>
      <p:pic>
        <p:nvPicPr>
          <p:cNvPr id="5" name="Picture 2" descr="http://pro.corbis.com/images/GL001641.jpg?size=67&amp;uid=%7b434c5482-60f2-4759-845c-d93d39903751%7d"/>
          <p:cNvPicPr>
            <a:picLocks noChangeAspect="1" noChangeArrowheads="1"/>
          </p:cNvPicPr>
          <p:nvPr/>
        </p:nvPicPr>
        <p:blipFill>
          <a:blip r:embed="rId4"/>
          <a:srcRect t="8889" r="34796"/>
          <a:stretch>
            <a:fillRect/>
          </a:stretch>
        </p:blipFill>
        <p:spPr bwMode="auto">
          <a:xfrm>
            <a:off x="0" y="609600"/>
            <a:ext cx="3200400" cy="6248401"/>
          </a:xfrm>
          <a:prstGeom prst="rect">
            <a:avLst/>
          </a:prstGeom>
          <a:noFill/>
          <a:scene3d>
            <a:camera prst="isometricOffAxis1Right"/>
            <a:lightRig rig="threePt" dir="t"/>
          </a:scene3d>
          <a:sp3d>
            <a:bevelT/>
          </a:sp3d>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pic>
        <p:nvPicPr>
          <p:cNvPr id="128002" name="Picture 2" descr="http://www.michaelbach.de/ot/mot_eyeJitter/Kitaoka-OutOfFocus333.png"/>
          <p:cNvPicPr>
            <a:picLocks noChangeAspect="1" noChangeArrowheads="1"/>
          </p:cNvPicPr>
          <p:nvPr/>
        </p:nvPicPr>
        <p:blipFill>
          <a:blip r:embed="rId3"/>
          <a:srcRect/>
          <a:stretch>
            <a:fillRect/>
          </a:stretch>
        </p:blipFill>
        <p:spPr bwMode="auto">
          <a:xfrm>
            <a:off x="1676400" y="609600"/>
            <a:ext cx="5715000" cy="5715000"/>
          </a:xfrm>
          <a:prstGeom prst="rect">
            <a:avLst/>
          </a:prstGeom>
          <a:ln w="228600" cap="sq" cmpd="thickThin">
            <a:solidFill>
              <a:srgbClr val="000000"/>
            </a:solidFill>
            <a:prstDash val="solid"/>
            <a:miter lim="800000"/>
          </a:ln>
          <a:effectLst>
            <a:innerShdw blurRad="76200">
              <a:srgbClr val="000000"/>
            </a:innerShdw>
          </a:effectLst>
        </p:spPr>
      </p:pic>
      <p:sp>
        <p:nvSpPr>
          <p:cNvPr id="3" name="Content Placeholder 2"/>
          <p:cNvSpPr>
            <a:spLocks noGrp="1"/>
          </p:cNvSpPr>
          <p:nvPr>
            <p:ph idx="1"/>
          </p:nvPr>
        </p:nvSpPr>
        <p:spPr/>
        <p:txBody>
          <a:bodyPr>
            <a:normAutofit/>
          </a:bodyPr>
          <a:lstStyle/>
          <a:p>
            <a:pPr algn="ctr">
              <a:buNone/>
            </a:pPr>
            <a:r>
              <a:rPr lang="en-US" sz="7200" dirty="0" smtClean="0">
                <a:solidFill>
                  <a:srgbClr val="FFFF00"/>
                </a:solidFill>
                <a:latin typeface="Comic Sans MS" pitchFamily="66" charset="0"/>
              </a:rPr>
              <a:t>focus  </a:t>
            </a:r>
          </a:p>
          <a:p>
            <a:pPr algn="ctr">
              <a:buNone/>
            </a:pPr>
            <a:r>
              <a:rPr lang="en-US" sz="7200" dirty="0" smtClean="0">
                <a:solidFill>
                  <a:srgbClr val="FFFF00"/>
                </a:solidFill>
                <a:latin typeface="Comic Sans MS" pitchFamily="66" charset="0"/>
              </a:rPr>
              <a:t>for </a:t>
            </a:r>
          </a:p>
          <a:p>
            <a:pPr algn="ctr">
              <a:buNone/>
            </a:pPr>
            <a:r>
              <a:rPr lang="en-US" sz="7200" dirty="0" smtClean="0">
                <a:solidFill>
                  <a:srgbClr val="FFFF00"/>
                </a:solidFill>
                <a:latin typeface="Comic Sans MS" pitchFamily="66" charset="0"/>
              </a:rPr>
              <a:t>SALAH</a:t>
            </a:r>
            <a:endParaRPr lang="en-US" sz="7200" dirty="0">
              <a:solidFill>
                <a:srgbClr val="FFFF00"/>
              </a:solidFill>
              <a:latin typeface="Comic Sans MS" pitchFamily="66"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fc03.deviantart.com/fs27/f/2008/034/8/5/Minaret_in_Black_and_White_by_EnigmaticEntity.jpg"/>
          <p:cNvPicPr>
            <a:picLocks noChangeAspect="1" noChangeArrowheads="1"/>
          </p:cNvPicPr>
          <p:nvPr/>
        </p:nvPicPr>
        <p:blipFill>
          <a:blip r:embed="rId3"/>
          <a:srcRect/>
          <a:stretch>
            <a:fillRect/>
          </a:stretch>
        </p:blipFill>
        <p:spPr bwMode="auto">
          <a:xfrm>
            <a:off x="0" y="0"/>
            <a:ext cx="9143999" cy="6858000"/>
          </a:xfrm>
          <a:prstGeom prst="rect">
            <a:avLst/>
          </a:prstGeom>
          <a:noFill/>
        </p:spPr>
      </p:pic>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743200" y="685800"/>
            <a:ext cx="5943600" cy="5440363"/>
          </a:xfrm>
        </p:spPr>
        <p:txBody>
          <a:bodyPr>
            <a:normAutofit fontScale="92500" lnSpcReduction="20000"/>
          </a:bodyPr>
          <a:lstStyle/>
          <a:p>
            <a:pPr>
              <a:buNone/>
            </a:pPr>
            <a:r>
              <a:rPr lang="en-US" dirty="0" smtClean="0"/>
              <a:t>	</a:t>
            </a:r>
            <a:r>
              <a:rPr lang="en-US" dirty="0" smtClean="0">
                <a:solidFill>
                  <a:srgbClr val="FF0000"/>
                </a:solidFill>
                <a:latin typeface="Comic Sans MS" pitchFamily="66" charset="0"/>
              </a:rPr>
              <a:t>Abdullah bin </a:t>
            </a:r>
            <a:r>
              <a:rPr lang="en-US" dirty="0" err="1" smtClean="0">
                <a:solidFill>
                  <a:srgbClr val="FF0000"/>
                </a:solidFill>
                <a:latin typeface="Comic Sans MS" pitchFamily="66" charset="0"/>
              </a:rPr>
              <a:t>Zaid</a:t>
            </a:r>
            <a:r>
              <a:rPr lang="en-US" dirty="0" smtClean="0">
                <a:solidFill>
                  <a:srgbClr val="FF0000"/>
                </a:solidFill>
                <a:latin typeface="Comic Sans MS" pitchFamily="66" charset="0"/>
              </a:rPr>
              <a:t> bin </a:t>
            </a:r>
            <a:r>
              <a:rPr lang="en-US" dirty="0" err="1" smtClean="0">
                <a:solidFill>
                  <a:srgbClr val="FF0000"/>
                </a:solidFill>
                <a:latin typeface="Comic Sans MS" pitchFamily="66" charset="0"/>
              </a:rPr>
              <a:t>Abd</a:t>
            </a:r>
            <a:r>
              <a:rPr lang="en-US" dirty="0" smtClean="0">
                <a:solidFill>
                  <a:srgbClr val="FF0000"/>
                </a:solidFill>
                <a:latin typeface="Comic Sans MS" pitchFamily="66" charset="0"/>
              </a:rPr>
              <a:t> </a:t>
            </a:r>
            <a:r>
              <a:rPr lang="en-US" dirty="0" err="1" smtClean="0">
                <a:solidFill>
                  <a:srgbClr val="FF0000"/>
                </a:solidFill>
                <a:latin typeface="Comic Sans MS" pitchFamily="66" charset="0"/>
              </a:rPr>
              <a:t>Rabbihi</a:t>
            </a:r>
            <a:r>
              <a:rPr lang="en-US" dirty="0" smtClean="0">
                <a:solidFill>
                  <a:srgbClr val="FF0000"/>
                </a:solidFill>
                <a:latin typeface="Comic Sans MS" pitchFamily="66" charset="0"/>
              </a:rPr>
              <a:t> (RA) </a:t>
            </a:r>
            <a:r>
              <a:rPr lang="en-US" dirty="0" smtClean="0">
                <a:latin typeface="Comic Sans MS" pitchFamily="66" charset="0"/>
              </a:rPr>
              <a:t>said, "I was sleeping when I saw a man carrying a </a:t>
            </a:r>
            <a:r>
              <a:rPr lang="en-US" dirty="0" err="1" smtClean="0">
                <a:latin typeface="Comic Sans MS" pitchFamily="66" charset="0"/>
              </a:rPr>
              <a:t>naqoose</a:t>
            </a:r>
            <a:r>
              <a:rPr lang="en-US" dirty="0" smtClean="0">
                <a:latin typeface="Comic Sans MS" pitchFamily="66" charset="0"/>
              </a:rPr>
              <a:t> (conch) in his hands, and I said, Servant of Allah will you sell this to me?' When he said what I would do with it? I replied, that we would use it to call the people to prayer. He said 'Shall I not guide you to something better than that?' I replied, 'Certainly', so he told me to say ……</a:t>
            </a:r>
          </a:p>
          <a:p>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1853</TotalTime>
  <Words>1589</Words>
  <Application>Microsoft Office PowerPoint</Application>
  <PresentationFormat>On-screen Show (4:3)</PresentationFormat>
  <Paragraphs>312</Paragraphs>
  <Slides>80</Slides>
  <Notes>80</Notes>
  <HiddenSlides>0</HiddenSlides>
  <MMClips>0</MMClips>
  <ScaleCrop>false</ScaleCrop>
  <HeadingPairs>
    <vt:vector size="4" baseType="variant">
      <vt:variant>
        <vt:lpstr>Theme</vt:lpstr>
      </vt:variant>
      <vt:variant>
        <vt:i4>2</vt:i4>
      </vt:variant>
      <vt:variant>
        <vt:lpstr>Slide Titles</vt:lpstr>
      </vt:variant>
      <vt:variant>
        <vt:i4>80</vt:i4>
      </vt:variant>
    </vt:vector>
  </HeadingPairs>
  <TitlesOfParts>
    <vt:vector size="82" baseType="lpstr">
      <vt:lpstr>Office Theme</vt:lpstr>
      <vt:lpstr>Default Design</vt:lpstr>
      <vt:lpstr>PowerPoint Presentation</vt:lpstr>
      <vt:lpstr>PowerPoint Presentation</vt:lpstr>
      <vt:lpstr>Additional for Fajr Prayers</vt:lpstr>
      <vt:lpstr>PowerPoint Presentation</vt:lpstr>
      <vt:lpstr>Story of Adhan</vt:lpstr>
      <vt:lpstr>PowerPoint Presentation</vt:lpstr>
      <vt:lpstr>PowerPoint Presentation</vt:lpstr>
      <vt:lpstr>PowerPoint Presentation</vt:lpstr>
      <vt:lpstr>PowerPoint Presentation</vt:lpstr>
      <vt:lpstr>PowerPoint Presentation</vt:lpstr>
      <vt:lpstr>Special honour for Calling to Prayer</vt:lpstr>
      <vt:lpstr>Call Adhan Even During Travel!</vt:lpstr>
      <vt:lpstr>PowerPoint Presentation</vt:lpstr>
      <vt:lpstr>PowerPoint Presentation</vt:lpstr>
      <vt:lpstr>PowerPoint Presentation</vt:lpstr>
      <vt:lpstr>PowerPoint Presentation</vt:lpstr>
      <vt:lpstr>Monastery in Tibet</vt:lpstr>
      <vt:lpstr>PowerPoint Presentation</vt:lpstr>
      <vt:lpstr>PowerPoint Presentation</vt:lpstr>
      <vt:lpstr>PowerPoint Presentation</vt:lpstr>
      <vt:lpstr>PowerPoint Presentation</vt:lpstr>
      <vt:lpstr>PowerPoint Presentation</vt:lpstr>
      <vt:lpstr>Invitations as we know them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الْفَلاَحِ</vt:lpstr>
      <vt:lpstr>Importance of Adhan</vt:lpstr>
      <vt:lpstr>PowerPoint Presentation</vt:lpstr>
      <vt:lpstr>PowerPoint Presentation</vt:lpstr>
      <vt:lpstr>Non-stop Party Time</vt:lpstr>
      <vt:lpstr>It sets the “mood” for Salah</vt:lpstr>
      <vt:lpstr>Fundamentals of Islam  are conveyed in Adhan </vt:lpstr>
      <vt:lpstr>Words of Adhan were probably the first words you heard</vt:lpstr>
      <vt:lpstr>Adhan is a SATAN repellent</vt:lpstr>
      <vt:lpstr>PowerPoint Presentation</vt:lpstr>
      <vt:lpstr>PowerPoint Presentation</vt:lpstr>
      <vt:lpstr>PowerPoint Presentation</vt:lpstr>
      <vt:lpstr>PowerPoint Presentation</vt:lpstr>
      <vt:lpstr>1. Repeat words of Adhan</vt:lpstr>
      <vt:lpstr>In response to حَيَّ عَلَى الصَّلوة and حَيَّ عَلَى الفلاح </vt:lpstr>
      <vt:lpstr>2. Send Durood on The Prophet (PBUH)</vt:lpstr>
      <vt:lpstr>3. Make this dua for  The Prophet (PBUH)</vt:lpstr>
      <vt:lpstr>OR …</vt:lpstr>
      <vt:lpstr>We can add this dua </vt:lpstr>
      <vt:lpstr>PowerPoint Presentation</vt:lpstr>
      <vt:lpstr>4. Make any dua</vt:lpstr>
      <vt:lpstr>Send Durood again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Azan</dc:title>
  <dc:creator>Nosheen</dc:creator>
  <cp:lastModifiedBy>Kulsoom Omar</cp:lastModifiedBy>
  <cp:revision>187</cp:revision>
  <dcterms:created xsi:type="dcterms:W3CDTF">2006-08-16T00:00:00Z</dcterms:created>
  <dcterms:modified xsi:type="dcterms:W3CDTF">2013-11-01T08:10:06Z</dcterms:modified>
</cp:coreProperties>
</file>