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9"/>
  </p:notesMasterIdLst>
  <p:sldIdLst>
    <p:sldId id="256" r:id="rId3"/>
    <p:sldId id="310" r:id="rId4"/>
    <p:sldId id="313" r:id="rId5"/>
    <p:sldId id="312" r:id="rId6"/>
    <p:sldId id="311" r:id="rId7"/>
    <p:sldId id="316" r:id="rId8"/>
    <p:sldId id="279" r:id="rId9"/>
    <p:sldId id="303" r:id="rId10"/>
    <p:sldId id="315" r:id="rId11"/>
    <p:sldId id="322" r:id="rId12"/>
    <p:sldId id="317" r:id="rId13"/>
    <p:sldId id="305" r:id="rId14"/>
    <p:sldId id="307" r:id="rId15"/>
    <p:sldId id="306" r:id="rId16"/>
    <p:sldId id="308" r:id="rId17"/>
    <p:sldId id="309" r:id="rId18"/>
    <p:sldId id="359" r:id="rId19"/>
    <p:sldId id="360" r:id="rId20"/>
    <p:sldId id="318" r:id="rId21"/>
    <p:sldId id="326" r:id="rId22"/>
    <p:sldId id="324" r:id="rId23"/>
    <p:sldId id="325" r:id="rId24"/>
    <p:sldId id="329" r:id="rId25"/>
    <p:sldId id="330" r:id="rId26"/>
    <p:sldId id="331" r:id="rId27"/>
    <p:sldId id="334" r:id="rId28"/>
    <p:sldId id="332" r:id="rId29"/>
    <p:sldId id="333" r:id="rId30"/>
    <p:sldId id="337" r:id="rId31"/>
    <p:sldId id="336" r:id="rId32"/>
    <p:sldId id="335" r:id="rId33"/>
    <p:sldId id="258" r:id="rId34"/>
    <p:sldId id="339" r:id="rId35"/>
    <p:sldId id="340" r:id="rId36"/>
    <p:sldId id="341" r:id="rId37"/>
    <p:sldId id="342" r:id="rId38"/>
    <p:sldId id="352" r:id="rId39"/>
    <p:sldId id="345" r:id="rId40"/>
    <p:sldId id="346" r:id="rId41"/>
    <p:sldId id="347" r:id="rId42"/>
    <p:sldId id="348" r:id="rId43"/>
    <p:sldId id="349" r:id="rId44"/>
    <p:sldId id="350" r:id="rId45"/>
    <p:sldId id="343" r:id="rId46"/>
    <p:sldId id="344" r:id="rId47"/>
    <p:sldId id="351" r:id="rId48"/>
    <p:sldId id="278" r:id="rId49"/>
    <p:sldId id="353" r:id="rId50"/>
    <p:sldId id="354" r:id="rId51"/>
    <p:sldId id="355" r:id="rId52"/>
    <p:sldId id="338" r:id="rId53"/>
    <p:sldId id="287" r:id="rId54"/>
    <p:sldId id="356" r:id="rId55"/>
    <p:sldId id="364" r:id="rId56"/>
    <p:sldId id="365" r:id="rId57"/>
    <p:sldId id="295" r:id="rId58"/>
    <p:sldId id="298" r:id="rId59"/>
    <p:sldId id="366" r:id="rId60"/>
    <p:sldId id="320" r:id="rId61"/>
    <p:sldId id="302" r:id="rId62"/>
    <p:sldId id="294" r:id="rId63"/>
    <p:sldId id="300" r:id="rId64"/>
    <p:sldId id="361" r:id="rId65"/>
    <p:sldId id="288" r:id="rId66"/>
    <p:sldId id="289" r:id="rId67"/>
    <p:sldId id="290" r:id="rId68"/>
    <p:sldId id="291" r:id="rId69"/>
    <p:sldId id="292" r:id="rId70"/>
    <p:sldId id="293" r:id="rId71"/>
    <p:sldId id="299" r:id="rId72"/>
    <p:sldId id="296" r:id="rId73"/>
    <p:sldId id="362" r:id="rId74"/>
    <p:sldId id="297" r:id="rId75"/>
    <p:sldId id="304" r:id="rId76"/>
    <p:sldId id="363" r:id="rId77"/>
    <p:sldId id="323"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99FF33"/>
    <a:srgbClr val="0000FF"/>
    <a:srgbClr val="0066FF"/>
    <a:srgbClr val="FF6699"/>
    <a:srgbClr val="FF00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42"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4534E-F1FF-4D06-BFFD-17D72E384DE1}" type="doc">
      <dgm:prSet loTypeId="urn:microsoft.com/office/officeart/2005/8/layout/gear1" loCatId="cycle" qsTypeId="urn:microsoft.com/office/officeart/2005/8/quickstyle/simple1" qsCatId="simple" csTypeId="urn:microsoft.com/office/officeart/2005/8/colors/colorful5" csCatId="colorful" phldr="1"/>
      <dgm:spPr/>
    </dgm:pt>
    <dgm:pt modelId="{8BF5D406-8EDA-48EE-B023-F174A2AF7EE2}">
      <dgm:prSet phldrT="[Text]" custT="1"/>
      <dgm:spPr>
        <a:solidFill>
          <a:srgbClr val="FF0000"/>
        </a:solidFill>
      </dgm:spPr>
      <dgm:t>
        <a:bodyPr/>
        <a:lstStyle/>
        <a:p>
          <a:r>
            <a:rPr lang="en-US" sz="5400" b="1" dirty="0" smtClean="0">
              <a:solidFill>
                <a:schemeClr val="tx1"/>
              </a:solidFill>
              <a:latin typeface="Comic Sans MS" pitchFamily="66" charset="0"/>
            </a:rPr>
            <a:t>Heart</a:t>
          </a:r>
          <a:endParaRPr lang="en-US" sz="5400" b="1" dirty="0">
            <a:solidFill>
              <a:schemeClr val="tx1"/>
            </a:solidFill>
            <a:latin typeface="Comic Sans MS" pitchFamily="66" charset="0"/>
          </a:endParaRPr>
        </a:p>
      </dgm:t>
    </dgm:pt>
    <dgm:pt modelId="{596C3A7C-38D5-4981-A1A8-BC485BD72A22}" type="parTrans" cxnId="{34E9DFFB-A7D8-4631-9AAF-91B5F2B5E29A}">
      <dgm:prSet/>
      <dgm:spPr/>
      <dgm:t>
        <a:bodyPr/>
        <a:lstStyle/>
        <a:p>
          <a:endParaRPr lang="en-US"/>
        </a:p>
      </dgm:t>
    </dgm:pt>
    <dgm:pt modelId="{8CDF3591-C795-4849-BCA4-86CEE70F5949}" type="sibTrans" cxnId="{34E9DFFB-A7D8-4631-9AAF-91B5F2B5E29A}">
      <dgm:prSet/>
      <dgm:spPr>
        <a:solidFill>
          <a:srgbClr val="FF0000"/>
        </a:solidFill>
      </dgm:spPr>
      <dgm:t>
        <a:bodyPr/>
        <a:lstStyle/>
        <a:p>
          <a:endParaRPr lang="en-US"/>
        </a:p>
      </dgm:t>
    </dgm:pt>
    <dgm:pt modelId="{2D949406-1DCE-4165-BDDC-E2ECC0841193}">
      <dgm:prSet phldrT="[Text]"/>
      <dgm:spPr>
        <a:solidFill>
          <a:srgbClr val="FFC000"/>
        </a:solidFill>
      </dgm:spPr>
      <dgm:t>
        <a:bodyPr/>
        <a:lstStyle/>
        <a:p>
          <a:r>
            <a:rPr lang="en-US" b="1" dirty="0" smtClean="0">
              <a:solidFill>
                <a:schemeClr val="tx1"/>
              </a:solidFill>
              <a:latin typeface="Comic Sans MS" pitchFamily="66" charset="0"/>
            </a:rPr>
            <a:t>Body</a:t>
          </a:r>
          <a:endParaRPr lang="en-US" b="1" dirty="0">
            <a:solidFill>
              <a:schemeClr val="tx1"/>
            </a:solidFill>
            <a:latin typeface="Comic Sans MS" pitchFamily="66" charset="0"/>
          </a:endParaRPr>
        </a:p>
      </dgm:t>
    </dgm:pt>
    <dgm:pt modelId="{7341F54C-E18E-4F2E-8E49-7614EC7D9CA7}" type="parTrans" cxnId="{740237F0-32CA-492D-B08F-F09CAB779C23}">
      <dgm:prSet/>
      <dgm:spPr/>
      <dgm:t>
        <a:bodyPr/>
        <a:lstStyle/>
        <a:p>
          <a:endParaRPr lang="en-US"/>
        </a:p>
      </dgm:t>
    </dgm:pt>
    <dgm:pt modelId="{150CDB9F-8C33-4BEC-8556-6C59299F8044}" type="sibTrans" cxnId="{740237F0-32CA-492D-B08F-F09CAB779C23}">
      <dgm:prSet/>
      <dgm:spPr>
        <a:solidFill>
          <a:srgbClr val="FFC000"/>
        </a:solidFill>
      </dgm:spPr>
      <dgm:t>
        <a:bodyPr/>
        <a:lstStyle/>
        <a:p>
          <a:endParaRPr lang="en-US"/>
        </a:p>
      </dgm:t>
    </dgm:pt>
    <dgm:pt modelId="{B874835B-687A-479E-B041-2F401F44043F}">
      <dgm:prSet phldrT="[Text]"/>
      <dgm:spPr>
        <a:solidFill>
          <a:srgbClr val="FF6699"/>
        </a:solidFill>
      </dgm:spPr>
      <dgm:t>
        <a:bodyPr/>
        <a:lstStyle/>
        <a:p>
          <a:r>
            <a:rPr lang="en-US" b="1" dirty="0" smtClean="0">
              <a:solidFill>
                <a:schemeClr val="tx1"/>
              </a:solidFill>
              <a:latin typeface="Comic Sans MS" pitchFamily="66" charset="0"/>
            </a:rPr>
            <a:t>Mind</a:t>
          </a:r>
          <a:endParaRPr lang="en-US" b="1" dirty="0">
            <a:solidFill>
              <a:schemeClr val="tx1"/>
            </a:solidFill>
            <a:latin typeface="Comic Sans MS" pitchFamily="66" charset="0"/>
          </a:endParaRPr>
        </a:p>
      </dgm:t>
    </dgm:pt>
    <dgm:pt modelId="{00B5AE99-0BB2-455B-9B26-79435A44B425}" type="parTrans" cxnId="{495263A7-2F53-4601-B916-46149F57DFDB}">
      <dgm:prSet/>
      <dgm:spPr/>
      <dgm:t>
        <a:bodyPr/>
        <a:lstStyle/>
        <a:p>
          <a:endParaRPr lang="en-US"/>
        </a:p>
      </dgm:t>
    </dgm:pt>
    <dgm:pt modelId="{DB91B203-9114-4230-B121-AA94C72C85C4}" type="sibTrans" cxnId="{495263A7-2F53-4601-B916-46149F57DFDB}">
      <dgm:prSet/>
      <dgm:spPr>
        <a:solidFill>
          <a:srgbClr val="FF6699"/>
        </a:solidFill>
      </dgm:spPr>
      <dgm:t>
        <a:bodyPr/>
        <a:lstStyle/>
        <a:p>
          <a:endParaRPr lang="en-US"/>
        </a:p>
      </dgm:t>
    </dgm:pt>
    <dgm:pt modelId="{AB34C280-11D6-4DD4-82D6-E35D87C2984F}" type="pres">
      <dgm:prSet presAssocID="{E834534E-F1FF-4D06-BFFD-17D72E384DE1}" presName="composite" presStyleCnt="0">
        <dgm:presLayoutVars>
          <dgm:chMax val="3"/>
          <dgm:animLvl val="lvl"/>
          <dgm:resizeHandles val="exact"/>
        </dgm:presLayoutVars>
      </dgm:prSet>
      <dgm:spPr/>
    </dgm:pt>
    <dgm:pt modelId="{E60234DE-7A02-41F8-821B-D2A932AA75AC}" type="pres">
      <dgm:prSet presAssocID="{8BF5D406-8EDA-48EE-B023-F174A2AF7EE2}" presName="gear1" presStyleLbl="node1" presStyleIdx="0" presStyleCnt="3">
        <dgm:presLayoutVars>
          <dgm:chMax val="1"/>
          <dgm:bulletEnabled val="1"/>
        </dgm:presLayoutVars>
      </dgm:prSet>
      <dgm:spPr/>
      <dgm:t>
        <a:bodyPr/>
        <a:lstStyle/>
        <a:p>
          <a:endParaRPr lang="en-US"/>
        </a:p>
      </dgm:t>
    </dgm:pt>
    <dgm:pt modelId="{3687B7F1-98A1-414A-B6B9-94A666758630}" type="pres">
      <dgm:prSet presAssocID="{8BF5D406-8EDA-48EE-B023-F174A2AF7EE2}" presName="gear1srcNode" presStyleLbl="node1" presStyleIdx="0" presStyleCnt="3"/>
      <dgm:spPr/>
      <dgm:t>
        <a:bodyPr/>
        <a:lstStyle/>
        <a:p>
          <a:endParaRPr lang="en-US"/>
        </a:p>
      </dgm:t>
    </dgm:pt>
    <dgm:pt modelId="{B7D23038-8609-45B5-B535-A963AC5EE98A}" type="pres">
      <dgm:prSet presAssocID="{8BF5D406-8EDA-48EE-B023-F174A2AF7EE2}" presName="gear1dstNode" presStyleLbl="node1" presStyleIdx="0" presStyleCnt="3"/>
      <dgm:spPr/>
      <dgm:t>
        <a:bodyPr/>
        <a:lstStyle/>
        <a:p>
          <a:endParaRPr lang="en-US"/>
        </a:p>
      </dgm:t>
    </dgm:pt>
    <dgm:pt modelId="{D4185D0D-9DEA-4975-9EAF-119D6B3E6993}" type="pres">
      <dgm:prSet presAssocID="{2D949406-1DCE-4165-BDDC-E2ECC0841193}" presName="gear2" presStyleLbl="node1" presStyleIdx="1" presStyleCnt="3">
        <dgm:presLayoutVars>
          <dgm:chMax val="1"/>
          <dgm:bulletEnabled val="1"/>
        </dgm:presLayoutVars>
      </dgm:prSet>
      <dgm:spPr/>
      <dgm:t>
        <a:bodyPr/>
        <a:lstStyle/>
        <a:p>
          <a:endParaRPr lang="en-US"/>
        </a:p>
      </dgm:t>
    </dgm:pt>
    <dgm:pt modelId="{929AAC31-D703-4629-B2A9-5145100B2B56}" type="pres">
      <dgm:prSet presAssocID="{2D949406-1DCE-4165-BDDC-E2ECC0841193}" presName="gear2srcNode" presStyleLbl="node1" presStyleIdx="1" presStyleCnt="3"/>
      <dgm:spPr/>
      <dgm:t>
        <a:bodyPr/>
        <a:lstStyle/>
        <a:p>
          <a:endParaRPr lang="en-US"/>
        </a:p>
      </dgm:t>
    </dgm:pt>
    <dgm:pt modelId="{B558BC01-63FB-456E-99BF-52B7CFC62277}" type="pres">
      <dgm:prSet presAssocID="{2D949406-1DCE-4165-BDDC-E2ECC0841193}" presName="gear2dstNode" presStyleLbl="node1" presStyleIdx="1" presStyleCnt="3"/>
      <dgm:spPr/>
      <dgm:t>
        <a:bodyPr/>
        <a:lstStyle/>
        <a:p>
          <a:endParaRPr lang="en-US"/>
        </a:p>
      </dgm:t>
    </dgm:pt>
    <dgm:pt modelId="{47E99640-DA8D-4BE3-A771-F30D23FD94A2}" type="pres">
      <dgm:prSet presAssocID="{B874835B-687A-479E-B041-2F401F44043F}" presName="gear3" presStyleLbl="node1" presStyleIdx="2" presStyleCnt="3"/>
      <dgm:spPr/>
      <dgm:t>
        <a:bodyPr/>
        <a:lstStyle/>
        <a:p>
          <a:endParaRPr lang="en-US"/>
        </a:p>
      </dgm:t>
    </dgm:pt>
    <dgm:pt modelId="{18EB05BA-3F90-42E4-AC38-239D5E13BE25}" type="pres">
      <dgm:prSet presAssocID="{B874835B-687A-479E-B041-2F401F44043F}" presName="gear3tx" presStyleLbl="node1" presStyleIdx="2" presStyleCnt="3">
        <dgm:presLayoutVars>
          <dgm:chMax val="1"/>
          <dgm:bulletEnabled val="1"/>
        </dgm:presLayoutVars>
      </dgm:prSet>
      <dgm:spPr/>
      <dgm:t>
        <a:bodyPr/>
        <a:lstStyle/>
        <a:p>
          <a:endParaRPr lang="en-US"/>
        </a:p>
      </dgm:t>
    </dgm:pt>
    <dgm:pt modelId="{AA577AB3-ED0E-41AA-BE83-A5DC897A4B47}" type="pres">
      <dgm:prSet presAssocID="{B874835B-687A-479E-B041-2F401F44043F}" presName="gear3srcNode" presStyleLbl="node1" presStyleIdx="2" presStyleCnt="3"/>
      <dgm:spPr/>
      <dgm:t>
        <a:bodyPr/>
        <a:lstStyle/>
        <a:p>
          <a:endParaRPr lang="en-US"/>
        </a:p>
      </dgm:t>
    </dgm:pt>
    <dgm:pt modelId="{2DDAD1D6-3D72-4C6C-8C5D-925D36E36DD6}" type="pres">
      <dgm:prSet presAssocID="{B874835B-687A-479E-B041-2F401F44043F}" presName="gear3dstNode" presStyleLbl="node1" presStyleIdx="2" presStyleCnt="3"/>
      <dgm:spPr/>
      <dgm:t>
        <a:bodyPr/>
        <a:lstStyle/>
        <a:p>
          <a:endParaRPr lang="en-US"/>
        </a:p>
      </dgm:t>
    </dgm:pt>
    <dgm:pt modelId="{87B3B7A2-5A9C-4073-B8F0-4712E0C02307}" type="pres">
      <dgm:prSet presAssocID="{8CDF3591-C795-4849-BCA4-86CEE70F5949}" presName="connector1" presStyleLbl="sibTrans2D1" presStyleIdx="0" presStyleCnt="3"/>
      <dgm:spPr/>
      <dgm:t>
        <a:bodyPr/>
        <a:lstStyle/>
        <a:p>
          <a:endParaRPr lang="en-US"/>
        </a:p>
      </dgm:t>
    </dgm:pt>
    <dgm:pt modelId="{BD81D245-585F-4287-BFD6-CFE987747836}" type="pres">
      <dgm:prSet presAssocID="{150CDB9F-8C33-4BEC-8556-6C59299F8044}" presName="connector2" presStyleLbl="sibTrans2D1" presStyleIdx="1" presStyleCnt="3"/>
      <dgm:spPr/>
      <dgm:t>
        <a:bodyPr/>
        <a:lstStyle/>
        <a:p>
          <a:endParaRPr lang="en-US"/>
        </a:p>
      </dgm:t>
    </dgm:pt>
    <dgm:pt modelId="{8EAC922A-EF44-4CED-9DCA-0DBBC5128F8F}" type="pres">
      <dgm:prSet presAssocID="{DB91B203-9114-4230-B121-AA94C72C85C4}" presName="connector3" presStyleLbl="sibTrans2D1" presStyleIdx="2" presStyleCnt="3"/>
      <dgm:spPr/>
      <dgm:t>
        <a:bodyPr/>
        <a:lstStyle/>
        <a:p>
          <a:endParaRPr lang="en-US"/>
        </a:p>
      </dgm:t>
    </dgm:pt>
  </dgm:ptLst>
  <dgm:cxnLst>
    <dgm:cxn modelId="{6E9FEA29-FF84-4B47-AEBE-03626D778FBB}" type="presOf" srcId="{B874835B-687A-479E-B041-2F401F44043F}" destId="{18EB05BA-3F90-42E4-AC38-239D5E13BE25}" srcOrd="1" destOrd="0" presId="urn:microsoft.com/office/officeart/2005/8/layout/gear1"/>
    <dgm:cxn modelId="{94C42977-101A-49B5-99D5-E53B6CAEA159}" type="presOf" srcId="{DB91B203-9114-4230-B121-AA94C72C85C4}" destId="{8EAC922A-EF44-4CED-9DCA-0DBBC5128F8F}" srcOrd="0" destOrd="0" presId="urn:microsoft.com/office/officeart/2005/8/layout/gear1"/>
    <dgm:cxn modelId="{8D3E8ED2-43DE-4283-9C6A-1837B6995D83}" type="presOf" srcId="{8CDF3591-C795-4849-BCA4-86CEE70F5949}" destId="{87B3B7A2-5A9C-4073-B8F0-4712E0C02307}" srcOrd="0" destOrd="0" presId="urn:microsoft.com/office/officeart/2005/8/layout/gear1"/>
    <dgm:cxn modelId="{3A6009CA-BA60-48EC-A564-1BAC2B931B41}" type="presOf" srcId="{8BF5D406-8EDA-48EE-B023-F174A2AF7EE2}" destId="{E60234DE-7A02-41F8-821B-D2A932AA75AC}" srcOrd="0" destOrd="0" presId="urn:microsoft.com/office/officeart/2005/8/layout/gear1"/>
    <dgm:cxn modelId="{8F7FA430-B4B7-46E5-9B35-20F9963E9AAB}" type="presOf" srcId="{2D949406-1DCE-4165-BDDC-E2ECC0841193}" destId="{D4185D0D-9DEA-4975-9EAF-119D6B3E6993}" srcOrd="0" destOrd="0" presId="urn:microsoft.com/office/officeart/2005/8/layout/gear1"/>
    <dgm:cxn modelId="{61FF5E92-3B41-4E8B-B596-6DF7B01C2768}" type="presOf" srcId="{8BF5D406-8EDA-48EE-B023-F174A2AF7EE2}" destId="{B7D23038-8609-45B5-B535-A963AC5EE98A}" srcOrd="2" destOrd="0" presId="urn:microsoft.com/office/officeart/2005/8/layout/gear1"/>
    <dgm:cxn modelId="{BDDE6EB6-2346-4BD0-BBB9-9C542D401480}" type="presOf" srcId="{2D949406-1DCE-4165-BDDC-E2ECC0841193}" destId="{B558BC01-63FB-456E-99BF-52B7CFC62277}" srcOrd="2" destOrd="0" presId="urn:microsoft.com/office/officeart/2005/8/layout/gear1"/>
    <dgm:cxn modelId="{FB6067F5-F0E3-4B56-AACB-EF5AFCEC8BFB}" type="presOf" srcId="{2D949406-1DCE-4165-BDDC-E2ECC0841193}" destId="{929AAC31-D703-4629-B2A9-5145100B2B56}" srcOrd="1" destOrd="0" presId="urn:microsoft.com/office/officeart/2005/8/layout/gear1"/>
    <dgm:cxn modelId="{D0BC586E-FAFA-4F1D-A6FE-EA14B3E5F474}" type="presOf" srcId="{B874835B-687A-479E-B041-2F401F44043F}" destId="{AA577AB3-ED0E-41AA-BE83-A5DC897A4B47}" srcOrd="2" destOrd="0" presId="urn:microsoft.com/office/officeart/2005/8/layout/gear1"/>
    <dgm:cxn modelId="{934B080B-C8B2-4AD7-B319-1AA8E49E5325}" type="presOf" srcId="{B874835B-687A-479E-B041-2F401F44043F}" destId="{47E99640-DA8D-4BE3-A771-F30D23FD94A2}" srcOrd="0" destOrd="0" presId="urn:microsoft.com/office/officeart/2005/8/layout/gear1"/>
    <dgm:cxn modelId="{4C9F950A-87F6-44A2-B619-CBA2E51866ED}" type="presOf" srcId="{150CDB9F-8C33-4BEC-8556-6C59299F8044}" destId="{BD81D245-585F-4287-BFD6-CFE987747836}" srcOrd="0" destOrd="0" presId="urn:microsoft.com/office/officeart/2005/8/layout/gear1"/>
    <dgm:cxn modelId="{495263A7-2F53-4601-B916-46149F57DFDB}" srcId="{E834534E-F1FF-4D06-BFFD-17D72E384DE1}" destId="{B874835B-687A-479E-B041-2F401F44043F}" srcOrd="2" destOrd="0" parTransId="{00B5AE99-0BB2-455B-9B26-79435A44B425}" sibTransId="{DB91B203-9114-4230-B121-AA94C72C85C4}"/>
    <dgm:cxn modelId="{4ED332B9-9B34-437B-960E-C6827F27EAFA}" type="presOf" srcId="{E834534E-F1FF-4D06-BFFD-17D72E384DE1}" destId="{AB34C280-11D6-4DD4-82D6-E35D87C2984F}" srcOrd="0" destOrd="0" presId="urn:microsoft.com/office/officeart/2005/8/layout/gear1"/>
    <dgm:cxn modelId="{740237F0-32CA-492D-B08F-F09CAB779C23}" srcId="{E834534E-F1FF-4D06-BFFD-17D72E384DE1}" destId="{2D949406-1DCE-4165-BDDC-E2ECC0841193}" srcOrd="1" destOrd="0" parTransId="{7341F54C-E18E-4F2E-8E49-7614EC7D9CA7}" sibTransId="{150CDB9F-8C33-4BEC-8556-6C59299F8044}"/>
    <dgm:cxn modelId="{34E9DFFB-A7D8-4631-9AAF-91B5F2B5E29A}" srcId="{E834534E-F1FF-4D06-BFFD-17D72E384DE1}" destId="{8BF5D406-8EDA-48EE-B023-F174A2AF7EE2}" srcOrd="0" destOrd="0" parTransId="{596C3A7C-38D5-4981-A1A8-BC485BD72A22}" sibTransId="{8CDF3591-C795-4849-BCA4-86CEE70F5949}"/>
    <dgm:cxn modelId="{C3F4901D-59C9-4790-8A31-80B3565A95D4}" type="presOf" srcId="{B874835B-687A-479E-B041-2F401F44043F}" destId="{2DDAD1D6-3D72-4C6C-8C5D-925D36E36DD6}" srcOrd="3" destOrd="0" presId="urn:microsoft.com/office/officeart/2005/8/layout/gear1"/>
    <dgm:cxn modelId="{0F878268-7A68-4EE5-95B5-C846E187C089}" type="presOf" srcId="{8BF5D406-8EDA-48EE-B023-F174A2AF7EE2}" destId="{3687B7F1-98A1-414A-B6B9-94A666758630}" srcOrd="1" destOrd="0" presId="urn:microsoft.com/office/officeart/2005/8/layout/gear1"/>
    <dgm:cxn modelId="{C92945B2-3D5B-4FD2-9DA0-D036C2EC93DE}" type="presParOf" srcId="{AB34C280-11D6-4DD4-82D6-E35D87C2984F}" destId="{E60234DE-7A02-41F8-821B-D2A932AA75AC}" srcOrd="0" destOrd="0" presId="urn:microsoft.com/office/officeart/2005/8/layout/gear1"/>
    <dgm:cxn modelId="{99F88DEB-5284-4975-BB61-B2E0C7DD13E4}" type="presParOf" srcId="{AB34C280-11D6-4DD4-82D6-E35D87C2984F}" destId="{3687B7F1-98A1-414A-B6B9-94A666758630}" srcOrd="1" destOrd="0" presId="urn:microsoft.com/office/officeart/2005/8/layout/gear1"/>
    <dgm:cxn modelId="{1DC55D00-B7DF-46ED-9DE6-ACF0679AB565}" type="presParOf" srcId="{AB34C280-11D6-4DD4-82D6-E35D87C2984F}" destId="{B7D23038-8609-45B5-B535-A963AC5EE98A}" srcOrd="2" destOrd="0" presId="urn:microsoft.com/office/officeart/2005/8/layout/gear1"/>
    <dgm:cxn modelId="{6074DF32-3C86-42A9-BE47-CE27AC8DC2CE}" type="presParOf" srcId="{AB34C280-11D6-4DD4-82D6-E35D87C2984F}" destId="{D4185D0D-9DEA-4975-9EAF-119D6B3E6993}" srcOrd="3" destOrd="0" presId="urn:microsoft.com/office/officeart/2005/8/layout/gear1"/>
    <dgm:cxn modelId="{41843C10-A44C-45B3-BE6B-315C16762AB5}" type="presParOf" srcId="{AB34C280-11D6-4DD4-82D6-E35D87C2984F}" destId="{929AAC31-D703-4629-B2A9-5145100B2B56}" srcOrd="4" destOrd="0" presId="urn:microsoft.com/office/officeart/2005/8/layout/gear1"/>
    <dgm:cxn modelId="{8C7415AA-6F16-44CE-90F3-115A50F1F788}" type="presParOf" srcId="{AB34C280-11D6-4DD4-82D6-E35D87C2984F}" destId="{B558BC01-63FB-456E-99BF-52B7CFC62277}" srcOrd="5" destOrd="0" presId="urn:microsoft.com/office/officeart/2005/8/layout/gear1"/>
    <dgm:cxn modelId="{1C1A19BB-4444-41CB-88AA-D7CE73176AB2}" type="presParOf" srcId="{AB34C280-11D6-4DD4-82D6-E35D87C2984F}" destId="{47E99640-DA8D-4BE3-A771-F30D23FD94A2}" srcOrd="6" destOrd="0" presId="urn:microsoft.com/office/officeart/2005/8/layout/gear1"/>
    <dgm:cxn modelId="{C1399E6B-52F1-469B-B78A-1A12047E3DC4}" type="presParOf" srcId="{AB34C280-11D6-4DD4-82D6-E35D87C2984F}" destId="{18EB05BA-3F90-42E4-AC38-239D5E13BE25}" srcOrd="7" destOrd="0" presId="urn:microsoft.com/office/officeart/2005/8/layout/gear1"/>
    <dgm:cxn modelId="{285B7025-0A63-481D-992A-88FB277B367F}" type="presParOf" srcId="{AB34C280-11D6-4DD4-82D6-E35D87C2984F}" destId="{AA577AB3-ED0E-41AA-BE83-A5DC897A4B47}" srcOrd="8" destOrd="0" presId="urn:microsoft.com/office/officeart/2005/8/layout/gear1"/>
    <dgm:cxn modelId="{4AF9C791-2043-4B1F-9E87-A0CE59DD433F}" type="presParOf" srcId="{AB34C280-11D6-4DD4-82D6-E35D87C2984F}" destId="{2DDAD1D6-3D72-4C6C-8C5D-925D36E36DD6}" srcOrd="9" destOrd="0" presId="urn:microsoft.com/office/officeart/2005/8/layout/gear1"/>
    <dgm:cxn modelId="{59A7F0BE-EA8F-441E-AC33-B70A280EF161}" type="presParOf" srcId="{AB34C280-11D6-4DD4-82D6-E35D87C2984F}" destId="{87B3B7A2-5A9C-4073-B8F0-4712E0C02307}" srcOrd="10" destOrd="0" presId="urn:microsoft.com/office/officeart/2005/8/layout/gear1"/>
    <dgm:cxn modelId="{963AA54A-B4F4-4E25-9DD0-E5E4C5D980B7}" type="presParOf" srcId="{AB34C280-11D6-4DD4-82D6-E35D87C2984F}" destId="{BD81D245-585F-4287-BFD6-CFE987747836}" srcOrd="11" destOrd="0" presId="urn:microsoft.com/office/officeart/2005/8/layout/gear1"/>
    <dgm:cxn modelId="{279AB0D6-9393-46BE-BE24-28BF6EDBB8FE}" type="presParOf" srcId="{AB34C280-11D6-4DD4-82D6-E35D87C2984F}" destId="{8EAC922A-EF44-4CED-9DCA-0DBBC5128F8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234DE-7A02-41F8-821B-D2A932AA75AC}">
      <dsp:nvSpPr>
        <dsp:cNvPr id="0" name=""/>
        <dsp:cNvSpPr/>
      </dsp:nvSpPr>
      <dsp:spPr>
        <a:xfrm>
          <a:off x="4229100" y="3086100"/>
          <a:ext cx="3771900" cy="3771900"/>
        </a:xfrm>
        <a:prstGeom prst="gear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b="1" kern="1200" dirty="0" smtClean="0">
              <a:solidFill>
                <a:schemeClr val="tx1"/>
              </a:solidFill>
              <a:latin typeface="Comic Sans MS" pitchFamily="66" charset="0"/>
            </a:rPr>
            <a:t>Heart</a:t>
          </a:r>
          <a:endParaRPr lang="en-US" sz="5400" b="1" kern="1200" dirty="0">
            <a:solidFill>
              <a:schemeClr val="tx1"/>
            </a:solidFill>
            <a:latin typeface="Comic Sans MS" pitchFamily="66" charset="0"/>
          </a:endParaRPr>
        </a:p>
      </dsp:txBody>
      <dsp:txXfrm>
        <a:off x="4987420" y="3969650"/>
        <a:ext cx="2255260" cy="1938834"/>
      </dsp:txXfrm>
    </dsp:sp>
    <dsp:sp modelId="{D4185D0D-9DEA-4975-9EAF-119D6B3E6993}">
      <dsp:nvSpPr>
        <dsp:cNvPr id="0" name=""/>
        <dsp:cNvSpPr/>
      </dsp:nvSpPr>
      <dsp:spPr>
        <a:xfrm>
          <a:off x="2034540" y="2194560"/>
          <a:ext cx="2743200" cy="2743200"/>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b="1" kern="1200" dirty="0" smtClean="0">
              <a:solidFill>
                <a:schemeClr val="tx1"/>
              </a:solidFill>
              <a:latin typeface="Comic Sans MS" pitchFamily="66" charset="0"/>
            </a:rPr>
            <a:t>Body</a:t>
          </a:r>
          <a:endParaRPr lang="en-US" sz="4200" b="1" kern="1200" dirty="0">
            <a:solidFill>
              <a:schemeClr val="tx1"/>
            </a:solidFill>
            <a:latin typeface="Comic Sans MS" pitchFamily="66" charset="0"/>
          </a:endParaRPr>
        </a:p>
      </dsp:txBody>
      <dsp:txXfrm>
        <a:off x="2725149" y="2889343"/>
        <a:ext cx="1361982" cy="1353634"/>
      </dsp:txXfrm>
    </dsp:sp>
    <dsp:sp modelId="{47E99640-DA8D-4BE3-A771-F30D23FD94A2}">
      <dsp:nvSpPr>
        <dsp:cNvPr id="0" name=""/>
        <dsp:cNvSpPr/>
      </dsp:nvSpPr>
      <dsp:spPr>
        <a:xfrm rot="20700000">
          <a:off x="3571011" y="302031"/>
          <a:ext cx="2687776" cy="2687776"/>
        </a:xfrm>
        <a:prstGeom prst="gear6">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b="1" kern="1200" dirty="0" smtClean="0">
              <a:solidFill>
                <a:schemeClr val="tx1"/>
              </a:solidFill>
              <a:latin typeface="Comic Sans MS" pitchFamily="66" charset="0"/>
            </a:rPr>
            <a:t>Mind</a:t>
          </a:r>
          <a:endParaRPr lang="en-US" sz="4200" b="1" kern="1200" dirty="0">
            <a:solidFill>
              <a:schemeClr val="tx1"/>
            </a:solidFill>
            <a:latin typeface="Comic Sans MS" pitchFamily="66" charset="0"/>
          </a:endParaRPr>
        </a:p>
      </dsp:txBody>
      <dsp:txXfrm rot="-20700000">
        <a:off x="4160520" y="891540"/>
        <a:ext cx="1508760" cy="1508760"/>
      </dsp:txXfrm>
    </dsp:sp>
    <dsp:sp modelId="{87B3B7A2-5A9C-4073-B8F0-4712E0C02307}">
      <dsp:nvSpPr>
        <dsp:cNvPr id="0" name=""/>
        <dsp:cNvSpPr/>
      </dsp:nvSpPr>
      <dsp:spPr>
        <a:xfrm>
          <a:off x="3969260" y="2499588"/>
          <a:ext cx="4828032" cy="4828032"/>
        </a:xfrm>
        <a:prstGeom prst="circularArrow">
          <a:avLst>
            <a:gd name="adj1" fmla="val 4687"/>
            <a:gd name="adj2" fmla="val 299029"/>
            <a:gd name="adj3" fmla="val 2556741"/>
            <a:gd name="adj4" fmla="val 15776484"/>
            <a:gd name="adj5" fmla="val 5469"/>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BD81D245-585F-4287-BFD6-CFE987747836}">
      <dsp:nvSpPr>
        <dsp:cNvPr id="0" name=""/>
        <dsp:cNvSpPr/>
      </dsp:nvSpPr>
      <dsp:spPr>
        <a:xfrm>
          <a:off x="1548724" y="1576162"/>
          <a:ext cx="3507867" cy="3507867"/>
        </a:xfrm>
        <a:prstGeom prst="leftCircularArrow">
          <a:avLst>
            <a:gd name="adj1" fmla="val 6452"/>
            <a:gd name="adj2" fmla="val 429999"/>
            <a:gd name="adj3" fmla="val 10489124"/>
            <a:gd name="adj4" fmla="val 14837806"/>
            <a:gd name="adj5" fmla="val 7527"/>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8EAC922A-EF44-4CED-9DCA-0DBBC5128F8F}">
      <dsp:nvSpPr>
        <dsp:cNvPr id="0" name=""/>
        <dsp:cNvSpPr/>
      </dsp:nvSpPr>
      <dsp:spPr>
        <a:xfrm>
          <a:off x="2949301" y="-298123"/>
          <a:ext cx="3782187" cy="3782187"/>
        </a:xfrm>
        <a:prstGeom prst="circularArrow">
          <a:avLst>
            <a:gd name="adj1" fmla="val 5984"/>
            <a:gd name="adj2" fmla="val 394124"/>
            <a:gd name="adj3" fmla="val 13313824"/>
            <a:gd name="adj4" fmla="val 10508221"/>
            <a:gd name="adj5" fmla="val 6981"/>
          </a:avLst>
        </a:prstGeom>
        <a:solidFill>
          <a:srgbClr val="FF6699"/>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D0728-77D6-42C3-91FF-05992C38C4D6}" type="datetimeFigureOut">
              <a:rPr lang="en-US" smtClean="0"/>
              <a:pPr/>
              <a:t>6/10/2012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175C5-9F85-4135-94EC-E6B002D5A9AB}" type="slidenum">
              <a:rPr lang="en-US" smtClean="0"/>
              <a:pPr/>
              <a:t>‹#›</a:t>
            </a:fld>
            <a:endParaRPr lang="en-US"/>
          </a:p>
        </p:txBody>
      </p:sp>
    </p:spTree>
    <p:extLst>
      <p:ext uri="{BB962C8B-B14F-4D97-AF65-F5344CB8AC3E}">
        <p14:creationId xmlns:p14="http://schemas.microsoft.com/office/powerpoint/2010/main" val="173811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Let’s try to find out what this is all about.</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a:t>
            </a:fld>
            <a:endParaRPr lang="en-US"/>
          </a:p>
        </p:txBody>
      </p:sp>
    </p:spTree>
    <p:extLst>
      <p:ext uri="{BB962C8B-B14F-4D97-AF65-F5344CB8AC3E}">
        <p14:creationId xmlns:p14="http://schemas.microsoft.com/office/powerpoint/2010/main" val="137962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Nothing new.</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10</a:t>
            </a:fld>
            <a:endParaRPr lang="en-US"/>
          </a:p>
        </p:txBody>
      </p:sp>
    </p:spTree>
    <p:extLst>
      <p:ext uri="{BB962C8B-B14F-4D97-AF65-F5344CB8AC3E}">
        <p14:creationId xmlns:p14="http://schemas.microsoft.com/office/powerpoint/2010/main" val="124235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Right from our childhood. When we learn how to walk, it is all about balancing. Climbing stairs is one serious business for toddlers.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11</a:t>
            </a:fld>
            <a:endParaRPr lang="en-US"/>
          </a:p>
        </p:txBody>
      </p:sp>
    </p:spTree>
    <p:extLst>
      <p:ext uri="{BB962C8B-B14F-4D97-AF65-F5344CB8AC3E}">
        <p14:creationId xmlns:p14="http://schemas.microsoft.com/office/powerpoint/2010/main" val="413566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Learning how to ride a bicycle is a balancing act. You generally start on a tricycle. Then when you get on a bicycle, two small wheels are attached additionally, to keep you balanced. Once you get used to the bike, then the small wheels are removed and you are on your own.</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12</a:t>
            </a:fld>
            <a:endParaRPr lang="en-US"/>
          </a:p>
        </p:txBody>
      </p:sp>
    </p:spTree>
    <p:extLst>
      <p:ext uri="{BB962C8B-B14F-4D97-AF65-F5344CB8AC3E}">
        <p14:creationId xmlns:p14="http://schemas.microsoft.com/office/powerpoint/2010/main" val="194134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Balancing on narrow foot paths. Or standing upside down. That requires good balancing techniques.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13</a:t>
            </a:fld>
            <a:endParaRPr lang="en-US"/>
          </a:p>
        </p:txBody>
      </p:sp>
    </p:spTree>
    <p:extLst>
      <p:ext uri="{BB962C8B-B14F-4D97-AF65-F5344CB8AC3E}">
        <p14:creationId xmlns:p14="http://schemas.microsoft.com/office/powerpoint/2010/main" val="2509173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Balancing anything on your head. Sometimes it is part of a game in sports.</a:t>
            </a:r>
          </a:p>
          <a:p>
            <a:r>
              <a:rPr lang="en-US" sz="2400" dirty="0" smtClean="0"/>
              <a:t> </a:t>
            </a:r>
          </a:p>
          <a:p>
            <a:r>
              <a:rPr lang="en-US" sz="2400" dirty="0" smtClean="0"/>
              <a:t>Also people do that to correct their posture. If you have a habit of curving your back or slouching, then you should try this. </a:t>
            </a:r>
          </a:p>
          <a:p>
            <a:endParaRPr lang="en-US" sz="2400" dirty="0" smtClean="0"/>
          </a:p>
          <a:p>
            <a:r>
              <a:rPr lang="en-US" sz="2400" dirty="0" smtClean="0"/>
              <a:t>Rural women balance things on their heads with perfection.</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14</a:t>
            </a:fld>
            <a:endParaRPr lang="en-US"/>
          </a:p>
        </p:txBody>
      </p:sp>
    </p:spTree>
    <p:extLst>
      <p:ext uri="{BB962C8B-B14F-4D97-AF65-F5344CB8AC3E}">
        <p14:creationId xmlns:p14="http://schemas.microsoft.com/office/powerpoint/2010/main" val="3396594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Have you ever taken part in a spoon race? You have to balance something on a spoon and walk with it to the finishing line. </a:t>
            </a:r>
          </a:p>
          <a:p>
            <a:endParaRPr lang="en-US" sz="2400" dirty="0"/>
          </a:p>
          <a:p>
            <a:r>
              <a:rPr lang="en-US" sz="2400" dirty="0" smtClean="0"/>
              <a:t>Balancing a ball on your fingertip, that seems tough.</a:t>
            </a:r>
          </a:p>
          <a:p>
            <a:endParaRPr lang="en-US" sz="2400" dirty="0"/>
          </a:p>
          <a:p>
            <a:r>
              <a:rPr lang="en-US" sz="2400" dirty="0" smtClean="0"/>
              <a:t>Skating or being on a skateboard, that requires a lot of balance.</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15</a:t>
            </a:fld>
            <a:endParaRPr lang="en-US"/>
          </a:p>
        </p:txBody>
      </p:sp>
    </p:spTree>
    <p:extLst>
      <p:ext uri="{BB962C8B-B14F-4D97-AF65-F5344CB8AC3E}">
        <p14:creationId xmlns:p14="http://schemas.microsoft.com/office/powerpoint/2010/main" val="384127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Hopping on one foot or climbing on each other’s shoulders. That’s balancing.</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16</a:t>
            </a:fld>
            <a:endParaRPr lang="en-US"/>
          </a:p>
        </p:txBody>
      </p:sp>
    </p:spTree>
    <p:extLst>
      <p:ext uri="{BB962C8B-B14F-4D97-AF65-F5344CB8AC3E}">
        <p14:creationId xmlns:p14="http://schemas.microsoft.com/office/powerpoint/2010/main" val="3088633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This sure is tough. Balancing all your weight on your arms.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17</a:t>
            </a:fld>
            <a:endParaRPr lang="en-US"/>
          </a:p>
        </p:txBody>
      </p:sp>
    </p:spTree>
    <p:extLst>
      <p:ext uri="{BB962C8B-B14F-4D97-AF65-F5344CB8AC3E}">
        <p14:creationId xmlns:p14="http://schemas.microsoft.com/office/powerpoint/2010/main" val="25229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Gymnastics is the whole art of balancing.</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18</a:t>
            </a:fld>
            <a:endParaRPr lang="en-US"/>
          </a:p>
        </p:txBody>
      </p:sp>
    </p:spTree>
    <p:extLst>
      <p:ext uri="{BB962C8B-B14F-4D97-AF65-F5344CB8AC3E}">
        <p14:creationId xmlns:p14="http://schemas.microsoft.com/office/powerpoint/2010/main" val="272250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Completing a puzzle is serious business!</a:t>
            </a:r>
          </a:p>
          <a:p>
            <a:endParaRPr lang="en-US" sz="2400" dirty="0"/>
          </a:p>
          <a:p>
            <a:r>
              <a:rPr lang="en-US" sz="2400" dirty="0" smtClean="0"/>
              <a:t>You have to balance all the pieces so that they fit in properly.</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19</a:t>
            </a:fld>
            <a:endParaRPr lang="en-US"/>
          </a:p>
        </p:txBody>
      </p:sp>
    </p:spTree>
    <p:extLst>
      <p:ext uri="{BB962C8B-B14F-4D97-AF65-F5344CB8AC3E}">
        <p14:creationId xmlns:p14="http://schemas.microsoft.com/office/powerpoint/2010/main" val="7297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You</a:t>
            </a:r>
            <a:r>
              <a:rPr lang="en-US" sz="2400" baseline="0" dirty="0" smtClean="0"/>
              <a:t> have to follow a prescribed way of doing your </a:t>
            </a:r>
            <a:r>
              <a:rPr lang="en-US" sz="2400" baseline="0" dirty="0" err="1" smtClean="0"/>
              <a:t>salah</a:t>
            </a:r>
            <a:r>
              <a:rPr lang="en-US" sz="2400" baseline="0" dirty="0" smtClean="0"/>
              <a:t> which we know from the </a:t>
            </a:r>
            <a:r>
              <a:rPr lang="en-US" sz="2400" baseline="0" dirty="0" err="1" smtClean="0"/>
              <a:t>sunnah</a:t>
            </a:r>
            <a:r>
              <a:rPr lang="en-US" sz="2400" baseline="0" dirty="0" smtClean="0"/>
              <a:t>. We can’t make up things or do what we like.</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a:t>
            </a:fld>
            <a:endParaRPr lang="en-US"/>
          </a:p>
        </p:txBody>
      </p:sp>
    </p:spTree>
    <p:extLst>
      <p:ext uri="{BB962C8B-B14F-4D97-AF65-F5344CB8AC3E}">
        <p14:creationId xmlns:p14="http://schemas.microsoft.com/office/powerpoint/2010/main" val="337496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Chess is a mental game. Balance your moves so that you can give check mate.</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20</a:t>
            </a:fld>
            <a:endParaRPr lang="en-US"/>
          </a:p>
        </p:txBody>
      </p:sp>
    </p:spTree>
    <p:extLst>
      <p:ext uri="{BB962C8B-B14F-4D97-AF65-F5344CB8AC3E}">
        <p14:creationId xmlns:p14="http://schemas.microsoft.com/office/powerpoint/2010/main" val="1081437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As we grow up, our studies require balancing power. </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21</a:t>
            </a:fld>
            <a:endParaRPr lang="en-US"/>
          </a:p>
        </p:txBody>
      </p:sp>
    </p:spTree>
    <p:extLst>
      <p:ext uri="{BB962C8B-B14F-4D97-AF65-F5344CB8AC3E}">
        <p14:creationId xmlns:p14="http://schemas.microsoft.com/office/powerpoint/2010/main" val="2602389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Studies are a mental challenge.</a:t>
            </a:r>
          </a:p>
          <a:p>
            <a:endParaRPr lang="en-US" sz="2400" dirty="0"/>
          </a:p>
          <a:p>
            <a:r>
              <a:rPr lang="en-US" sz="2400" dirty="0" smtClean="0"/>
              <a:t>You also have to balance your studies and all your other activities. </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22</a:t>
            </a:fld>
            <a:endParaRPr lang="en-US"/>
          </a:p>
        </p:txBody>
      </p:sp>
    </p:spTree>
    <p:extLst>
      <p:ext uri="{BB962C8B-B14F-4D97-AF65-F5344CB8AC3E}">
        <p14:creationId xmlns:p14="http://schemas.microsoft.com/office/powerpoint/2010/main" val="886367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Studying, using the computer, being on the phone. Balancing all these activities.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23</a:t>
            </a:fld>
            <a:endParaRPr lang="en-US"/>
          </a:p>
        </p:txBody>
      </p:sp>
    </p:spTree>
    <p:extLst>
      <p:ext uri="{BB962C8B-B14F-4D97-AF65-F5344CB8AC3E}">
        <p14:creationId xmlns:p14="http://schemas.microsoft.com/office/powerpoint/2010/main" val="1994434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Lots of books have been written on this subject.</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24</a:t>
            </a:fld>
            <a:endParaRPr lang="en-US"/>
          </a:p>
        </p:txBody>
      </p:sp>
    </p:spTree>
    <p:extLst>
      <p:ext uri="{BB962C8B-B14F-4D97-AF65-F5344CB8AC3E}">
        <p14:creationId xmlns:p14="http://schemas.microsoft.com/office/powerpoint/2010/main" val="3018275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Yoga is something very popular. </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25</a:t>
            </a:fld>
            <a:endParaRPr lang="en-US"/>
          </a:p>
        </p:txBody>
      </p:sp>
    </p:spTree>
    <p:extLst>
      <p:ext uri="{BB962C8B-B14F-4D97-AF65-F5344CB8AC3E}">
        <p14:creationId xmlns:p14="http://schemas.microsoft.com/office/powerpoint/2010/main" val="2686682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You will find articles in magazines on this topic.</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26</a:t>
            </a:fld>
            <a:endParaRPr lang="en-US"/>
          </a:p>
        </p:txBody>
      </p:sp>
    </p:spTree>
    <p:extLst>
      <p:ext uri="{BB962C8B-B14F-4D97-AF65-F5344CB8AC3E}">
        <p14:creationId xmlns:p14="http://schemas.microsoft.com/office/powerpoint/2010/main" val="26579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You strike a balance between your mind and body.</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27</a:t>
            </a:fld>
            <a:endParaRPr lang="en-US"/>
          </a:p>
        </p:txBody>
      </p:sp>
    </p:spTree>
    <p:extLst>
      <p:ext uri="{BB962C8B-B14F-4D97-AF65-F5344CB8AC3E}">
        <p14:creationId xmlns:p14="http://schemas.microsoft.com/office/powerpoint/2010/main" val="3594474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There are various products that assist</a:t>
            </a:r>
            <a:r>
              <a:rPr lang="en-US" sz="2400" baseline="0" dirty="0" smtClean="0"/>
              <a:t> and enhance our balance - </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28</a:t>
            </a:fld>
            <a:endParaRPr lang="en-US"/>
          </a:p>
        </p:txBody>
      </p:sp>
    </p:spTree>
    <p:extLst>
      <p:ext uri="{BB962C8B-B14F-4D97-AF65-F5344CB8AC3E}">
        <p14:creationId xmlns:p14="http://schemas.microsoft.com/office/powerpoint/2010/main" val="936912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All sorts of oils, lotions, creams etc.</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29</a:t>
            </a:fld>
            <a:endParaRPr lang="en-US"/>
          </a:p>
        </p:txBody>
      </p:sp>
    </p:spTree>
    <p:extLst>
      <p:ext uri="{BB962C8B-B14F-4D97-AF65-F5344CB8AC3E}">
        <p14:creationId xmlns:p14="http://schemas.microsoft.com/office/powerpoint/2010/main" val="209102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Remember</a:t>
            </a:r>
            <a:r>
              <a:rPr lang="en-US" sz="2400" baseline="0" dirty="0" smtClean="0"/>
              <a:t> we discussed this in the first class.</a:t>
            </a:r>
            <a:endParaRPr lang="en-US" sz="2400" dirty="0"/>
          </a:p>
        </p:txBody>
      </p:sp>
      <p:sp>
        <p:nvSpPr>
          <p:cNvPr id="4" name="Slide Number Placeholder 3"/>
          <p:cNvSpPr>
            <a:spLocks noGrp="1"/>
          </p:cNvSpPr>
          <p:nvPr>
            <p:ph type="sldNum" sz="quarter" idx="10"/>
          </p:nvPr>
        </p:nvSpPr>
        <p:spPr/>
        <p:txBody>
          <a:bodyPr/>
          <a:lstStyle/>
          <a:p>
            <a:fld id="{098D57DC-3D0E-4598-967A-4DDF73B7CC8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There are some edible items also. Herbal teas and other drinks.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30</a:t>
            </a:fld>
            <a:endParaRPr lang="en-US"/>
          </a:p>
        </p:txBody>
      </p:sp>
    </p:spTree>
    <p:extLst>
      <p:ext uri="{BB962C8B-B14F-4D97-AF65-F5344CB8AC3E}">
        <p14:creationId xmlns:p14="http://schemas.microsoft.com/office/powerpoint/2010/main" val="3551106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I love this caption. I am a soul…..</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31</a:t>
            </a:fld>
            <a:endParaRPr lang="en-US"/>
          </a:p>
        </p:txBody>
      </p:sp>
    </p:spTree>
    <p:extLst>
      <p:ext uri="{BB962C8B-B14F-4D97-AF65-F5344CB8AC3E}">
        <p14:creationId xmlns:p14="http://schemas.microsoft.com/office/powerpoint/2010/main" val="2854156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Different religions also encourage physical balancing techniques. </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32</a:t>
            </a:fld>
            <a:endParaRPr lang="en-US"/>
          </a:p>
        </p:txBody>
      </p:sp>
    </p:spTree>
    <p:extLst>
      <p:ext uri="{BB962C8B-B14F-4D97-AF65-F5344CB8AC3E}">
        <p14:creationId xmlns:p14="http://schemas.microsoft.com/office/powerpoint/2010/main" val="2928879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Again yoga relaxes your muscles and your mind.</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33</a:t>
            </a:fld>
            <a:endParaRPr lang="en-US"/>
          </a:p>
        </p:txBody>
      </p:sp>
    </p:spTree>
    <p:extLst>
      <p:ext uri="{BB962C8B-B14F-4D97-AF65-F5344CB8AC3E}">
        <p14:creationId xmlns:p14="http://schemas.microsoft.com/office/powerpoint/2010/main" val="1447036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34</a:t>
            </a:fld>
            <a:endParaRPr lang="en-US"/>
          </a:p>
        </p:txBody>
      </p:sp>
    </p:spTree>
    <p:extLst>
      <p:ext uri="{BB962C8B-B14F-4D97-AF65-F5344CB8AC3E}">
        <p14:creationId xmlns:p14="http://schemas.microsoft.com/office/powerpoint/2010/main" val="1360426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This is tough.</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35</a:t>
            </a:fld>
            <a:endParaRPr lang="en-US"/>
          </a:p>
        </p:txBody>
      </p:sp>
    </p:spTree>
    <p:extLst>
      <p:ext uri="{BB962C8B-B14F-4D97-AF65-F5344CB8AC3E}">
        <p14:creationId xmlns:p14="http://schemas.microsoft.com/office/powerpoint/2010/main" val="2413827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Buddhists really practice such things. They do this for hours to achieve a perfect balance.</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36</a:t>
            </a:fld>
            <a:endParaRPr lang="en-US"/>
          </a:p>
        </p:txBody>
      </p:sp>
    </p:spTree>
    <p:extLst>
      <p:ext uri="{BB962C8B-B14F-4D97-AF65-F5344CB8AC3E}">
        <p14:creationId xmlns:p14="http://schemas.microsoft.com/office/powerpoint/2010/main" val="1069995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Don’t these positions of balance look familiar? In our daily </a:t>
            </a:r>
            <a:r>
              <a:rPr lang="en-US" sz="2400" dirty="0" err="1" smtClean="0"/>
              <a:t>salah</a:t>
            </a:r>
            <a:r>
              <a:rPr lang="en-US" sz="2400" dirty="0" smtClean="0"/>
              <a:t>, we do similar physical movements.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37</a:t>
            </a:fld>
            <a:endParaRPr lang="en-US"/>
          </a:p>
        </p:txBody>
      </p:sp>
    </p:spTree>
    <p:extLst>
      <p:ext uri="{BB962C8B-B14F-4D97-AF65-F5344CB8AC3E}">
        <p14:creationId xmlns:p14="http://schemas.microsoft.com/office/powerpoint/2010/main" val="497053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38</a:t>
            </a:fld>
            <a:endParaRPr lang="en-US"/>
          </a:p>
        </p:txBody>
      </p:sp>
    </p:spTree>
    <p:extLst>
      <p:ext uri="{BB962C8B-B14F-4D97-AF65-F5344CB8AC3E}">
        <p14:creationId xmlns:p14="http://schemas.microsoft.com/office/powerpoint/2010/main" val="1902170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39</a:t>
            </a:fld>
            <a:endParaRPr lang="en-US"/>
          </a:p>
        </p:txBody>
      </p:sp>
    </p:spTree>
    <p:extLst>
      <p:ext uri="{BB962C8B-B14F-4D97-AF65-F5344CB8AC3E}">
        <p14:creationId xmlns:p14="http://schemas.microsoft.com/office/powerpoint/2010/main" val="321428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Look at the example of hooking up a computer. So many plugs, some look alike, some different. Different </a:t>
            </a:r>
            <a:r>
              <a:rPr lang="en-US" sz="2400" dirty="0" err="1" smtClean="0"/>
              <a:t>colours</a:t>
            </a:r>
            <a:r>
              <a:rPr lang="en-US" sz="2400" dirty="0" smtClean="0"/>
              <a:t>, different shapes. Confusing</a:t>
            </a:r>
            <a:r>
              <a:rPr lang="en-US" sz="2400" baseline="0" dirty="0" smtClean="0"/>
              <a:t> for a lot of people.</a:t>
            </a:r>
            <a:r>
              <a:rPr lang="en-US" sz="2400" dirty="0" smtClean="0"/>
              <a:t> </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He’s a Christian.</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40</a:t>
            </a:fld>
            <a:endParaRPr lang="en-US"/>
          </a:p>
        </p:txBody>
      </p:sp>
    </p:spTree>
    <p:extLst>
      <p:ext uri="{BB962C8B-B14F-4D97-AF65-F5344CB8AC3E}">
        <p14:creationId xmlns:p14="http://schemas.microsoft.com/office/powerpoint/2010/main" val="1241933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err="1" smtClean="0"/>
              <a:t>Parsi</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41</a:t>
            </a:fld>
            <a:endParaRPr lang="en-US"/>
          </a:p>
        </p:txBody>
      </p:sp>
    </p:spTree>
    <p:extLst>
      <p:ext uri="{BB962C8B-B14F-4D97-AF65-F5344CB8AC3E}">
        <p14:creationId xmlns:p14="http://schemas.microsoft.com/office/powerpoint/2010/main" val="629934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Hindus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42</a:t>
            </a:fld>
            <a:endParaRPr lang="en-US"/>
          </a:p>
        </p:txBody>
      </p:sp>
    </p:spTree>
    <p:extLst>
      <p:ext uri="{BB962C8B-B14F-4D97-AF65-F5344CB8AC3E}">
        <p14:creationId xmlns:p14="http://schemas.microsoft.com/office/powerpoint/2010/main" val="851083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400" dirty="0" smtClean="0"/>
              <a:t>Shintoism. A religion popular in Japan.</a:t>
            </a:r>
          </a:p>
          <a:p>
            <a:r>
              <a:rPr lang="en-US" sz="2400" dirty="0"/>
              <a:t>Shinto is a religious form of Japanese patriotism. The mythology of Shintoism teaches that Japan and the Japanese people were brought into being by special divine creation and that their emperors were literally descendants of the Sun Goddess</a:t>
            </a:r>
          </a:p>
          <a:p>
            <a:r>
              <a:rPr lang="en-US" sz="2400" dirty="0"/>
              <a:t>Shintoism </a:t>
            </a:r>
            <a:r>
              <a:rPr lang="en-US" sz="2400" dirty="0" smtClean="0"/>
              <a:t>has no rules for morality. It </a:t>
            </a:r>
            <a:r>
              <a:rPr lang="en-US" sz="2400" dirty="0"/>
              <a:t>is because the Japanese were truly moral in their practice that they require no theory of morals."</a:t>
            </a:r>
          </a:p>
        </p:txBody>
      </p:sp>
      <p:sp>
        <p:nvSpPr>
          <p:cNvPr id="4" name="Slide Number Placeholder 3"/>
          <p:cNvSpPr>
            <a:spLocks noGrp="1"/>
          </p:cNvSpPr>
          <p:nvPr>
            <p:ph type="sldNum" sz="quarter" idx="10"/>
          </p:nvPr>
        </p:nvSpPr>
        <p:spPr/>
        <p:txBody>
          <a:bodyPr/>
          <a:lstStyle/>
          <a:p>
            <a:fld id="{1ED175C5-9F85-4135-94EC-E6B002D5A9AB}" type="slidenum">
              <a:rPr lang="en-US" smtClean="0"/>
              <a:pPr/>
              <a:t>43</a:t>
            </a:fld>
            <a:endParaRPr lang="en-US"/>
          </a:p>
        </p:txBody>
      </p:sp>
    </p:spTree>
    <p:extLst>
      <p:ext uri="{BB962C8B-B14F-4D97-AF65-F5344CB8AC3E}">
        <p14:creationId xmlns:p14="http://schemas.microsoft.com/office/powerpoint/2010/main" val="3790777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They are all doing </a:t>
            </a:r>
            <a:r>
              <a:rPr lang="en-US" sz="2400" dirty="0" err="1" smtClean="0"/>
              <a:t>sajdah</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44</a:t>
            </a:fld>
            <a:endParaRPr lang="en-US"/>
          </a:p>
        </p:txBody>
      </p:sp>
    </p:spTree>
    <p:extLst>
      <p:ext uri="{BB962C8B-B14F-4D97-AF65-F5344CB8AC3E}">
        <p14:creationId xmlns:p14="http://schemas.microsoft.com/office/powerpoint/2010/main" val="11826465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Christian priests.</a:t>
            </a:r>
          </a:p>
          <a:p>
            <a:endParaRPr lang="en-US" sz="2400" dirty="0"/>
          </a:p>
          <a:p>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45</a:t>
            </a:fld>
            <a:endParaRPr lang="en-US"/>
          </a:p>
        </p:txBody>
      </p:sp>
    </p:spTree>
    <p:extLst>
      <p:ext uri="{BB962C8B-B14F-4D97-AF65-F5344CB8AC3E}">
        <p14:creationId xmlns:p14="http://schemas.microsoft.com/office/powerpoint/2010/main" val="9382840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46</a:t>
            </a:fld>
            <a:endParaRPr lang="en-US"/>
          </a:p>
        </p:txBody>
      </p:sp>
    </p:spTree>
    <p:extLst>
      <p:ext uri="{BB962C8B-B14F-4D97-AF65-F5344CB8AC3E}">
        <p14:creationId xmlns:p14="http://schemas.microsoft.com/office/powerpoint/2010/main" val="944426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47</a:t>
            </a:fld>
            <a:endParaRPr lang="en-US"/>
          </a:p>
        </p:txBody>
      </p:sp>
    </p:spTree>
    <p:extLst>
      <p:ext uri="{BB962C8B-B14F-4D97-AF65-F5344CB8AC3E}">
        <p14:creationId xmlns:p14="http://schemas.microsoft.com/office/powerpoint/2010/main" val="3492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48</a:t>
            </a:fld>
            <a:endParaRPr lang="en-US"/>
          </a:p>
        </p:txBody>
      </p:sp>
    </p:spTree>
    <p:extLst>
      <p:ext uri="{BB962C8B-B14F-4D97-AF65-F5344CB8AC3E}">
        <p14:creationId xmlns:p14="http://schemas.microsoft.com/office/powerpoint/2010/main" val="3756280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49</a:t>
            </a:fld>
            <a:endParaRPr lang="en-US"/>
          </a:p>
        </p:txBody>
      </p:sp>
    </p:spTree>
    <p:extLst>
      <p:ext uri="{BB962C8B-B14F-4D97-AF65-F5344CB8AC3E}">
        <p14:creationId xmlns:p14="http://schemas.microsoft.com/office/powerpoint/2010/main" val="388824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All the cables have to go in specific places, otherwise things won’t run and there must be electrical supply only then will the connection be made.</a:t>
            </a:r>
          </a:p>
          <a:p>
            <a:endParaRPr lang="en-US" sz="2400" dirty="0" smtClean="0"/>
          </a:p>
          <a:p>
            <a:r>
              <a:rPr lang="en-US" sz="2400" dirty="0" smtClean="0"/>
              <a:t>Without an electrical connection, all these gadgets are useless. Can’t perform any function. </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50</a:t>
            </a:fld>
            <a:endParaRPr lang="en-US"/>
          </a:p>
        </p:txBody>
      </p:sp>
    </p:spTree>
    <p:extLst>
      <p:ext uri="{BB962C8B-B14F-4D97-AF65-F5344CB8AC3E}">
        <p14:creationId xmlns:p14="http://schemas.microsoft.com/office/powerpoint/2010/main" val="4076628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We saw reasons for doing </a:t>
            </a:r>
            <a:r>
              <a:rPr lang="en-US" sz="2400" dirty="0" err="1" smtClean="0"/>
              <a:t>sajdah</a:t>
            </a:r>
            <a:r>
              <a:rPr lang="en-US" sz="2400" dirty="0" smtClean="0"/>
              <a:t>, saw other religions doing the same.</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51</a:t>
            </a:fld>
            <a:endParaRPr lang="en-US"/>
          </a:p>
        </p:txBody>
      </p:sp>
    </p:spTree>
    <p:extLst>
      <p:ext uri="{BB962C8B-B14F-4D97-AF65-F5344CB8AC3E}">
        <p14:creationId xmlns:p14="http://schemas.microsoft.com/office/powerpoint/2010/main" val="2503903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Point # 2 is when </a:t>
            </a:r>
            <a:r>
              <a:rPr lang="en-US" sz="2400" dirty="0" err="1" smtClean="0"/>
              <a:t>salah</a:t>
            </a:r>
            <a:r>
              <a:rPr lang="en-US" sz="2400" dirty="0" smtClean="0"/>
              <a:t> becomes obligatory</a:t>
            </a:r>
          </a:p>
          <a:p>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52</a:t>
            </a:fld>
            <a:endParaRPr lang="en-US"/>
          </a:p>
        </p:txBody>
      </p:sp>
    </p:spTree>
    <p:extLst>
      <p:ext uri="{BB962C8B-B14F-4D97-AF65-F5344CB8AC3E}">
        <p14:creationId xmlns:p14="http://schemas.microsoft.com/office/powerpoint/2010/main" val="16743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53</a:t>
            </a:fld>
            <a:endParaRPr lang="en-US"/>
          </a:p>
        </p:txBody>
      </p:sp>
    </p:spTree>
    <p:extLst>
      <p:ext uri="{BB962C8B-B14F-4D97-AF65-F5344CB8AC3E}">
        <p14:creationId xmlns:p14="http://schemas.microsoft.com/office/powerpoint/2010/main" val="173832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54</a:t>
            </a:fld>
            <a:endParaRPr lang="en-US"/>
          </a:p>
        </p:txBody>
      </p:sp>
    </p:spTree>
    <p:extLst>
      <p:ext uri="{BB962C8B-B14F-4D97-AF65-F5344CB8AC3E}">
        <p14:creationId xmlns:p14="http://schemas.microsoft.com/office/powerpoint/2010/main" val="344749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55</a:t>
            </a:fld>
            <a:endParaRPr lang="en-US"/>
          </a:p>
        </p:txBody>
      </p:sp>
    </p:spTree>
    <p:extLst>
      <p:ext uri="{BB962C8B-B14F-4D97-AF65-F5344CB8AC3E}">
        <p14:creationId xmlns:p14="http://schemas.microsoft.com/office/powerpoint/2010/main" val="7567636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How do we find out how to pray?</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56</a:t>
            </a:fld>
            <a:endParaRPr lang="en-US"/>
          </a:p>
        </p:txBody>
      </p:sp>
    </p:spTree>
    <p:extLst>
      <p:ext uri="{BB962C8B-B14F-4D97-AF65-F5344CB8AC3E}">
        <p14:creationId xmlns:p14="http://schemas.microsoft.com/office/powerpoint/2010/main" val="2291796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Who do we look up to?</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57</a:t>
            </a:fld>
            <a:endParaRPr lang="en-US"/>
          </a:p>
        </p:txBody>
      </p:sp>
    </p:spTree>
    <p:extLst>
      <p:ext uri="{BB962C8B-B14F-4D97-AF65-F5344CB8AC3E}">
        <p14:creationId xmlns:p14="http://schemas.microsoft.com/office/powerpoint/2010/main" val="3896040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He is our role model in everything including how we perform </a:t>
            </a:r>
            <a:r>
              <a:rPr lang="en-US" sz="2400" dirty="0" err="1" smtClean="0"/>
              <a:t>salah</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58</a:t>
            </a:fld>
            <a:endParaRPr lang="en-US"/>
          </a:p>
        </p:txBody>
      </p:sp>
    </p:spTree>
    <p:extLst>
      <p:ext uri="{BB962C8B-B14F-4D97-AF65-F5344CB8AC3E}">
        <p14:creationId xmlns:p14="http://schemas.microsoft.com/office/powerpoint/2010/main" val="861601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 reason we bow</a:t>
            </a:r>
            <a:r>
              <a:rPr lang="en-US" sz="2400" baseline="0" dirty="0" smtClean="0"/>
              <a:t> a certain way and prostrate just so is because the Prophet (PBUH showed us to do so – we follow his example.  The physical benefits we get are the fringe benefits – NOT – the primary reason.</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59</a:t>
            </a:fld>
            <a:endParaRPr lang="en-US"/>
          </a:p>
        </p:txBody>
      </p:sp>
    </p:spTree>
    <p:extLst>
      <p:ext uri="{BB962C8B-B14F-4D97-AF65-F5344CB8AC3E}">
        <p14:creationId xmlns:p14="http://schemas.microsoft.com/office/powerpoint/2010/main" val="388632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Each part</a:t>
            </a:r>
            <a:r>
              <a:rPr lang="en-US" sz="2400" baseline="0" dirty="0" smtClean="0"/>
              <a:t> has its own function. All the parts are inter related and help each other in achieving the final goal.</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6</a:t>
            </a:fld>
            <a:endParaRPr lang="en-US"/>
          </a:p>
        </p:txBody>
      </p:sp>
    </p:spTree>
    <p:extLst>
      <p:ext uri="{BB962C8B-B14F-4D97-AF65-F5344CB8AC3E}">
        <p14:creationId xmlns:p14="http://schemas.microsoft.com/office/powerpoint/2010/main" val="26958761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We don’t make things up. We follow the leader, </a:t>
            </a:r>
            <a:r>
              <a:rPr lang="en-US" sz="2400" dirty="0" err="1" smtClean="0"/>
              <a:t>Rasool</a:t>
            </a:r>
            <a:r>
              <a:rPr lang="en-US" sz="2400" dirty="0" smtClean="0"/>
              <a:t> Allah(PBUH).</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60</a:t>
            </a:fld>
            <a:endParaRPr lang="en-US"/>
          </a:p>
        </p:txBody>
      </p:sp>
    </p:spTree>
    <p:extLst>
      <p:ext uri="{BB962C8B-B14F-4D97-AF65-F5344CB8AC3E}">
        <p14:creationId xmlns:p14="http://schemas.microsoft.com/office/powerpoint/2010/main" val="6603255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Follow his footsteps.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61</a:t>
            </a:fld>
            <a:endParaRPr lang="en-US"/>
          </a:p>
        </p:txBody>
      </p:sp>
    </p:spTree>
    <p:extLst>
      <p:ext uri="{BB962C8B-B14F-4D97-AF65-F5344CB8AC3E}">
        <p14:creationId xmlns:p14="http://schemas.microsoft.com/office/powerpoint/2010/main" val="39063933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 danger of NOT following the “</a:t>
            </a:r>
            <a:r>
              <a:rPr lang="en-US" sz="2400" dirty="0" err="1" smtClean="0"/>
              <a:t>sunnah</a:t>
            </a:r>
            <a:r>
              <a:rPr lang="en-US" sz="2400" dirty="0" smtClean="0"/>
              <a:t>” is akin</a:t>
            </a:r>
            <a:r>
              <a:rPr lang="en-US" sz="2400" baseline="0" dirty="0" smtClean="0"/>
              <a:t> to being blind and groping about for direction</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62</a:t>
            </a:fld>
            <a:endParaRPr lang="en-US"/>
          </a:p>
        </p:txBody>
      </p:sp>
    </p:spTree>
    <p:extLst>
      <p:ext uri="{BB962C8B-B14F-4D97-AF65-F5344CB8AC3E}">
        <p14:creationId xmlns:p14="http://schemas.microsoft.com/office/powerpoint/2010/main" val="10177418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Our entire concept of worship becomes chaotic without the guidance</a:t>
            </a:r>
            <a:r>
              <a:rPr lang="en-US" sz="2400" baseline="0" dirty="0" smtClean="0"/>
              <a:t> of “</a:t>
            </a:r>
            <a:r>
              <a:rPr lang="en-US" sz="2400" baseline="0" dirty="0" err="1" smtClean="0"/>
              <a:t>sunnah</a:t>
            </a:r>
            <a:r>
              <a:rPr lang="en-US" sz="2400" baseline="0" dirty="0" smtClean="0"/>
              <a:t>”</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63</a:t>
            </a:fld>
            <a:endParaRPr lang="en-US"/>
          </a:p>
        </p:txBody>
      </p:sp>
    </p:spTree>
    <p:extLst>
      <p:ext uri="{BB962C8B-B14F-4D97-AF65-F5344CB8AC3E}">
        <p14:creationId xmlns:p14="http://schemas.microsoft.com/office/powerpoint/2010/main" val="28303537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We may think that we can connect with Allah by means other than </a:t>
            </a:r>
            <a:r>
              <a:rPr lang="en-US" sz="2400" dirty="0" err="1" smtClean="0"/>
              <a:t>salah</a:t>
            </a:r>
            <a:r>
              <a:rPr lang="en-US" sz="2400" dirty="0" smtClean="0"/>
              <a:t> </a:t>
            </a:r>
            <a:r>
              <a:rPr lang="en-US" sz="2400" baseline="0" dirty="0" smtClean="0"/>
              <a:t>and we are likely to start practicing that which has no basis in our religion, no concrete proof. Islamic practice is based on solid concrete evidence.  </a:t>
            </a: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64</a:t>
            </a:fld>
            <a:endParaRPr lang="en-US"/>
          </a:p>
        </p:txBody>
      </p:sp>
    </p:spTree>
    <p:extLst>
      <p:ext uri="{BB962C8B-B14F-4D97-AF65-F5344CB8AC3E}">
        <p14:creationId xmlns:p14="http://schemas.microsoft.com/office/powerpoint/2010/main" val="2844131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We may end up getting involved in such acts.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65</a:t>
            </a:fld>
            <a:endParaRPr lang="en-US"/>
          </a:p>
        </p:txBody>
      </p:sp>
    </p:spTree>
    <p:extLst>
      <p:ext uri="{BB962C8B-B14F-4D97-AF65-F5344CB8AC3E}">
        <p14:creationId xmlns:p14="http://schemas.microsoft.com/office/powerpoint/2010/main" val="28589381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Or this. Causing physical pain to yourself in the name of religion.</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66</a:t>
            </a:fld>
            <a:endParaRPr lang="en-US"/>
          </a:p>
        </p:txBody>
      </p:sp>
    </p:spTree>
    <p:extLst>
      <p:ext uri="{BB962C8B-B14F-4D97-AF65-F5344CB8AC3E}">
        <p14:creationId xmlns:p14="http://schemas.microsoft.com/office/powerpoint/2010/main" val="31991894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Doing shirk. Going to </a:t>
            </a:r>
            <a:r>
              <a:rPr lang="en-US" sz="2400" dirty="0" err="1" smtClean="0"/>
              <a:t>mazaars</a:t>
            </a:r>
            <a:r>
              <a:rPr lang="en-US" sz="2400" dirty="0"/>
              <a:t>.</a:t>
            </a:r>
          </a:p>
        </p:txBody>
      </p:sp>
      <p:sp>
        <p:nvSpPr>
          <p:cNvPr id="4" name="Slide Number Placeholder 3"/>
          <p:cNvSpPr>
            <a:spLocks noGrp="1"/>
          </p:cNvSpPr>
          <p:nvPr>
            <p:ph type="sldNum" sz="quarter" idx="10"/>
          </p:nvPr>
        </p:nvSpPr>
        <p:spPr/>
        <p:txBody>
          <a:bodyPr/>
          <a:lstStyle/>
          <a:p>
            <a:fld id="{1ED175C5-9F85-4135-94EC-E6B002D5A9AB}" type="slidenum">
              <a:rPr lang="en-US" smtClean="0"/>
              <a:pPr/>
              <a:t>67</a:t>
            </a:fld>
            <a:endParaRPr lang="en-US"/>
          </a:p>
        </p:txBody>
      </p:sp>
    </p:spTree>
    <p:extLst>
      <p:ext uri="{BB962C8B-B14F-4D97-AF65-F5344CB8AC3E}">
        <p14:creationId xmlns:p14="http://schemas.microsoft.com/office/powerpoint/2010/main" val="15398146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And </a:t>
            </a:r>
            <a:r>
              <a:rPr lang="en-US" sz="2400" dirty="0" err="1" smtClean="0"/>
              <a:t>nauzobillah</a:t>
            </a:r>
            <a:r>
              <a:rPr lang="en-US" sz="2400" dirty="0" smtClean="0"/>
              <a:t>, making </a:t>
            </a:r>
            <a:r>
              <a:rPr lang="en-US" sz="2400" dirty="0" err="1" smtClean="0"/>
              <a:t>dua</a:t>
            </a:r>
            <a:r>
              <a:rPr lang="en-US" sz="2400" dirty="0" smtClean="0"/>
              <a:t> there. To a dead person who can’t do anything for himself. Let alone do anything for us. He is helpless. Once you die, you can’t even close your own eyes, take a bath yourself. Other people do that. You are totally dependent on others.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68</a:t>
            </a:fld>
            <a:endParaRPr lang="en-US"/>
          </a:p>
        </p:txBody>
      </p:sp>
    </p:spTree>
    <p:extLst>
      <p:ext uri="{BB962C8B-B14F-4D97-AF65-F5344CB8AC3E}">
        <p14:creationId xmlns:p14="http://schemas.microsoft.com/office/powerpoint/2010/main" val="12605731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Praying on graves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69</a:t>
            </a:fld>
            <a:endParaRPr lang="en-US"/>
          </a:p>
        </p:txBody>
      </p:sp>
    </p:spTree>
    <p:extLst>
      <p:ext uri="{BB962C8B-B14F-4D97-AF65-F5344CB8AC3E}">
        <p14:creationId xmlns:p14="http://schemas.microsoft.com/office/powerpoint/2010/main" val="417233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First step is a feeling in the heart.</a:t>
            </a:r>
            <a:r>
              <a:rPr lang="en-US" sz="2400" baseline="0" dirty="0" smtClean="0"/>
              <a:t> Usually we get so involved in the physical movements that we miss out the other aspects. </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7</a:t>
            </a:fld>
            <a:endParaRPr lang="en-US"/>
          </a:p>
        </p:txBody>
      </p:sp>
    </p:spTree>
    <p:extLst>
      <p:ext uri="{BB962C8B-B14F-4D97-AF65-F5344CB8AC3E}">
        <p14:creationId xmlns:p14="http://schemas.microsoft.com/office/powerpoint/2010/main" val="11650462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Dancing and doing </a:t>
            </a:r>
            <a:r>
              <a:rPr lang="en-US" sz="2400" dirty="0" err="1" smtClean="0"/>
              <a:t>dhamaal</a:t>
            </a:r>
            <a:r>
              <a:rPr lang="en-US" sz="2400" dirty="0" smtClean="0"/>
              <a:t>. Then “</a:t>
            </a:r>
            <a:r>
              <a:rPr lang="en-US" sz="2400" dirty="0" err="1" smtClean="0"/>
              <a:t>haal</a:t>
            </a:r>
            <a:r>
              <a:rPr lang="en-US" sz="2400" dirty="0" smtClean="0"/>
              <a:t>” </a:t>
            </a:r>
            <a:r>
              <a:rPr lang="en-US" sz="2400" dirty="0" err="1" smtClean="0"/>
              <a:t>aa</a:t>
            </a:r>
            <a:r>
              <a:rPr lang="en-US" sz="2400" dirty="0" smtClean="0"/>
              <a:t> </a:t>
            </a:r>
            <a:r>
              <a:rPr lang="en-US" sz="2400" dirty="0" err="1" smtClean="0"/>
              <a:t>jata</a:t>
            </a:r>
            <a:r>
              <a:rPr lang="en-US" sz="2400" dirty="0" smtClean="0"/>
              <a:t> jay”. This is not the </a:t>
            </a:r>
            <a:r>
              <a:rPr lang="en-US" sz="2400" dirty="0" err="1" smtClean="0"/>
              <a:t>sunnah</a:t>
            </a:r>
            <a:r>
              <a:rPr lang="en-US" sz="2400" dirty="0" smtClean="0"/>
              <a:t>.</a:t>
            </a:r>
          </a:p>
          <a:p>
            <a:endParaRPr lang="en-US" sz="2400" dirty="0"/>
          </a:p>
          <a:p>
            <a:r>
              <a:rPr lang="en-US" sz="2400" dirty="0" smtClean="0"/>
              <a:t>Can you imagine </a:t>
            </a:r>
            <a:r>
              <a:rPr lang="en-US" sz="2400" dirty="0" err="1" smtClean="0"/>
              <a:t>Rasool</a:t>
            </a:r>
            <a:r>
              <a:rPr lang="en-US" sz="2400" dirty="0" smtClean="0"/>
              <a:t> Allah(PBUH) or his companions doing anything of this sort?</a:t>
            </a:r>
          </a:p>
          <a:p>
            <a:r>
              <a:rPr lang="en-US" sz="2400" dirty="0" err="1" smtClean="0"/>
              <a:t>Nauzobillah</a:t>
            </a:r>
            <a:r>
              <a:rPr lang="en-US" sz="2400" dirty="0"/>
              <a:t>.</a:t>
            </a:r>
          </a:p>
        </p:txBody>
      </p:sp>
      <p:sp>
        <p:nvSpPr>
          <p:cNvPr id="4" name="Slide Number Placeholder 3"/>
          <p:cNvSpPr>
            <a:spLocks noGrp="1"/>
          </p:cNvSpPr>
          <p:nvPr>
            <p:ph type="sldNum" sz="quarter" idx="10"/>
          </p:nvPr>
        </p:nvSpPr>
        <p:spPr/>
        <p:txBody>
          <a:bodyPr/>
          <a:lstStyle/>
          <a:p>
            <a:fld id="{1ED175C5-9F85-4135-94EC-E6B002D5A9AB}" type="slidenum">
              <a:rPr lang="en-US" smtClean="0"/>
              <a:pPr/>
              <a:t>70</a:t>
            </a:fld>
            <a:endParaRPr lang="en-US"/>
          </a:p>
        </p:txBody>
      </p:sp>
    </p:spTree>
    <p:extLst>
      <p:ext uri="{BB962C8B-B14F-4D97-AF65-F5344CB8AC3E}">
        <p14:creationId xmlns:p14="http://schemas.microsoft.com/office/powerpoint/2010/main" val="95725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You get off the </a:t>
            </a:r>
            <a:r>
              <a:rPr lang="en-US" sz="2400" dirty="0" err="1" smtClean="0"/>
              <a:t>sunnah</a:t>
            </a:r>
            <a:r>
              <a:rPr lang="en-US" sz="2400" dirty="0" smtClean="0"/>
              <a:t> path and you lose your way. </a:t>
            </a:r>
          </a:p>
          <a:p>
            <a:endParaRPr lang="en-US" sz="2400" dirty="0"/>
          </a:p>
          <a:p>
            <a:r>
              <a:rPr lang="en-US" sz="2400" dirty="0" smtClean="0"/>
              <a:t>A few years ago you must have heard of a woman leading a prayer of men and women in the US. This is not permissible at all. Women can lead only women and they stand in the middle of the first row. Not in front like the imam does.</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71</a:t>
            </a:fld>
            <a:endParaRPr lang="en-US"/>
          </a:p>
        </p:txBody>
      </p:sp>
    </p:spTree>
    <p:extLst>
      <p:ext uri="{BB962C8B-B14F-4D97-AF65-F5344CB8AC3E}">
        <p14:creationId xmlns:p14="http://schemas.microsoft.com/office/powerpoint/2010/main" val="22954330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72</a:t>
            </a:fld>
            <a:endParaRPr lang="en-US"/>
          </a:p>
        </p:txBody>
      </p:sp>
    </p:spTree>
    <p:extLst>
      <p:ext uri="{BB962C8B-B14F-4D97-AF65-F5344CB8AC3E}">
        <p14:creationId xmlns:p14="http://schemas.microsoft.com/office/powerpoint/2010/main" val="12414235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Then you see something like this. </a:t>
            </a:r>
          </a:p>
          <a:p>
            <a:endParaRPr lang="en-US" sz="2400" dirty="0"/>
          </a:p>
          <a:p>
            <a:r>
              <a:rPr lang="en-US" sz="2400" dirty="0" smtClean="0"/>
              <a:t>Praying in clothes which do not cover your </a:t>
            </a:r>
            <a:r>
              <a:rPr lang="en-US" sz="2400" dirty="0" err="1" smtClean="0"/>
              <a:t>satar</a:t>
            </a:r>
            <a:r>
              <a:rPr lang="en-US" sz="2400" dirty="0" smtClean="0"/>
              <a:t> for </a:t>
            </a:r>
            <a:r>
              <a:rPr lang="en-US" sz="2400" dirty="0" err="1" smtClean="0"/>
              <a:t>salah</a:t>
            </a:r>
            <a:r>
              <a:rPr lang="en-US" sz="2400" dirty="0" smtClean="0"/>
              <a:t>.</a:t>
            </a:r>
          </a:p>
          <a:p>
            <a:endParaRPr lang="en-US" sz="2400" dirty="0"/>
          </a:p>
          <a:p>
            <a:r>
              <a:rPr lang="en-US" sz="2400" dirty="0" smtClean="0"/>
              <a:t>Also men and women cannot pray next to each other. The prayer is not valid. Women have to stay behind men.</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73</a:t>
            </a:fld>
            <a:endParaRPr lang="en-US"/>
          </a:p>
        </p:txBody>
      </p:sp>
    </p:spTree>
    <p:extLst>
      <p:ext uri="{BB962C8B-B14F-4D97-AF65-F5344CB8AC3E}">
        <p14:creationId xmlns:p14="http://schemas.microsoft.com/office/powerpoint/2010/main" val="16310058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There is no need to do that.</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74</a:t>
            </a:fld>
            <a:endParaRPr lang="en-US"/>
          </a:p>
        </p:txBody>
      </p:sp>
    </p:spTree>
    <p:extLst>
      <p:ext uri="{BB962C8B-B14F-4D97-AF65-F5344CB8AC3E}">
        <p14:creationId xmlns:p14="http://schemas.microsoft.com/office/powerpoint/2010/main" val="35484449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75</a:t>
            </a:fld>
            <a:endParaRPr lang="en-US"/>
          </a:p>
        </p:txBody>
      </p:sp>
    </p:spTree>
    <p:extLst>
      <p:ext uri="{BB962C8B-B14F-4D97-AF65-F5344CB8AC3E}">
        <p14:creationId xmlns:p14="http://schemas.microsoft.com/office/powerpoint/2010/main" val="34379545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175C5-9F85-4135-94EC-E6B002D5A9AB}" type="slidenum">
              <a:rPr lang="en-US" smtClean="0"/>
              <a:pPr/>
              <a:t>76</a:t>
            </a:fld>
            <a:endParaRPr lang="en-US"/>
          </a:p>
        </p:txBody>
      </p:sp>
    </p:spTree>
    <p:extLst>
      <p:ext uri="{BB962C8B-B14F-4D97-AF65-F5344CB8AC3E}">
        <p14:creationId xmlns:p14="http://schemas.microsoft.com/office/powerpoint/2010/main" val="84885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Feeling in the heart, remembrance through</a:t>
            </a:r>
            <a:r>
              <a:rPr lang="en-US" sz="2400" baseline="0" dirty="0" smtClean="0"/>
              <a:t> the tongue (involves the mind), physical respect through the body.</a:t>
            </a:r>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8</a:t>
            </a:fld>
            <a:endParaRPr lang="en-US"/>
          </a:p>
        </p:txBody>
      </p:sp>
    </p:spTree>
    <p:extLst>
      <p:ext uri="{BB962C8B-B14F-4D97-AF65-F5344CB8AC3E}">
        <p14:creationId xmlns:p14="http://schemas.microsoft.com/office/powerpoint/2010/main" val="1700520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Finding </a:t>
            </a:r>
            <a:r>
              <a:rPr lang="en-US" sz="2000" baseline="0" dirty="0" smtClean="0"/>
              <a:t> a balance between the heart, mind and body.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When you close your eyes and envision balance, what do you see? Whatever mental image comes to mind, underneath that image is the feeling of contentment and peace that cannot be shaken. We might find ourselves at the center of a whirlwind of activity, but, when we are in a state of balance, our minds and bodies are steady, ready to take on any challenge and move in a positive direction. </a:t>
            </a:r>
          </a:p>
          <a:p>
            <a:endParaRPr lang="en-US" sz="2400" dirty="0"/>
          </a:p>
        </p:txBody>
      </p:sp>
      <p:sp>
        <p:nvSpPr>
          <p:cNvPr id="4" name="Slide Number Placeholder 3"/>
          <p:cNvSpPr>
            <a:spLocks noGrp="1"/>
          </p:cNvSpPr>
          <p:nvPr>
            <p:ph type="sldNum" sz="quarter" idx="10"/>
          </p:nvPr>
        </p:nvSpPr>
        <p:spPr/>
        <p:txBody>
          <a:bodyPr/>
          <a:lstStyle/>
          <a:p>
            <a:fld id="{1ED175C5-9F85-4135-94EC-E6B002D5A9AB}" type="slidenum">
              <a:rPr lang="en-US" smtClean="0"/>
              <a:pPr/>
              <a:t>9</a:t>
            </a:fld>
            <a:endParaRPr lang="en-US"/>
          </a:p>
        </p:txBody>
      </p:sp>
    </p:spTree>
    <p:extLst>
      <p:ext uri="{BB962C8B-B14F-4D97-AF65-F5344CB8AC3E}">
        <p14:creationId xmlns:p14="http://schemas.microsoft.com/office/powerpoint/2010/main" val="68995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F462A5-BA2D-4C6E-8497-37C3183E57DB}"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462A5-BA2D-4C6E-8497-37C3183E57DB}"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462A5-BA2D-4C6E-8497-37C3183E57DB}"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462A5-BA2D-4C6E-8497-37C3183E57DB}"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462A5-BA2D-4C6E-8497-37C3183E57DB}" type="datetimeFigureOut">
              <a:rPr lang="en-US" smtClean="0"/>
              <a:pPr/>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462A5-BA2D-4C6E-8497-37C3183E57DB}"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462A5-BA2D-4C6E-8497-37C3183E57DB}" type="datetimeFigureOut">
              <a:rPr lang="en-US" smtClean="0"/>
              <a:pPr/>
              <a:t>6/10/2012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F462A5-BA2D-4C6E-8497-37C3183E57DB}" type="datetimeFigureOut">
              <a:rPr lang="en-US" smtClean="0"/>
              <a:pPr/>
              <a:t>6/10/2012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462A5-BA2D-4C6E-8497-37C3183E57DB}" type="datetimeFigureOut">
              <a:rPr lang="en-US" smtClean="0"/>
              <a:pPr/>
              <a:t>6/10/2012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462A5-BA2D-4C6E-8497-37C3183E57DB}"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462A5-BA2D-4C6E-8497-37C3183E57DB}" type="datetimeFigureOut">
              <a:rPr lang="en-US" smtClean="0"/>
              <a:pPr/>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A9A7A-B411-41A2-A28C-AC1BA42361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462A5-BA2D-4C6E-8497-37C3183E57DB}" type="datetimeFigureOut">
              <a:rPr lang="en-US" smtClean="0"/>
              <a:pPr/>
              <a:t>6/10/2012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A9A7A-B411-41A2-A28C-AC1BA42361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0.png"/><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6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6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6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6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7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7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7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8000" dirty="0" smtClean="0">
                <a:solidFill>
                  <a:srgbClr val="FF0066"/>
                </a:solidFill>
                <a:latin typeface="Comic Sans MS" pitchFamily="66" charset="0"/>
              </a:rPr>
              <a:t/>
            </a:r>
            <a:br>
              <a:rPr lang="en-US" sz="8000" dirty="0" smtClean="0">
                <a:solidFill>
                  <a:srgbClr val="FF0066"/>
                </a:solidFill>
                <a:latin typeface="Comic Sans MS" pitchFamily="66" charset="0"/>
              </a:rPr>
            </a:br>
            <a:r>
              <a:rPr lang="en-US" sz="8000" dirty="0" smtClean="0">
                <a:solidFill>
                  <a:srgbClr val="FF0066"/>
                </a:solidFill>
                <a:latin typeface="Comic Sans MS" pitchFamily="66" charset="0"/>
              </a:rPr>
              <a:t>B</a:t>
            </a:r>
            <a:br>
              <a:rPr lang="en-US" sz="8000" dirty="0" smtClean="0">
                <a:solidFill>
                  <a:srgbClr val="FF0066"/>
                </a:solidFill>
                <a:latin typeface="Comic Sans MS" pitchFamily="66" charset="0"/>
              </a:rPr>
            </a:br>
            <a:r>
              <a:rPr lang="en-US" sz="8000" dirty="0" smtClean="0">
                <a:solidFill>
                  <a:srgbClr val="FF0066"/>
                </a:solidFill>
                <a:latin typeface="Comic Sans MS" pitchFamily="66" charset="0"/>
              </a:rPr>
              <a:t>A</a:t>
            </a:r>
            <a:br>
              <a:rPr lang="en-US" sz="8000" dirty="0" smtClean="0">
                <a:solidFill>
                  <a:srgbClr val="FF0066"/>
                </a:solidFill>
                <a:latin typeface="Comic Sans MS" pitchFamily="66" charset="0"/>
              </a:rPr>
            </a:br>
            <a:r>
              <a:rPr lang="en-US" sz="8000" dirty="0" smtClean="0">
                <a:solidFill>
                  <a:srgbClr val="FF0066"/>
                </a:solidFill>
                <a:latin typeface="Comic Sans MS" pitchFamily="66" charset="0"/>
              </a:rPr>
              <a:t>L</a:t>
            </a:r>
            <a:br>
              <a:rPr lang="en-US" sz="8000" dirty="0" smtClean="0">
                <a:solidFill>
                  <a:srgbClr val="FF0066"/>
                </a:solidFill>
                <a:latin typeface="Comic Sans MS" pitchFamily="66" charset="0"/>
              </a:rPr>
            </a:br>
            <a:r>
              <a:rPr lang="en-US" sz="8000" dirty="0" smtClean="0">
                <a:solidFill>
                  <a:srgbClr val="FF0066"/>
                </a:solidFill>
                <a:latin typeface="Comic Sans MS" pitchFamily="66" charset="0"/>
              </a:rPr>
              <a:t>A</a:t>
            </a:r>
            <a:br>
              <a:rPr lang="en-US" sz="8000" dirty="0" smtClean="0">
                <a:solidFill>
                  <a:srgbClr val="FF0066"/>
                </a:solidFill>
                <a:latin typeface="Comic Sans MS" pitchFamily="66" charset="0"/>
              </a:rPr>
            </a:br>
            <a:r>
              <a:rPr lang="en-US" sz="8000" dirty="0" smtClean="0">
                <a:solidFill>
                  <a:srgbClr val="FF0066"/>
                </a:solidFill>
                <a:latin typeface="Comic Sans MS" pitchFamily="66" charset="0"/>
              </a:rPr>
              <a:t>NCING 		ACT</a:t>
            </a:r>
            <a:endParaRPr lang="en-US" sz="8000" dirty="0">
              <a:solidFill>
                <a:srgbClr val="FF0066"/>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Balancing is not Alien to us</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2050" name="Picture 2" descr="http://pro.corbis.com/images/42-16111419.jpg?size=67&amp;uid=%7bd424ec62-ff19-4058-9e30-6fecb50e28bf%7d"/>
          <p:cNvPicPr>
            <a:picLocks noChangeAspect="1" noChangeArrowheads="1"/>
          </p:cNvPicPr>
          <p:nvPr/>
        </p:nvPicPr>
        <p:blipFill>
          <a:blip r:embed="rId3"/>
          <a:srcRect t="9784"/>
          <a:stretch>
            <a:fillRect/>
          </a:stretch>
        </p:blipFill>
        <p:spPr bwMode="auto">
          <a:xfrm>
            <a:off x="2285984" y="1571612"/>
            <a:ext cx="5976219" cy="4214842"/>
          </a:xfrm>
          <a:prstGeom prst="rect">
            <a:avLst/>
          </a:prstGeom>
          <a:noFill/>
          <a:scene3d>
            <a:camera prst="perspectiveHeroicExtremeRightFacing"/>
            <a:lightRig rig="threePt" dir="t"/>
          </a:scene3d>
          <a:sp3d>
            <a:bevelT/>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We face physical “balancing” challenges in different ways</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67586" name="Picture 2" descr="http://pro.corbis.com/images/42-17042278.jpg?size=67&amp;uid=%7b7dfa73c4-0b3f-449c-a1a4-51412f0fe485%7d"/>
          <p:cNvPicPr>
            <a:picLocks noChangeAspect="1" noChangeArrowheads="1"/>
          </p:cNvPicPr>
          <p:nvPr/>
        </p:nvPicPr>
        <p:blipFill>
          <a:blip r:embed="rId3"/>
          <a:srcRect t="10949"/>
          <a:stretch>
            <a:fillRect/>
          </a:stretch>
        </p:blipFill>
        <p:spPr bwMode="auto">
          <a:xfrm>
            <a:off x="785786" y="1714488"/>
            <a:ext cx="7566942" cy="4495804"/>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6600" dirty="0">
              <a:latin typeface="Comic Sans MS" pitchFamily="66" charset="0"/>
            </a:endParaRPr>
          </a:p>
        </p:txBody>
      </p:sp>
      <p:sp>
        <p:nvSpPr>
          <p:cNvPr id="3" name="Content Placeholder 2"/>
          <p:cNvSpPr>
            <a:spLocks noGrp="1"/>
          </p:cNvSpPr>
          <p:nvPr>
            <p:ph idx="1"/>
          </p:nvPr>
        </p:nvSpPr>
        <p:spPr/>
        <p:txBody>
          <a:bodyPr/>
          <a:lstStyle/>
          <a:p>
            <a:pPr>
              <a:buNone/>
            </a:pPr>
            <a:endParaRPr lang="en-US" dirty="0"/>
          </a:p>
        </p:txBody>
      </p:sp>
      <p:pic>
        <p:nvPicPr>
          <p:cNvPr id="11266" name="Picture 2" descr="http://pro.corbis.com/images/CRBR005574.jpg?size=67&amp;uid=%7b4a6d3aae-2bfb-4092-9356-2d8682341421%7d"/>
          <p:cNvPicPr>
            <a:picLocks noChangeAspect="1" noChangeArrowheads="1"/>
          </p:cNvPicPr>
          <p:nvPr/>
        </p:nvPicPr>
        <p:blipFill>
          <a:blip r:embed="rId3"/>
          <a:srcRect t="6757"/>
          <a:stretch>
            <a:fillRect/>
          </a:stretch>
        </p:blipFill>
        <p:spPr bwMode="auto">
          <a:xfrm>
            <a:off x="5299060" y="1714488"/>
            <a:ext cx="3524275" cy="4378808"/>
          </a:xfrm>
          <a:prstGeom prst="rect">
            <a:avLst/>
          </a:prstGeom>
          <a:noFill/>
          <a:scene3d>
            <a:camera prst="orthographicFront"/>
            <a:lightRig rig="threePt" dir="t"/>
          </a:scene3d>
          <a:sp3d>
            <a:bevelT prst="angle"/>
          </a:sp3d>
        </p:spPr>
      </p:pic>
      <p:pic>
        <p:nvPicPr>
          <p:cNvPr id="11268" name="Picture 4" descr="http://pro.corbis.com/images/42-16891313.jpg?size=572&amp;uid=%7bcb99ab90-2dcc-4bca-a8b0-73ab9a6365c2%7d"/>
          <p:cNvPicPr>
            <a:picLocks noChangeAspect="1" noChangeArrowheads="1"/>
          </p:cNvPicPr>
          <p:nvPr/>
        </p:nvPicPr>
        <p:blipFill>
          <a:blip r:embed="rId4"/>
          <a:srcRect/>
          <a:stretch>
            <a:fillRect/>
          </a:stretch>
        </p:blipFill>
        <p:spPr bwMode="auto">
          <a:xfrm>
            <a:off x="357158" y="2000240"/>
            <a:ext cx="4951670" cy="3305240"/>
          </a:xfrm>
          <a:prstGeom prst="rect">
            <a:avLst/>
          </a:prstGeom>
          <a:noFill/>
          <a:scene3d>
            <a:camera prst="isometricOffAxis1Right"/>
            <a:lightRig rig="threePt" dir="t"/>
          </a:scene3d>
          <a:sp3d>
            <a:bevelT prst="angle"/>
          </a:sp3d>
        </p:spPr>
      </p:pic>
      <p:pic>
        <p:nvPicPr>
          <p:cNvPr id="6" name="Picture 2" descr="http://pro.corbis.com/images/CRBR005574.jpg?size=67&amp;uid=%7b4a6d3aae-2bfb-4092-9356-2d8682341421%7d"/>
          <p:cNvPicPr>
            <a:picLocks noChangeAspect="1" noChangeArrowheads="1"/>
          </p:cNvPicPr>
          <p:nvPr/>
        </p:nvPicPr>
        <p:blipFill>
          <a:blip r:embed="rId3"/>
          <a:srcRect t="14865"/>
          <a:stretch>
            <a:fillRect/>
          </a:stretch>
        </p:blipFill>
        <p:spPr bwMode="auto">
          <a:xfrm>
            <a:off x="5286380" y="1736718"/>
            <a:ext cx="3524275" cy="4500594"/>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9090" name="Picture 2" descr="C:\Users\Nosheen\Desktop\Pictures\Pi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4464496" cy="5040560"/>
          </a:xfrm>
          <a:prstGeom prst="rect">
            <a:avLst/>
          </a:prstGeom>
          <a:noFill/>
          <a:extLst>
            <a:ext uri="{909E8E84-426E-40DD-AFC4-6F175D3DCCD1}">
              <a14:hiddenFill xmlns:a14="http://schemas.microsoft.com/office/drawing/2010/main">
                <a:solidFill>
                  <a:srgbClr val="FFFFFF"/>
                </a:solidFill>
              </a14:hiddenFill>
            </a:ext>
          </a:extLst>
        </p:spPr>
      </p:pic>
      <p:pic>
        <p:nvPicPr>
          <p:cNvPr id="89091" name="Picture 3" descr="C:\Users\Nosheen\Desktop\Pictures\Pictur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340768"/>
            <a:ext cx="3312368"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0114" name="Picture 2" descr="C:\Users\Nosheen\Desktop\Pictures\Picture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2843808" cy="3819525"/>
          </a:xfrm>
          <a:prstGeom prst="rect">
            <a:avLst/>
          </a:prstGeom>
          <a:noFill/>
          <a:extLst>
            <a:ext uri="{909E8E84-426E-40DD-AFC4-6F175D3DCCD1}">
              <a14:hiddenFill xmlns:a14="http://schemas.microsoft.com/office/drawing/2010/main">
                <a:solidFill>
                  <a:srgbClr val="FFFFFF"/>
                </a:solidFill>
              </a14:hiddenFill>
            </a:ext>
          </a:extLst>
        </p:spPr>
      </p:pic>
      <p:pic>
        <p:nvPicPr>
          <p:cNvPr id="90115" name="Picture 3" descr="C:\Users\Nosheen\Desktop\Pictures\Pictur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780929"/>
            <a:ext cx="3312368" cy="4077072"/>
          </a:xfrm>
          <a:prstGeom prst="rect">
            <a:avLst/>
          </a:prstGeom>
          <a:noFill/>
          <a:extLst>
            <a:ext uri="{909E8E84-426E-40DD-AFC4-6F175D3DCCD1}">
              <a14:hiddenFill xmlns:a14="http://schemas.microsoft.com/office/drawing/2010/main">
                <a:solidFill>
                  <a:srgbClr val="FFFFFF"/>
                </a:solidFill>
              </a14:hiddenFill>
            </a:ext>
          </a:extLst>
        </p:spPr>
      </p:pic>
      <p:pic>
        <p:nvPicPr>
          <p:cNvPr id="90116" name="Picture 4" descr="C:\Users\Nosheen\Desktop\Pictures\Picture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0"/>
            <a:ext cx="3707904" cy="594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1138" name="Picture 2" descr="C:\Users\Nosheen\Desktop\Pictures\Picture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29322" y="0"/>
            <a:ext cx="3214678" cy="4581128"/>
          </a:xfrm>
          <a:prstGeom prst="rect">
            <a:avLst/>
          </a:prstGeom>
          <a:noFill/>
          <a:extLst>
            <a:ext uri="{909E8E84-426E-40DD-AFC4-6F175D3DCCD1}">
              <a14:hiddenFill xmlns:a14="http://schemas.microsoft.com/office/drawing/2010/main">
                <a:solidFill>
                  <a:srgbClr val="FFFFFF"/>
                </a:solidFill>
              </a14:hiddenFill>
            </a:ext>
          </a:extLst>
        </p:spPr>
      </p:pic>
      <p:pic>
        <p:nvPicPr>
          <p:cNvPr id="91139" name="Picture 3" descr="C:\Users\Nosheen\Desktop\Pictures\Pictur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984704"/>
            <a:ext cx="3181722" cy="3800475"/>
          </a:xfrm>
          <a:prstGeom prst="rect">
            <a:avLst/>
          </a:prstGeom>
          <a:noFill/>
          <a:extLst>
            <a:ext uri="{909E8E84-426E-40DD-AFC4-6F175D3DCCD1}">
              <a14:hiddenFill xmlns:a14="http://schemas.microsoft.com/office/drawing/2010/main">
                <a:solidFill>
                  <a:srgbClr val="FFFFFF"/>
                </a:solidFill>
              </a14:hiddenFill>
            </a:ext>
          </a:extLst>
        </p:spPr>
      </p:pic>
      <p:pic>
        <p:nvPicPr>
          <p:cNvPr id="91140" name="Picture 4" descr="C:\Users\Nosheen\Desktop\Pictures\Picture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522"/>
            <a:ext cx="5004048" cy="2955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62" name="Picture 2" descr="C:\Users\Nosheen\Desktop\Pictures\Pictur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92696"/>
            <a:ext cx="3672408" cy="5472608"/>
          </a:xfrm>
          <a:prstGeom prst="rect">
            <a:avLst/>
          </a:prstGeom>
          <a:noFill/>
          <a:extLst>
            <a:ext uri="{909E8E84-426E-40DD-AFC4-6F175D3DCCD1}">
              <a14:hiddenFill xmlns:a14="http://schemas.microsoft.com/office/drawing/2010/main">
                <a:solidFill>
                  <a:srgbClr val="FFFFFF"/>
                </a:solidFill>
              </a14:hiddenFill>
            </a:ext>
          </a:extLst>
        </p:spPr>
      </p:pic>
      <p:pic>
        <p:nvPicPr>
          <p:cNvPr id="92163" name="Picture 3" descr="C:\Users\Nosheen\Desktop\Pictures\Picture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0648"/>
            <a:ext cx="4032448" cy="5904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descr="http://pro.corbis.com/images/42-18755087.jpg?size=67&amp;uid=%7bebf339e9-ff40-4708-814b-eafeea8fa003%7d"/>
          <p:cNvPicPr>
            <a:picLocks noChangeAspect="1" noChangeArrowheads="1"/>
          </p:cNvPicPr>
          <p:nvPr/>
        </p:nvPicPr>
        <p:blipFill>
          <a:blip r:embed="rId3"/>
          <a:srcRect l="23968"/>
          <a:stretch>
            <a:fillRect/>
          </a:stretch>
        </p:blipFill>
        <p:spPr bwMode="auto">
          <a:xfrm>
            <a:off x="1428728" y="642918"/>
            <a:ext cx="6284804" cy="55149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ttp://pro.corbis.com/images/42-18770516.jpg?size=572&amp;uid=%7bbcd5e2b5-df27-4fab-931c-5dd09c56ce93%7d"/>
          <p:cNvPicPr>
            <a:picLocks noChangeAspect="1" noChangeArrowheads="1"/>
          </p:cNvPicPr>
          <p:nvPr/>
        </p:nvPicPr>
        <p:blipFill>
          <a:blip r:embed="rId3"/>
          <a:srcRect t="11538"/>
          <a:stretch>
            <a:fillRect/>
          </a:stretch>
        </p:blipFill>
        <p:spPr bwMode="auto">
          <a:xfrm>
            <a:off x="500034" y="1214422"/>
            <a:ext cx="8164286" cy="4929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FF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Mental “Balancing” Challenges</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39938" name="Picture 2" descr="http://pro.corbis.com/images/42-16349832.jpg?size=572&amp;uid=%7b1e1ce838-8353-45ff-87e9-89b50ccd9a7c%7d"/>
          <p:cNvPicPr>
            <a:picLocks noChangeAspect="1" noChangeArrowheads="1"/>
          </p:cNvPicPr>
          <p:nvPr/>
        </p:nvPicPr>
        <p:blipFill>
          <a:blip r:embed="rId3"/>
          <a:srcRect t="7772"/>
          <a:stretch>
            <a:fillRect/>
          </a:stretch>
        </p:blipFill>
        <p:spPr bwMode="auto">
          <a:xfrm>
            <a:off x="428596" y="1928802"/>
            <a:ext cx="4595818" cy="4238628"/>
          </a:xfrm>
          <a:prstGeom prst="rect">
            <a:avLst/>
          </a:prstGeom>
          <a:noFill/>
          <a:scene3d>
            <a:camera prst="orthographicFront"/>
            <a:lightRig rig="threePt" dir="t"/>
          </a:scene3d>
          <a:sp3d>
            <a:bevelT/>
          </a:sp3d>
        </p:spPr>
      </p:pic>
      <p:pic>
        <p:nvPicPr>
          <p:cNvPr id="93186" name="Picture 2" descr="C:\Users\Nosheen\Desktop\Pictures\Picture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259285"/>
            <a:ext cx="3240360" cy="5073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7C80"/>
            </a:gs>
            <a:gs pos="17999">
              <a:srgbClr val="99CCFF"/>
            </a:gs>
            <a:gs pos="36000">
              <a:srgbClr val="9966FF"/>
            </a:gs>
            <a:gs pos="61000">
              <a:srgbClr val="CC99FF"/>
            </a:gs>
            <a:gs pos="82001">
              <a:srgbClr val="99CCFF"/>
            </a:gs>
            <a:gs pos="100000">
              <a:srgbClr val="CC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Salah is a STRUCTURED worship</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4" name="Picture 2" descr="http://tripcart.typepad.com/tripcart_the_blog/images/2007/09/04/muslim_prayer_room_by_dada_clone_fl.jpg"/>
          <p:cNvPicPr>
            <a:picLocks noChangeAspect="1" noChangeArrowheads="1"/>
          </p:cNvPicPr>
          <p:nvPr/>
        </p:nvPicPr>
        <p:blipFill>
          <a:blip r:embed="rId3"/>
          <a:srcRect/>
          <a:stretch>
            <a:fillRect/>
          </a:stretch>
        </p:blipFill>
        <p:spPr bwMode="auto">
          <a:xfrm>
            <a:off x="2214546" y="2071678"/>
            <a:ext cx="4762500" cy="3733800"/>
          </a:xfrm>
          <a:prstGeom prst="rect">
            <a:avLst/>
          </a:prstGeom>
          <a:noFill/>
          <a:scene3d>
            <a:camera prst="perspectiveFront"/>
            <a:lightRig rig="threePt" dir="t"/>
          </a:scene3d>
          <a:sp3d>
            <a:bevelT prst="angle"/>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FF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6" descr="http://pro.corbis.com/images/42-17415735.jpg?size=67&amp;uid=%7b72000b8a-ff20-4729-9033-76e7c831f573%7d"/>
          <p:cNvPicPr>
            <a:picLocks noChangeAspect="1" noChangeArrowheads="1"/>
          </p:cNvPicPr>
          <p:nvPr/>
        </p:nvPicPr>
        <p:blipFill rotWithShape="1">
          <a:blip r:embed="rId3"/>
          <a:srcRect t="22586"/>
          <a:stretch/>
        </p:blipFill>
        <p:spPr bwMode="auto">
          <a:xfrm>
            <a:off x="428596" y="2008910"/>
            <a:ext cx="8135169" cy="4191856"/>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FF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4210" name="Picture 2" descr="C:\Users\Nosheen\Desktop\Pictures\Pictur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42918"/>
            <a:ext cx="3888432" cy="5442059"/>
          </a:xfrm>
          <a:prstGeom prst="rect">
            <a:avLst/>
          </a:prstGeom>
          <a:noFill/>
          <a:extLst>
            <a:ext uri="{909E8E84-426E-40DD-AFC4-6F175D3DCCD1}">
              <a14:hiddenFill xmlns:a14="http://schemas.microsoft.com/office/drawing/2010/main">
                <a:solidFill>
                  <a:srgbClr val="FFFFFF"/>
                </a:solidFill>
              </a14:hiddenFill>
            </a:ext>
          </a:extLst>
        </p:spPr>
      </p:pic>
      <p:pic>
        <p:nvPicPr>
          <p:cNvPr id="94211" name="Picture 3" descr="C:\Users\Nosheen\Desktop\Pictures\Picture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642918"/>
            <a:ext cx="3672408" cy="5594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5234" name="Picture 2" descr="C:\Users\Nosheen\Desktop\Pictures\Picture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2" y="0"/>
            <a:ext cx="4929188" cy="6846493"/>
          </a:xfrm>
          <a:prstGeom prst="rect">
            <a:avLst/>
          </a:prstGeom>
          <a:noFill/>
          <a:extLst>
            <a:ext uri="{909E8E84-426E-40DD-AFC4-6F175D3DCCD1}">
              <a14:hiddenFill xmlns:a14="http://schemas.microsoft.com/office/drawing/2010/main">
                <a:solidFill>
                  <a:srgbClr val="FFFFFF"/>
                </a:solidFill>
              </a14:hiddenFill>
            </a:ext>
          </a:extLst>
        </p:spPr>
      </p:pic>
      <p:pic>
        <p:nvPicPr>
          <p:cNvPr id="95235" name="Picture 3" descr="C:\Users\Nosheen\Desktop\Pictures\Picture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820" y="0"/>
            <a:ext cx="420518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7826" name="Picture 2" descr="http://pro.corbis.com/images/CSM002104.jpg?size=67&amp;uid=%7b2a146eb0-9ef6-4330-91ff-abcb6293e4f6%7d"/>
          <p:cNvPicPr>
            <a:picLocks noChangeAspect="1" noChangeArrowheads="1"/>
          </p:cNvPicPr>
          <p:nvPr/>
        </p:nvPicPr>
        <p:blipFill>
          <a:blip r:embed="rId3"/>
          <a:srcRect l="36812"/>
          <a:stretch>
            <a:fillRect/>
          </a:stretch>
        </p:blipFill>
        <p:spPr bwMode="auto">
          <a:xfrm>
            <a:off x="0" y="0"/>
            <a:ext cx="6495062" cy="6858000"/>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Non Muslims know the power of “BALANCE”</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78850" name="Picture 2" descr="http://www.richardflintstarmaker.com/images/cdcvr-Focus-Bal-Discip-CD-web.jpg"/>
          <p:cNvPicPr>
            <a:picLocks noChangeAspect="1" noChangeArrowheads="1"/>
          </p:cNvPicPr>
          <p:nvPr/>
        </p:nvPicPr>
        <p:blipFill>
          <a:blip r:embed="rId3"/>
          <a:srcRect/>
          <a:stretch>
            <a:fillRect/>
          </a:stretch>
        </p:blipFill>
        <p:spPr bwMode="auto">
          <a:xfrm>
            <a:off x="500034" y="1571612"/>
            <a:ext cx="4515560" cy="4572005"/>
          </a:xfrm>
          <a:prstGeom prst="rect">
            <a:avLst/>
          </a:prstGeom>
          <a:noFill/>
        </p:spPr>
      </p:pic>
      <p:pic>
        <p:nvPicPr>
          <p:cNvPr id="78854" name="Picture 6" descr="http://site.www.umb.edu/sodexho/images/BalanceMindBodylogo_000.jpg"/>
          <p:cNvPicPr>
            <a:picLocks noChangeAspect="1" noChangeArrowheads="1"/>
          </p:cNvPicPr>
          <p:nvPr/>
        </p:nvPicPr>
        <p:blipFill>
          <a:blip r:embed="rId4"/>
          <a:srcRect/>
          <a:stretch>
            <a:fillRect/>
          </a:stretch>
        </p:blipFill>
        <p:spPr bwMode="auto">
          <a:xfrm>
            <a:off x="5643570" y="1857364"/>
            <a:ext cx="3086100" cy="42576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9874" name="Picture 2" descr="http://www.bliss-yoga.ca/images/mainheaderanimation.gif"/>
          <p:cNvPicPr>
            <a:picLocks noChangeAspect="1" noChangeArrowheads="1" noCrop="1"/>
          </p:cNvPicPr>
          <p:nvPr/>
        </p:nvPicPr>
        <p:blipFill>
          <a:blip r:embed="rId3"/>
          <a:srcRect/>
          <a:stretch>
            <a:fillRect/>
          </a:stretch>
        </p:blipFill>
        <p:spPr bwMode="auto">
          <a:xfrm>
            <a:off x="0" y="0"/>
            <a:ext cx="9144000" cy="2540000"/>
          </a:xfrm>
          <a:prstGeom prst="rect">
            <a:avLst/>
          </a:prstGeom>
          <a:noFill/>
        </p:spPr>
      </p:pic>
      <p:pic>
        <p:nvPicPr>
          <p:cNvPr id="79880" name="Picture 8" descr="http://www.masterherbremedies.com/images/mindbodyspirit.jpg"/>
          <p:cNvPicPr>
            <a:picLocks noChangeAspect="1" noChangeArrowheads="1"/>
          </p:cNvPicPr>
          <p:nvPr/>
        </p:nvPicPr>
        <p:blipFill>
          <a:blip r:embed="rId4"/>
          <a:srcRect b="25558"/>
          <a:stretch>
            <a:fillRect/>
          </a:stretch>
        </p:blipFill>
        <p:spPr bwMode="auto">
          <a:xfrm>
            <a:off x="-1" y="2714620"/>
            <a:ext cx="3536157" cy="392909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2946" name="Picture 2" descr="http://www.cranehill.com/mcbalance.jpg"/>
          <p:cNvPicPr>
            <a:picLocks noChangeAspect="1" noChangeArrowheads="1"/>
          </p:cNvPicPr>
          <p:nvPr/>
        </p:nvPicPr>
        <p:blipFill>
          <a:blip r:embed="rId3"/>
          <a:srcRect/>
          <a:stretch>
            <a:fillRect/>
          </a:stretch>
        </p:blipFill>
        <p:spPr bwMode="auto">
          <a:xfrm>
            <a:off x="1571604" y="3143248"/>
            <a:ext cx="2500330" cy="3478113"/>
          </a:xfrm>
          <a:prstGeom prst="rect">
            <a:avLst/>
          </a:prstGeom>
          <a:noFill/>
          <a:scene3d>
            <a:camera prst="isometricOffAxis1Right"/>
            <a:lightRig rig="threePt" dir="t"/>
          </a:scene3d>
          <a:sp3d>
            <a:bevelT/>
          </a:sp3d>
        </p:spPr>
      </p:pic>
      <p:pic>
        <p:nvPicPr>
          <p:cNvPr id="6" name="Picture 4" descr="http://ecx.images-amazon.com/images/I/41JHH3Y34CL._SL500_AA240_.jpg"/>
          <p:cNvPicPr>
            <a:picLocks noChangeAspect="1" noChangeArrowheads="1"/>
          </p:cNvPicPr>
          <p:nvPr/>
        </p:nvPicPr>
        <p:blipFill>
          <a:blip r:embed="rId4"/>
          <a:srcRect l="16279" r="16279"/>
          <a:stretch>
            <a:fillRect/>
          </a:stretch>
        </p:blipFill>
        <p:spPr bwMode="auto">
          <a:xfrm>
            <a:off x="142844" y="214290"/>
            <a:ext cx="2071702" cy="3071818"/>
          </a:xfrm>
          <a:prstGeom prst="rect">
            <a:avLst/>
          </a:prstGeom>
          <a:noFill/>
          <a:scene3d>
            <a:camera prst="isometricOffAxis1Right"/>
            <a:lightRig rig="threePt" dir="t"/>
          </a:scene3d>
          <a:sp3d>
            <a:bevelT/>
          </a:sp3d>
        </p:spPr>
      </p:pic>
      <p:pic>
        <p:nvPicPr>
          <p:cNvPr id="97282" name="Picture 2" descr="C:\Users\Nosheen\Desktop\Pictures\Picture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518" y="476672"/>
            <a:ext cx="4049929" cy="5763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0898" name="Picture 2" descr="http://www.feelkarma.com/images/thumbnail/stresscdstotalbalance.jpg"/>
          <p:cNvPicPr>
            <a:picLocks noChangeAspect="1" noChangeArrowheads="1"/>
          </p:cNvPicPr>
          <p:nvPr/>
        </p:nvPicPr>
        <p:blipFill>
          <a:blip r:embed="rId3"/>
          <a:srcRect l="6082" r="6324"/>
          <a:stretch>
            <a:fillRect/>
          </a:stretch>
        </p:blipFill>
        <p:spPr bwMode="auto">
          <a:xfrm>
            <a:off x="285720" y="571480"/>
            <a:ext cx="5143536" cy="4572032"/>
          </a:xfrm>
          <a:prstGeom prst="rect">
            <a:avLst/>
          </a:prstGeom>
          <a:noFill/>
          <a:scene3d>
            <a:camera prst="isometricOffAxis1Right"/>
            <a:lightRig rig="threePt" dir="t"/>
          </a:scene3d>
          <a:sp3d>
            <a:bevelT prst="angle"/>
          </a:sp3d>
        </p:spPr>
      </p:pic>
      <p:pic>
        <p:nvPicPr>
          <p:cNvPr id="5" name="Picture 4" descr="http://www.mindandbodymiracles.com/_borders/mind%20and%20body%20miracles%20logo.jpg"/>
          <p:cNvPicPr>
            <a:picLocks noChangeAspect="1" noChangeArrowheads="1"/>
          </p:cNvPicPr>
          <p:nvPr/>
        </p:nvPicPr>
        <p:blipFill>
          <a:blip r:embed="rId4" cstate="print"/>
          <a:srcRect/>
          <a:stretch>
            <a:fillRect/>
          </a:stretch>
        </p:blipFill>
        <p:spPr bwMode="auto">
          <a:xfrm>
            <a:off x="5286380" y="2500306"/>
            <a:ext cx="3429024" cy="3553264"/>
          </a:xfrm>
          <a:prstGeom prst="rect">
            <a:avLst/>
          </a:prstGeom>
          <a:noFill/>
          <a:scene3d>
            <a:camera prst="isometricOffAxis2Left"/>
            <a:lightRig rig="threePt" dir="t"/>
          </a:scene3d>
          <a:sp3d>
            <a:bevelT prst="angle"/>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26" name="Picture 6" descr="http://www.adiscountbeauty.com/media/CREATIVESENpeach.jpg"/>
          <p:cNvPicPr>
            <a:picLocks noChangeAspect="1" noChangeArrowheads="1"/>
          </p:cNvPicPr>
          <p:nvPr/>
        </p:nvPicPr>
        <p:blipFill>
          <a:blip r:embed="rId3"/>
          <a:srcRect l="23864" r="21591"/>
          <a:stretch>
            <a:fillRect/>
          </a:stretch>
        </p:blipFill>
        <p:spPr bwMode="auto">
          <a:xfrm>
            <a:off x="571472" y="214290"/>
            <a:ext cx="1143008" cy="2990850"/>
          </a:xfrm>
          <a:prstGeom prst="rect">
            <a:avLst/>
          </a:prstGeom>
          <a:noFill/>
          <a:scene3d>
            <a:camera prst="isometricOffAxis1Right"/>
            <a:lightRig rig="threePt" dir="t"/>
          </a:scene3d>
          <a:sp3d>
            <a:bevelT/>
          </a:sp3d>
        </p:spPr>
      </p:pic>
      <p:pic>
        <p:nvPicPr>
          <p:cNvPr id="81928" name="Picture 8" descr="http://www.spalook.com/product_images/3322XL.jpg"/>
          <p:cNvPicPr>
            <a:picLocks noChangeAspect="1" noChangeArrowheads="1"/>
          </p:cNvPicPr>
          <p:nvPr/>
        </p:nvPicPr>
        <p:blipFill>
          <a:blip r:embed="rId4"/>
          <a:srcRect l="35959" r="35787"/>
          <a:stretch>
            <a:fillRect/>
          </a:stretch>
        </p:blipFill>
        <p:spPr bwMode="auto">
          <a:xfrm>
            <a:off x="2000232" y="642918"/>
            <a:ext cx="785818" cy="2781300"/>
          </a:xfrm>
          <a:prstGeom prst="rect">
            <a:avLst/>
          </a:prstGeom>
          <a:noFill/>
          <a:scene3d>
            <a:camera prst="isometricOffAxis1Right"/>
            <a:lightRig rig="threePt" dir="t"/>
          </a:scene3d>
          <a:sp3d>
            <a:bevelT/>
          </a:sp3d>
        </p:spPr>
      </p:pic>
      <p:pic>
        <p:nvPicPr>
          <p:cNvPr id="81930" name="Picture 10" descr="http://harmony-holistics.org/images/oils-side.jpg"/>
          <p:cNvPicPr>
            <a:picLocks noChangeAspect="1" noChangeArrowheads="1"/>
          </p:cNvPicPr>
          <p:nvPr/>
        </p:nvPicPr>
        <p:blipFill>
          <a:blip r:embed="rId5"/>
          <a:srcRect/>
          <a:stretch>
            <a:fillRect/>
          </a:stretch>
        </p:blipFill>
        <p:spPr bwMode="auto">
          <a:xfrm>
            <a:off x="285720" y="3571876"/>
            <a:ext cx="3048000" cy="3048000"/>
          </a:xfrm>
          <a:prstGeom prst="rect">
            <a:avLst/>
          </a:prstGeom>
          <a:noFill/>
          <a:scene3d>
            <a:camera prst="isometricOffAxis1Right"/>
            <a:lightRig rig="threePt" dir="t"/>
          </a:scene3d>
          <a:sp3d>
            <a:bevelT/>
          </a:sp3d>
        </p:spPr>
      </p:pic>
      <p:pic>
        <p:nvPicPr>
          <p:cNvPr id="81932" name="Picture 12" descr="http://www.scenteddreams.com/2.jpg"/>
          <p:cNvPicPr>
            <a:picLocks noChangeAspect="1" noChangeArrowheads="1"/>
          </p:cNvPicPr>
          <p:nvPr/>
        </p:nvPicPr>
        <p:blipFill>
          <a:blip r:embed="rId6"/>
          <a:srcRect/>
          <a:stretch>
            <a:fillRect/>
          </a:stretch>
        </p:blipFill>
        <p:spPr bwMode="auto">
          <a:xfrm>
            <a:off x="3571868" y="1142984"/>
            <a:ext cx="5286412" cy="4058829"/>
          </a:xfrm>
          <a:prstGeom prst="rect">
            <a:avLst/>
          </a:prstGeom>
          <a:noFill/>
          <a:scene3d>
            <a:camera prst="orthographicFront"/>
            <a:lightRig rig="threePt" dir="t"/>
          </a:scene3d>
          <a:sp3d>
            <a:bevelT w="152400" h="50800" prst="softRound"/>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6018" name="Picture 2" descr="http://www.towardwellbeing.com/img_eh/homeimg_390.jpg"/>
          <p:cNvPicPr>
            <a:picLocks noChangeAspect="1" noChangeArrowheads="1"/>
          </p:cNvPicPr>
          <p:nvPr/>
        </p:nvPicPr>
        <p:blipFill>
          <a:blip r:embed="rId3"/>
          <a:srcRect/>
          <a:stretch>
            <a:fillRect/>
          </a:stretch>
        </p:blipFill>
        <p:spPr bwMode="auto">
          <a:xfrm>
            <a:off x="285720" y="357166"/>
            <a:ext cx="3714750" cy="3657600"/>
          </a:xfrm>
          <a:prstGeom prst="rect">
            <a:avLst/>
          </a:prstGeom>
          <a:noFill/>
        </p:spPr>
      </p:pic>
      <p:pic>
        <p:nvPicPr>
          <p:cNvPr id="5" name="Picture 4" descr="http://www.centralgifts.co.uk/cart/images/lavmed_gb_fk.jpg"/>
          <p:cNvPicPr>
            <a:picLocks noChangeAspect="1" noChangeArrowheads="1"/>
          </p:cNvPicPr>
          <p:nvPr/>
        </p:nvPicPr>
        <p:blipFill>
          <a:blip r:embed="rId4"/>
          <a:srcRect/>
          <a:stretch>
            <a:fillRect/>
          </a:stretch>
        </p:blipFill>
        <p:spPr bwMode="auto">
          <a:xfrm>
            <a:off x="4143372" y="2071678"/>
            <a:ext cx="4762500" cy="44291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Comic Sans MS" pitchFamily="66" charset="0"/>
              </a:rPr>
              <a:t>Difference between </a:t>
            </a:r>
            <a:r>
              <a:rPr lang="en-US" dirty="0" err="1" smtClean="0">
                <a:latin typeface="Comic Sans MS" pitchFamily="66" charset="0"/>
              </a:rPr>
              <a:t>Dua</a:t>
            </a:r>
            <a:r>
              <a:rPr lang="en-US" dirty="0" smtClean="0">
                <a:latin typeface="Comic Sans MS" pitchFamily="66" charset="0"/>
              </a:rPr>
              <a:t> &amp;Salah</a:t>
            </a:r>
            <a:endParaRPr lang="en-US" dirty="0">
              <a:latin typeface="Comic Sans MS" pitchFamily="66" charset="0"/>
            </a:endParaRPr>
          </a:p>
        </p:txBody>
      </p:sp>
      <p:sp>
        <p:nvSpPr>
          <p:cNvPr id="12" name="Text Placeholder 11"/>
          <p:cNvSpPr>
            <a:spLocks noGrp="1"/>
          </p:cNvSpPr>
          <p:nvPr>
            <p:ph type="body" idx="1"/>
          </p:nvPr>
        </p:nvSpPr>
        <p:spPr>
          <a:scene3d>
            <a:camera prst="isometricOffAxis1Right"/>
            <a:lightRig rig="threePt" dir="t"/>
          </a:scene3d>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Handwriting" pitchFamily="66" charset="0"/>
              </a:rPr>
              <a:t>DUA</a:t>
            </a:r>
            <a:endParaRPr lang="en-US" sz="3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Handwriting" pitchFamily="66" charset="0"/>
            </a:endParaRPr>
          </a:p>
        </p:txBody>
      </p:sp>
      <p:sp>
        <p:nvSpPr>
          <p:cNvPr id="13" name="Content Placeholder 12"/>
          <p:cNvSpPr>
            <a:spLocks noGrp="1"/>
          </p:cNvSpPr>
          <p:nvPr>
            <p:ph sz="half" idx="2"/>
          </p:nvPr>
        </p:nvSpPr>
        <p:spPr>
          <a:scene3d>
            <a:camera prst="isometricOffAxis1Right"/>
            <a:lightRig rig="threePt" dir="t"/>
          </a:scene3d>
        </p:spPr>
        <p:txBody>
          <a:bodyPr>
            <a:normAutofit fontScale="92500"/>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Informal &amp; formal</a:t>
            </a:r>
          </a:p>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Not structured</a:t>
            </a:r>
          </a:p>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Can use any words</a:t>
            </a:r>
          </a:p>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Can use any language</a:t>
            </a:r>
          </a:p>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At any time</a:t>
            </a:r>
          </a:p>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Optional</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14" name="Text Placeholder 13"/>
          <p:cNvSpPr>
            <a:spLocks noGrp="1"/>
          </p:cNvSpPr>
          <p:nvPr>
            <p:ph type="body" sz="quarter" idx="3"/>
          </p:nvPr>
        </p:nvSpPr>
        <p:spPr>
          <a:xfrm>
            <a:off x="4876800" y="1447800"/>
            <a:ext cx="4041775" cy="639762"/>
          </a:xfrm>
          <a:scene3d>
            <a:camera prst="isometricOffAxis2Left"/>
            <a:lightRig rig="threePt" dir="t"/>
          </a:scene3d>
        </p:spPr>
        <p:txBody>
          <a:bodyPr>
            <a:noAutofit/>
          </a:bodyPr>
          <a:lstStyle/>
          <a:p>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ucida Handwriting" pitchFamily="66" charset="0"/>
              </a:rPr>
              <a:t>SALAH</a:t>
            </a:r>
            <a:endParaRPr lang="en-US"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Lucida Handwriting" pitchFamily="66" charset="0"/>
            </a:endParaRPr>
          </a:p>
        </p:txBody>
      </p:sp>
      <p:sp>
        <p:nvSpPr>
          <p:cNvPr id="15" name="Content Placeholder 14"/>
          <p:cNvSpPr>
            <a:spLocks noGrp="1"/>
          </p:cNvSpPr>
          <p:nvPr>
            <p:ph sz="quarter" idx="4"/>
          </p:nvPr>
        </p:nvSpPr>
        <p:spPr>
          <a:scene3d>
            <a:camera prst="isometricOffAxis2Left"/>
            <a:lightRig rig="threePt" dir="t"/>
          </a:scene3d>
        </p:spPr>
        <p:txBody>
          <a:bodyPr>
            <a:normAutofit fontScale="92500" lnSpcReduction="20000"/>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Formal</a:t>
            </a: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Structured</a:t>
            </a: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Must use certain words</a:t>
            </a: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Must be done in Arabic</a:t>
            </a: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At specific times</a:t>
            </a: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Obligatory</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mph" presetSubtype="0" nodeType="clickEffect">
                                  <p:stCondLst>
                                    <p:cond delay="0"/>
                                  </p:stCondLst>
                                  <p:childTnLst>
                                    <p:set>
                                      <p:cBhvr override="childStyle">
                                        <p:cTn id="6" dur="2000" fill="hold"/>
                                        <p:tgtEl>
                                          <p:spTgt spid="15">
                                            <p:txEl>
                                              <p:pRg st="1" end="1"/>
                                            </p:txEl>
                                          </p:spTgt>
                                        </p:tgtEl>
                                        <p:attrNameLst>
                                          <p:attrName>style.color</p:attrName>
                                        </p:attrNameLst>
                                      </p:cBhvr>
                                      <p:to>
                                        <p:clrVal>
                                          <a:schemeClr val="accent2"/>
                                        </p:clrVal>
                                      </p:to>
                                    </p:set>
                                    <p:set>
                                      <p:cBhvr override="childStyle">
                                        <p:cTn id="7" dur="2000" fill="hold"/>
                                        <p:tgtEl>
                                          <p:spTgt spid="15">
                                            <p:txEl>
                                              <p:pRg st="1" end="1"/>
                                            </p:txEl>
                                          </p:spTgt>
                                        </p:tgtEl>
                                        <p:attrNameLst>
                                          <p:attrName>style.fontStyle</p:attrName>
                                        </p:attrNameLst>
                                      </p:cBhvr>
                                      <p:to>
                                        <p:strVal val="italic"/>
                                      </p:to>
                                    </p:set>
                                    <p:set>
                                      <p:cBhvr>
                                        <p:cTn id="8" dur="2000" fill="hold"/>
                                        <p:tgtEl>
                                          <p:spTgt spid="15">
                                            <p:txEl>
                                              <p:pRg st="1" end="1"/>
                                            </p:txEl>
                                          </p:spTgt>
                                        </p:tgtEl>
                                        <p:attrNameLst>
                                          <p:attrName>style.fontWeight</p:attrName>
                                        </p:attrNameLst>
                                      </p:cBhvr>
                                      <p:to>
                                        <p:strVal val="bold"/>
                                      </p:to>
                                    </p:set>
                                    <p:set>
                                      <p:cBhvr>
                                        <p:cTn id="9" dur="2000" fill="hold"/>
                                        <p:tgtEl>
                                          <p:spTgt spid="1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4994" name="Picture 2" descr="http://www.tradenote.net/images/users/000/316/425/products_images/320269.jpg"/>
          <p:cNvPicPr>
            <a:picLocks noChangeAspect="1" noChangeArrowheads="1"/>
          </p:cNvPicPr>
          <p:nvPr/>
        </p:nvPicPr>
        <p:blipFill>
          <a:blip r:embed="rId3"/>
          <a:srcRect/>
          <a:stretch>
            <a:fillRect/>
          </a:stretch>
        </p:blipFill>
        <p:spPr bwMode="auto">
          <a:xfrm>
            <a:off x="357158" y="214290"/>
            <a:ext cx="3214710" cy="3214710"/>
          </a:xfrm>
          <a:prstGeom prst="rect">
            <a:avLst/>
          </a:prstGeom>
          <a:noFill/>
        </p:spPr>
      </p:pic>
      <p:pic>
        <p:nvPicPr>
          <p:cNvPr id="84998" name="Picture 6" descr="http://www.adiscountbeauty.com/media/kneippgrouptab.jpg"/>
          <p:cNvPicPr>
            <a:picLocks noChangeAspect="1" noChangeArrowheads="1"/>
          </p:cNvPicPr>
          <p:nvPr/>
        </p:nvPicPr>
        <p:blipFill>
          <a:blip r:embed="rId4"/>
          <a:srcRect/>
          <a:stretch>
            <a:fillRect/>
          </a:stretch>
        </p:blipFill>
        <p:spPr bwMode="auto">
          <a:xfrm>
            <a:off x="4929158" y="0"/>
            <a:ext cx="4214842" cy="4214842"/>
          </a:xfrm>
          <a:prstGeom prst="rect">
            <a:avLst/>
          </a:prstGeom>
          <a:noFill/>
        </p:spPr>
      </p:pic>
      <p:pic>
        <p:nvPicPr>
          <p:cNvPr id="85000" name="Picture 8" descr="http://www.trilivinglife.com/grinder%20with%20seasalt-small.jpg"/>
          <p:cNvPicPr>
            <a:picLocks noChangeAspect="1" noChangeArrowheads="1"/>
          </p:cNvPicPr>
          <p:nvPr/>
        </p:nvPicPr>
        <p:blipFill>
          <a:blip r:embed="rId5"/>
          <a:srcRect/>
          <a:stretch>
            <a:fillRect/>
          </a:stretch>
        </p:blipFill>
        <p:spPr bwMode="auto">
          <a:xfrm>
            <a:off x="357158" y="3714752"/>
            <a:ext cx="1857375" cy="2800350"/>
          </a:xfrm>
          <a:prstGeom prst="rect">
            <a:avLst/>
          </a:prstGeom>
          <a:noFill/>
        </p:spPr>
      </p:pic>
      <p:pic>
        <p:nvPicPr>
          <p:cNvPr id="84996" name="Picture 4" descr="http://www.cardiganmountain.com/Images/tea/12.jpg"/>
          <p:cNvPicPr>
            <a:picLocks noChangeAspect="1" noChangeArrowheads="1"/>
          </p:cNvPicPr>
          <p:nvPr/>
        </p:nvPicPr>
        <p:blipFill>
          <a:blip r:embed="rId6"/>
          <a:srcRect/>
          <a:stretch>
            <a:fillRect/>
          </a:stretch>
        </p:blipFill>
        <p:spPr bwMode="auto">
          <a:xfrm>
            <a:off x="2714612" y="3571876"/>
            <a:ext cx="2551764" cy="310039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3970" name="Picture 2" descr="http://www.useyourheart.com/images/workshops/Yoga5.gif"/>
          <p:cNvPicPr>
            <a:picLocks noChangeAspect="1" noChangeArrowheads="1"/>
          </p:cNvPicPr>
          <p:nvPr/>
        </p:nvPicPr>
        <p:blipFill>
          <a:blip r:embed="rId3"/>
          <a:srcRect/>
          <a:stretch>
            <a:fillRect/>
          </a:stretch>
        </p:blipFill>
        <p:spPr bwMode="auto">
          <a:xfrm>
            <a:off x="4000496" y="1928802"/>
            <a:ext cx="4762500" cy="3981450"/>
          </a:xfrm>
          <a:prstGeom prst="rect">
            <a:avLst/>
          </a:prstGeom>
          <a:noFill/>
          <a:scene3d>
            <a:camera prst="isometricOffAxis2Left"/>
            <a:lightRig rig="threePt" dir="t"/>
          </a:scene3d>
          <a:sp3d>
            <a:bevelT prst="angle"/>
          </a:sp3d>
        </p:spPr>
      </p:pic>
      <p:pic>
        <p:nvPicPr>
          <p:cNvPr id="5" name="Picture 2" descr="https://www.ascd.org/ASCD/images/publications/books/jensen2005_fig4.2.gif"/>
          <p:cNvPicPr>
            <a:picLocks noChangeAspect="1" noChangeArrowheads="1"/>
          </p:cNvPicPr>
          <p:nvPr/>
        </p:nvPicPr>
        <p:blipFill>
          <a:blip r:embed="rId4"/>
          <a:srcRect/>
          <a:stretch>
            <a:fillRect/>
          </a:stretch>
        </p:blipFill>
        <p:spPr bwMode="auto">
          <a:xfrm>
            <a:off x="500034" y="357166"/>
            <a:ext cx="3359712" cy="587692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2" descr="http://pro.corbis.com/images/AABL001657.jpg?size=67&amp;uid=%7ba0c28d90-0bdb-4753-b4ea-5e0ff4e8fd33%7d"/>
          <p:cNvPicPr>
            <a:picLocks noChangeAspect="1" noChangeArrowheads="1"/>
          </p:cNvPicPr>
          <p:nvPr/>
        </p:nvPicPr>
        <p:blipFill>
          <a:blip r:embed="rId3"/>
          <a:srcRect t="37477"/>
          <a:stretch>
            <a:fillRect/>
          </a:stretch>
        </p:blipFill>
        <p:spPr bwMode="auto">
          <a:xfrm>
            <a:off x="642910" y="1529906"/>
            <a:ext cx="7809161" cy="4131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http://pro.corbis.com/images/42-18201144.jpg?size=67&amp;uid=%7bcbeaac6a-570e-46a5-97fc-a690e28cb276%7d"/>
          <p:cNvPicPr>
            <a:picLocks noChangeAspect="1" noChangeArrowheads="1"/>
          </p:cNvPicPr>
          <p:nvPr/>
        </p:nvPicPr>
        <p:blipFill>
          <a:blip r:embed="rId3"/>
          <a:srcRect t="43351"/>
          <a:stretch>
            <a:fillRect/>
          </a:stretch>
        </p:blipFill>
        <p:spPr bwMode="auto">
          <a:xfrm>
            <a:off x="428596" y="1809554"/>
            <a:ext cx="8266004" cy="3995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2" descr="http://pro.corbis.com/images/42-16603323.jpg?size=572&amp;uid=%7b39597d3f-7fdc-4ec1-b1dd-d5eb23635748%7d"/>
          <p:cNvPicPr>
            <a:picLocks noChangeAspect="1" noChangeArrowheads="1"/>
          </p:cNvPicPr>
          <p:nvPr/>
        </p:nvPicPr>
        <p:blipFill>
          <a:blip r:embed="rId3"/>
          <a:srcRect l="18922" t="5921" r="46145"/>
          <a:stretch>
            <a:fillRect/>
          </a:stretch>
        </p:blipFill>
        <p:spPr bwMode="auto">
          <a:xfrm>
            <a:off x="3571868" y="500042"/>
            <a:ext cx="1714512" cy="5448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http://pro.corbis.com/images/42-17624040.jpg?size=67&amp;uid=%7b1fcbdc22-f46e-4415-af38-708342824ee5%7d"/>
          <p:cNvPicPr>
            <a:picLocks noChangeAspect="1" noChangeArrowheads="1"/>
          </p:cNvPicPr>
          <p:nvPr/>
        </p:nvPicPr>
        <p:blipFill>
          <a:blip r:embed="rId3"/>
          <a:srcRect t="42055"/>
          <a:stretch>
            <a:fillRect/>
          </a:stretch>
        </p:blipFill>
        <p:spPr bwMode="auto">
          <a:xfrm>
            <a:off x="428596" y="1700808"/>
            <a:ext cx="8266004" cy="3495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2" descr="http://pro.corbis.com/images/42-17624363.jpg?size=67&amp;uid=%7b548cd445-76f1-4ee6-accd-f8b5d53d9820%7d"/>
          <p:cNvPicPr>
            <a:picLocks noChangeAspect="1" noChangeArrowheads="1"/>
          </p:cNvPicPr>
          <p:nvPr/>
        </p:nvPicPr>
        <p:blipFill>
          <a:blip r:embed="rId3"/>
          <a:srcRect t="7600" r="22038"/>
          <a:stretch>
            <a:fillRect/>
          </a:stretch>
        </p:blipFill>
        <p:spPr bwMode="auto">
          <a:xfrm>
            <a:off x="0" y="0"/>
            <a:ext cx="3857621"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2" descr="http://pro.corbis.com/images/42-17202139.jpg?size=572&amp;uid=%7b777c8a2a-7501-43bd-a6a4-3077c4a32d34%7d"/>
          <p:cNvPicPr>
            <a:picLocks noChangeAspect="1" noChangeArrowheads="1"/>
          </p:cNvPicPr>
          <p:nvPr/>
        </p:nvPicPr>
        <p:blipFill>
          <a:blip r:embed="rId3"/>
          <a:srcRect t="47951"/>
          <a:stretch>
            <a:fillRect/>
          </a:stretch>
        </p:blipFill>
        <p:spPr bwMode="auto">
          <a:xfrm>
            <a:off x="467544" y="1916832"/>
            <a:ext cx="4054287" cy="3607656"/>
          </a:xfrm>
          <a:prstGeom prst="rect">
            <a:avLst/>
          </a:prstGeom>
          <a:noFill/>
        </p:spPr>
      </p:pic>
      <p:pic>
        <p:nvPicPr>
          <p:cNvPr id="7" name="Content Placeholder 5" descr="pic 2.jpg"/>
          <p:cNvPicPr>
            <a:picLocks noChangeAspect="1"/>
          </p:cNvPicPr>
          <p:nvPr/>
        </p:nvPicPr>
        <p:blipFill>
          <a:blip r:embed="rId4"/>
          <a:stretch>
            <a:fillRect/>
          </a:stretch>
        </p:blipFill>
        <p:spPr>
          <a:xfrm>
            <a:off x="4644008" y="764704"/>
            <a:ext cx="4103952" cy="553620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Comic Sans MS" pitchFamily="66" charset="0"/>
              </a:rPr>
              <a:t>Lets focus on one particular position</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graphicFrame>
        <p:nvGraphicFramePr>
          <p:cNvPr id="87042" name="Object 2"/>
          <p:cNvGraphicFramePr>
            <a:graphicFrameLocks noChangeAspect="1"/>
          </p:cNvGraphicFramePr>
          <p:nvPr/>
        </p:nvGraphicFramePr>
        <p:xfrm>
          <a:off x="1214414" y="1785926"/>
          <a:ext cx="6811702" cy="4267216"/>
        </p:xfrm>
        <a:graphic>
          <a:graphicData uri="http://schemas.openxmlformats.org/presentationml/2006/ole">
            <mc:AlternateContent xmlns:mc="http://schemas.openxmlformats.org/markup-compatibility/2006">
              <mc:Choice xmlns:v="urn:schemas-microsoft-com:vml" Requires="v">
                <p:oleObj spid="_x0000_s87063" name="Bitmap Image" r:id="rId4" imgW="2219635" imgH="1390844" progId="PBrush">
                  <p:embed/>
                </p:oleObj>
              </mc:Choice>
              <mc:Fallback>
                <p:oleObj name="Bitmap Image" r:id="rId4" imgW="2219635" imgH="1390844" progId="PBrush">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785926"/>
                        <a:ext cx="6811702" cy="426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Content Placeholder 4" descr="Pic 1.jpg"/>
          <p:cNvPicPr>
            <a:picLocks noChangeAspect="1"/>
          </p:cNvPicPr>
          <p:nvPr/>
        </p:nvPicPr>
        <p:blipFill>
          <a:blip r:embed="rId3"/>
          <a:stretch>
            <a:fillRect/>
          </a:stretch>
        </p:blipFill>
        <p:spPr>
          <a:xfrm>
            <a:off x="1619672" y="980728"/>
            <a:ext cx="5760640" cy="53039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pro.corbis.com/images/42-15970032.jpg?size=67&amp;uid=%7ba3c98afb-e176-4bad-b27d-04645794dcd3%7d"/>
          <p:cNvPicPr>
            <a:picLocks noChangeAspect="1" noChangeArrowheads="1"/>
          </p:cNvPicPr>
          <p:nvPr/>
        </p:nvPicPr>
        <p:blipFill>
          <a:blip r:embed="rId3"/>
          <a:srcRect t="10958"/>
          <a:stretch>
            <a:fillRect/>
          </a:stretch>
        </p:blipFill>
        <p:spPr bwMode="auto">
          <a:xfrm>
            <a:off x="214282" y="1116101"/>
            <a:ext cx="8643998" cy="5135202"/>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Content Placeholder 4" descr="Pic 1.jpg"/>
          <p:cNvPicPr>
            <a:picLocks noChangeAspect="1"/>
          </p:cNvPicPr>
          <p:nvPr/>
        </p:nvPicPr>
        <p:blipFill>
          <a:blip r:embed="rId3"/>
          <a:stretch>
            <a:fillRect/>
          </a:stretch>
        </p:blipFill>
        <p:spPr>
          <a:xfrm>
            <a:off x="827584" y="1268760"/>
            <a:ext cx="7632848" cy="479152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426" name="Picture 2" descr="http://pro.corbis.com/images/42-20243592.jpg?size=67&amp;uid=%7be3bce5e0-f4fb-47e6-a3d3-052c05035c54%7d"/>
          <p:cNvPicPr>
            <a:picLocks noChangeAspect="1" noChangeArrowheads="1"/>
          </p:cNvPicPr>
          <p:nvPr/>
        </p:nvPicPr>
        <p:blipFill>
          <a:blip r:embed="rId3"/>
          <a:srcRect t="10900"/>
          <a:stretch>
            <a:fillRect/>
          </a:stretch>
        </p:blipFill>
        <p:spPr bwMode="auto">
          <a:xfrm>
            <a:off x="380999" y="1285860"/>
            <a:ext cx="8284735" cy="486729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4450" name="Picture 2" descr="http://pro.corbis.com/images/42-17492215.jpg?size=67&amp;uid=%7b13fd687c-6e2a-49e5-b5a6-39584ca77b6c%7d"/>
          <p:cNvPicPr>
            <a:picLocks noChangeAspect="1" noChangeArrowheads="1"/>
          </p:cNvPicPr>
          <p:nvPr/>
        </p:nvPicPr>
        <p:blipFill>
          <a:blip r:embed="rId3"/>
          <a:srcRect l="23844"/>
          <a:stretch>
            <a:fillRect/>
          </a:stretch>
        </p:blipFill>
        <p:spPr bwMode="auto">
          <a:xfrm>
            <a:off x="-1" y="0"/>
            <a:ext cx="7996599"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8306" name="Picture 2" descr="C:\Users\Nosheen\Desktop\Pictures\Picture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4786"/>
            <a:ext cx="8136903" cy="5550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pro.corbis.com/images/YM016511.jpg?size=67&amp;uid=%7b7b007889-6324-490e-b892-981bfa96cca2%7d"/>
          <p:cNvPicPr>
            <a:picLocks noChangeAspect="1" noChangeArrowheads="1"/>
          </p:cNvPicPr>
          <p:nvPr/>
        </p:nvPicPr>
        <p:blipFill>
          <a:blip r:embed="rId3"/>
          <a:srcRect t="11004"/>
          <a:stretch>
            <a:fillRect/>
          </a:stretch>
        </p:blipFill>
        <p:spPr bwMode="auto">
          <a:xfrm>
            <a:off x="428596" y="1214422"/>
            <a:ext cx="8286808" cy="4943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0354" name="Picture 2" descr="http://pro.corbis.com/images/42-17530693.jpg?size=67&amp;uid=%7b27414469-0f69-44d6-8002-5718bb7dd2d3%7d"/>
          <p:cNvPicPr>
            <a:picLocks noChangeAspect="1" noChangeArrowheads="1"/>
          </p:cNvPicPr>
          <p:nvPr/>
        </p:nvPicPr>
        <p:blipFill>
          <a:blip r:embed="rId3"/>
          <a:srcRect t="13903"/>
          <a:stretch>
            <a:fillRect/>
          </a:stretch>
        </p:blipFill>
        <p:spPr bwMode="auto">
          <a:xfrm>
            <a:off x="1142976" y="1928802"/>
            <a:ext cx="6824113" cy="398146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Benefits of Prostrations</a:t>
            </a:r>
            <a:endParaRPr lang="en-US" dirty="0"/>
          </a:p>
        </p:txBody>
      </p:sp>
      <p:sp>
        <p:nvSpPr>
          <p:cNvPr id="3" name="Content Placeholder 2"/>
          <p:cNvSpPr>
            <a:spLocks noGrp="1"/>
          </p:cNvSpPr>
          <p:nvPr>
            <p:ph idx="1"/>
          </p:nvPr>
        </p:nvSpPr>
        <p:spPr/>
        <p:txBody>
          <a:bodyPr/>
          <a:lstStyle/>
          <a:p>
            <a:pPr>
              <a:buNone/>
            </a:pPr>
            <a:r>
              <a:rPr lang="en-US" b="1" dirty="0" smtClean="0"/>
              <a:t>	Prostrations strongly influence the balance and harmony in our body. Blocks in its energy channels gradually dissolve. This helps us avoid diseases, lack of energy, and other problems. Our mind becomes clearer. Our ability to understand increases. </a:t>
            </a:r>
          </a:p>
          <a:p>
            <a:pPr>
              <a:buNone/>
            </a:pPr>
            <a:r>
              <a:rPr lang="en-US" b="1" dirty="0" smtClean="0"/>
              <a:t/>
            </a:r>
            <a:br>
              <a:rPr lang="en-US" b="1" dirty="0" smtClean="0"/>
            </a:br>
            <a:r>
              <a:rPr lang="en-US" dirty="0" smtClean="0">
                <a:latin typeface="Times New Roman" pitchFamily="18" charset="0"/>
                <a:cs typeface="Times New Roman" pitchFamily="18" charset="0"/>
              </a:rPr>
              <a:t>www.purifyminds.com/prostrations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Nosheen\Desktop\Pictures\Picture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87"/>
            <a:ext cx="9144000" cy="68427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0034" y="2786058"/>
            <a:ext cx="8229600" cy="3883045"/>
          </a:xfrm>
        </p:spPr>
        <p:txBody>
          <a:bodyPr>
            <a:normAutofit lnSpcReduction="10000"/>
          </a:bodyPr>
          <a:lstStyle/>
          <a:p>
            <a:pPr algn="ctr">
              <a:buNone/>
            </a:pPr>
            <a:r>
              <a:rPr lang="en-US" dirty="0" smtClean="0"/>
              <a:t>	</a:t>
            </a:r>
            <a:r>
              <a:rPr lang="en-US" sz="4400" b="1" dirty="0" smtClean="0">
                <a:latin typeface="Comic Sans MS" pitchFamily="66" charset="0"/>
              </a:rPr>
              <a:t>Harmonious functioning of body and mind at the correct level and in the most balanced way is achieved only through prayer</a:t>
            </a:r>
            <a:endParaRPr lang="en-US" sz="4400" b="1" dirty="0">
              <a:latin typeface="Comic Sans MS"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57166"/>
            <a:ext cx="8229600" cy="5768997"/>
          </a:xfrm>
        </p:spPr>
        <p:txBody>
          <a:bodyPr/>
          <a:lstStyle/>
          <a:p>
            <a:pPr algn="ctr">
              <a:buNone/>
            </a:pPr>
            <a:r>
              <a:rPr lang="en-US" dirty="0" smtClean="0"/>
              <a:t>	</a:t>
            </a:r>
            <a:r>
              <a:rPr lang="en-US" sz="4000" dirty="0" smtClean="0">
                <a:latin typeface="Comic Sans MS" pitchFamily="66" charset="0"/>
              </a:rPr>
              <a:t>Are you convinced of the Balancing power of Salah?</a:t>
            </a:r>
            <a:endParaRPr lang="en-US" sz="4000" dirty="0">
              <a:latin typeface="Comic Sans MS" pitchFamily="66" charset="0"/>
            </a:endParaRPr>
          </a:p>
        </p:txBody>
      </p:sp>
      <p:pic>
        <p:nvPicPr>
          <p:cNvPr id="102402" name="Picture 2" descr="http://pro.corbis.com/images/42-17540606.jpg?size=67&amp;uid=%7b0f59464a-58da-41bf-8bf0-7d8df39f50a2%7d"/>
          <p:cNvPicPr>
            <a:picLocks noChangeAspect="1" noChangeArrowheads="1"/>
          </p:cNvPicPr>
          <p:nvPr/>
        </p:nvPicPr>
        <p:blipFill>
          <a:blip r:embed="rId3"/>
          <a:srcRect t="9375"/>
          <a:stretch>
            <a:fillRect/>
          </a:stretch>
        </p:blipFill>
        <p:spPr bwMode="auto">
          <a:xfrm>
            <a:off x="2928927" y="2214554"/>
            <a:ext cx="3010064" cy="418331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pro.corbis.com/images/CSM107439.jpg?size=572&amp;uid=%7b65ff498b-c25e-47cd-8865-c5294593fca0%7d"/>
          <p:cNvPicPr>
            <a:picLocks noChangeAspect="1" noChangeArrowheads="1"/>
          </p:cNvPicPr>
          <p:nvPr/>
        </p:nvPicPr>
        <p:blipFill>
          <a:blip r:embed="rId3"/>
          <a:srcRect l="3896" t="6854" r="6493" b="6379"/>
          <a:stretch>
            <a:fillRect/>
          </a:stretch>
        </p:blipFill>
        <p:spPr bwMode="auto">
          <a:xfrm>
            <a:off x="2143108" y="1643050"/>
            <a:ext cx="4929222" cy="4857784"/>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472" y="0"/>
            <a:ext cx="8229600" cy="4525963"/>
          </a:xfrm>
        </p:spPr>
        <p:txBody>
          <a:bodyPr>
            <a:normAutofit/>
          </a:bodyPr>
          <a:lstStyle/>
          <a:p>
            <a:pPr algn="ctr">
              <a:buNone/>
            </a:pPr>
            <a:r>
              <a:rPr lang="en-US" sz="9600" dirty="0" smtClean="0">
                <a:latin typeface="Comic Sans MS" pitchFamily="66" charset="0"/>
              </a:rPr>
              <a:t>WHY</a:t>
            </a:r>
            <a:r>
              <a:rPr lang="en-US" sz="72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8674" name="Picture 2" descr="http://pro.corbis.com/images/CRB003156.jpg?size=67&amp;uid=%7b99d93d27-bc4d-471f-b665-d1203ea13660%7d"/>
          <p:cNvPicPr>
            <a:picLocks noChangeAspect="1" noChangeArrowheads="1"/>
          </p:cNvPicPr>
          <p:nvPr/>
        </p:nvPicPr>
        <p:blipFill>
          <a:blip r:embed="rId3"/>
          <a:srcRect t="11548"/>
          <a:stretch>
            <a:fillRect/>
          </a:stretch>
        </p:blipFill>
        <p:spPr bwMode="auto">
          <a:xfrm>
            <a:off x="285720" y="1201543"/>
            <a:ext cx="8487416" cy="5008749"/>
          </a:xfrm>
          <a:prstGeom prst="rect">
            <a:avLst/>
          </a:prstGeom>
          <a:ln w="76200" cap="sq">
            <a:solidFill>
              <a:srgbClr val="FFFF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Because your brain bought it!</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104450" name="Picture 2" descr="http://pro.corbis.com/images/42-19880531.jpg?size=67&amp;uid=%7b275badba-6849-4c64-88e4-96a06eead4ec%7d"/>
          <p:cNvPicPr>
            <a:picLocks noChangeAspect="1" noChangeArrowheads="1"/>
          </p:cNvPicPr>
          <p:nvPr/>
        </p:nvPicPr>
        <p:blipFill>
          <a:blip r:embed="rId3"/>
          <a:srcRect/>
          <a:stretch>
            <a:fillRect/>
          </a:stretch>
        </p:blipFill>
        <p:spPr bwMode="auto">
          <a:xfrm>
            <a:off x="1571604" y="1643050"/>
            <a:ext cx="5943600" cy="4572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http://images.google.com/url?q=http://universe-review.ca/I10-80-adolescence.jpg&amp;usg=AFQjCNHEippKxb9ouV6kmsnSYTDCDClUUA"/>
          <p:cNvPicPr>
            <a:picLocks noChangeAspect="1" noChangeArrowheads="1"/>
          </p:cNvPicPr>
          <p:nvPr/>
        </p:nvPicPr>
        <p:blipFill>
          <a:blip r:embed="rId3"/>
          <a:srcRect/>
          <a:stretch>
            <a:fillRect/>
          </a:stretch>
        </p:blipFill>
        <p:spPr bwMode="auto">
          <a:xfrm>
            <a:off x="1357290" y="285728"/>
            <a:ext cx="6566898" cy="6143668"/>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Conditions for Salah</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b="1" dirty="0" smtClean="0"/>
              <a:t>Faith – be a Muslim</a:t>
            </a:r>
          </a:p>
          <a:p>
            <a:pPr marL="514350" indent="-514350">
              <a:buFont typeface="+mj-lt"/>
              <a:buAutoNum type="arabicPeriod"/>
            </a:pPr>
            <a:r>
              <a:rPr lang="en-US" b="1" dirty="0" smtClean="0"/>
              <a:t>Must Be Sane and Have Reached Puberty</a:t>
            </a:r>
          </a:p>
          <a:p>
            <a:pPr marL="514350" indent="-514350">
              <a:buFont typeface="+mj-lt"/>
              <a:buAutoNum type="arabicPeriod"/>
            </a:pPr>
            <a:r>
              <a:rPr lang="en-US" b="1" dirty="0" smtClean="0"/>
              <a:t>Have </a:t>
            </a:r>
            <a:r>
              <a:rPr lang="en-US" b="1" dirty="0" err="1" smtClean="0"/>
              <a:t>Wudhu</a:t>
            </a:r>
            <a:endParaRPr lang="en-US" b="1" dirty="0" smtClean="0"/>
          </a:p>
          <a:p>
            <a:pPr marL="514350" indent="-514350">
              <a:buFont typeface="+mj-lt"/>
              <a:buAutoNum type="arabicPeriod"/>
            </a:pPr>
            <a:r>
              <a:rPr lang="en-US" b="1" dirty="0" smtClean="0"/>
              <a:t>Purity of Body, Clothes and Place</a:t>
            </a:r>
          </a:p>
          <a:p>
            <a:pPr marL="514350" indent="-514350">
              <a:buFont typeface="+mj-lt"/>
              <a:buAutoNum type="arabicPeriod"/>
            </a:pPr>
            <a:r>
              <a:rPr lang="en-US" b="1" dirty="0" smtClean="0"/>
              <a:t>Proper covering</a:t>
            </a:r>
          </a:p>
          <a:p>
            <a:pPr marL="514350" indent="-514350">
              <a:buFont typeface="+mj-lt"/>
              <a:buAutoNum type="arabicPeriod"/>
            </a:pPr>
            <a:r>
              <a:rPr lang="en-US" b="1" dirty="0" smtClean="0"/>
              <a:t>Face </a:t>
            </a:r>
            <a:r>
              <a:rPr lang="en-US" b="1" dirty="0" err="1" smtClean="0"/>
              <a:t>Qibla</a:t>
            </a:r>
            <a:endParaRPr lang="en-US" b="1" dirty="0" smtClean="0"/>
          </a:p>
          <a:p>
            <a:pPr marL="514350" indent="-514350">
              <a:buFont typeface="+mj-lt"/>
              <a:buAutoNum type="arabicPeriod"/>
            </a:pPr>
            <a:r>
              <a:rPr lang="en-US" b="1" dirty="0" smtClean="0"/>
              <a:t>Have intention</a:t>
            </a:r>
          </a:p>
          <a:p>
            <a:pPr marL="514350" indent="-514350">
              <a:buFont typeface="+mj-lt"/>
              <a:buAutoNum type="arabicPeriod"/>
            </a:pPr>
            <a:r>
              <a:rPr lang="en-US" b="1" dirty="0" smtClean="0"/>
              <a:t>On time</a:t>
            </a:r>
          </a:p>
          <a:p>
            <a:pPr marL="514350" indent="-514350">
              <a:buFont typeface="+mj-lt"/>
              <a:buAutoNum type="arabicPeriod"/>
            </a:pPr>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Condition for Salah</a:t>
            </a:r>
            <a:endParaRPr lang="en-US" dirty="0"/>
          </a:p>
        </p:txBody>
      </p:sp>
      <p:sp>
        <p:nvSpPr>
          <p:cNvPr id="3" name="Content Placeholder 2"/>
          <p:cNvSpPr>
            <a:spLocks noGrp="1"/>
          </p:cNvSpPr>
          <p:nvPr>
            <p:ph idx="1"/>
          </p:nvPr>
        </p:nvSpPr>
        <p:spPr/>
        <p:txBody>
          <a:bodyPr>
            <a:normAutofit/>
          </a:bodyPr>
          <a:lstStyle/>
          <a:p>
            <a:pPr algn="ctr">
              <a:buNone/>
            </a:pPr>
            <a:r>
              <a:rPr lang="en-US" sz="9600" dirty="0" smtClean="0">
                <a:latin typeface="Comic Sans MS" pitchFamily="66" charset="0"/>
              </a:rPr>
              <a:t>FAITH</a:t>
            </a:r>
          </a:p>
          <a:p>
            <a:pPr algn="ctr">
              <a:buNone/>
            </a:pPr>
            <a:endParaRPr lang="en-US" sz="2600" dirty="0" smtClean="0">
              <a:latin typeface="Comic Sans MS" pitchFamily="66" charset="0"/>
            </a:endParaRPr>
          </a:p>
          <a:p>
            <a:pPr algn="ctr">
              <a:buNone/>
            </a:pPr>
            <a:r>
              <a:rPr lang="en-US" sz="9600" dirty="0" smtClean="0">
                <a:latin typeface="Comic Sans MS" pitchFamily="66" charset="0"/>
              </a:rPr>
              <a:t>IMAAN</a:t>
            </a:r>
            <a:endParaRPr lang="en-US" sz="9600" dirty="0">
              <a:latin typeface="Comic Sans MS"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rtl="1">
              <a:buNone/>
            </a:pPr>
            <a:r>
              <a:rPr lang="en-US" b="1" dirty="0" smtClean="0"/>
              <a:t>	</a:t>
            </a:r>
            <a:r>
              <a:rPr lang="en-US" sz="4800" b="1" dirty="0" smtClean="0"/>
              <a:t> …</a:t>
            </a:r>
            <a:r>
              <a:rPr lang="ur-PK" sz="4800" dirty="0" smtClean="0">
                <a:latin typeface="Arabic Typesetting" pitchFamily="66" charset="-78"/>
                <a:cs typeface="Arabic Typesetting" pitchFamily="66" charset="-78"/>
              </a:rPr>
              <a:t>لَئِنْ أَشْرَكْتَ لَيَحْبَطَنَّ عَمَلُكَ وَلَتَكُونَنَّ مِنَ الْخَاسِرِينَ</a:t>
            </a:r>
            <a:endParaRPr lang="en-US" sz="4800" b="1" dirty="0" smtClean="0">
              <a:latin typeface="Arabic Typesetting" pitchFamily="66" charset="-78"/>
              <a:cs typeface="Arabic Typesetting" pitchFamily="66" charset="-78"/>
            </a:endParaRPr>
          </a:p>
          <a:p>
            <a:pPr>
              <a:buNone/>
            </a:pPr>
            <a:endParaRPr lang="en-US" b="1" dirty="0" smtClean="0"/>
          </a:p>
          <a:p>
            <a:pPr>
              <a:buNone/>
            </a:pPr>
            <a:r>
              <a:rPr lang="en-US" b="1" dirty="0" smtClean="0"/>
              <a:t>	….</a:t>
            </a:r>
            <a:r>
              <a:rPr lang="en-US" sz="3600" b="1" dirty="0" smtClean="0">
                <a:latin typeface="Monotype Corsiva" pitchFamily="66" charset="0"/>
              </a:rPr>
              <a:t>If you join others in worship with </a:t>
            </a:r>
            <a:r>
              <a:rPr lang="en-US" sz="3600" b="1" dirty="0" err="1" smtClean="0">
                <a:latin typeface="Monotype Corsiva" pitchFamily="66" charset="0"/>
              </a:rPr>
              <a:t>Allâh</a:t>
            </a:r>
            <a:r>
              <a:rPr lang="en-US" sz="3600" b="1" dirty="0" smtClean="0">
                <a:latin typeface="Monotype Corsiva" pitchFamily="66" charset="0"/>
              </a:rPr>
              <a:t>, (then) surely, (all) your deeds will be in vain, and you will certainly be among the losers  </a:t>
            </a:r>
          </a:p>
          <a:p>
            <a:pPr>
              <a:buNone/>
            </a:pPr>
            <a:r>
              <a:rPr lang="en-US" sz="2800" b="1" dirty="0" smtClean="0">
                <a:latin typeface="Lucida Handwriting" pitchFamily="66" charset="0"/>
              </a:rPr>
              <a:t>  </a:t>
            </a:r>
          </a:p>
          <a:p>
            <a:pPr>
              <a:buNone/>
            </a:pPr>
            <a:r>
              <a:rPr lang="en-US" sz="2800" b="1" dirty="0" smtClean="0">
                <a:latin typeface="Lucida Handwriting" pitchFamily="66" charset="0"/>
              </a:rPr>
              <a:t>	(</a:t>
            </a:r>
            <a:r>
              <a:rPr lang="en-US" sz="2800" dirty="0" smtClean="0">
                <a:latin typeface="Lucida Handwriting" pitchFamily="66" charset="0"/>
              </a:rPr>
              <a:t>Surah  </a:t>
            </a:r>
            <a:r>
              <a:rPr lang="en-US" sz="2800" dirty="0" err="1" smtClean="0">
                <a:latin typeface="Lucida Handwriting" pitchFamily="66" charset="0"/>
              </a:rPr>
              <a:t>Az</a:t>
            </a:r>
            <a:r>
              <a:rPr lang="en-US" sz="2800" dirty="0" smtClean="0">
                <a:latin typeface="Lucida Handwriting" pitchFamily="66" charset="0"/>
              </a:rPr>
              <a:t> -</a:t>
            </a:r>
            <a:r>
              <a:rPr lang="en-US" sz="2800" dirty="0" err="1" smtClean="0">
                <a:latin typeface="Lucida Handwriting" pitchFamily="66" charset="0"/>
              </a:rPr>
              <a:t>Zumar</a:t>
            </a:r>
            <a:r>
              <a:rPr lang="en-US" sz="2800" dirty="0" smtClean="0">
                <a:latin typeface="Lucida Handwriting" pitchFamily="66" charset="0"/>
              </a:rPr>
              <a:t> , 39: Verse 65)</a:t>
            </a:r>
            <a:endParaRPr lang="en-US" sz="2800" dirty="0">
              <a:latin typeface="Lucida Handwriting"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algn="r">
              <a:buNone/>
            </a:pPr>
            <a:r>
              <a:rPr lang="en-US" dirty="0" smtClean="0"/>
              <a:t>	</a:t>
            </a:r>
            <a:r>
              <a:rPr lang="ur-PK" sz="6000" dirty="0" smtClean="0">
                <a:latin typeface="Arabic Typesetting" pitchFamily="66" charset="-78"/>
                <a:cs typeface="Arabic Typesetting" pitchFamily="66" charset="-78"/>
              </a:rPr>
              <a:t>يَا أَيُّهَا الَّذِينَ آمَنُوا أَطِيعُوا اللَّهَ وَأَطِيعُوا الرَّسُولَ وَلَا تُبْطِلُوا أَعْمَالَكُمْ </a:t>
            </a:r>
            <a:endParaRPr lang="en-US" sz="6000" dirty="0" smtClean="0">
              <a:latin typeface="Arabic Typesetting" pitchFamily="66" charset="-78"/>
              <a:cs typeface="Arabic Typesetting" pitchFamily="66" charset="-78"/>
            </a:endParaRPr>
          </a:p>
          <a:p>
            <a:pPr>
              <a:buNone/>
            </a:pPr>
            <a:endParaRPr lang="en-US" dirty="0" smtClean="0"/>
          </a:p>
          <a:p>
            <a:pPr>
              <a:buNone/>
            </a:pPr>
            <a:r>
              <a:rPr lang="en-US" dirty="0" smtClean="0"/>
              <a:t>	</a:t>
            </a:r>
            <a:r>
              <a:rPr lang="en-US" sz="4000" dirty="0" smtClean="0">
                <a:latin typeface="Monotype Corsiva" pitchFamily="66" charset="0"/>
              </a:rPr>
              <a:t>O you who believe! Obey Allah, and </a:t>
            </a:r>
            <a:r>
              <a:rPr lang="en-US" sz="4000" dirty="0" smtClean="0">
                <a:solidFill>
                  <a:srgbClr val="FF0000"/>
                </a:solidFill>
                <a:latin typeface="Monotype Corsiva" pitchFamily="66" charset="0"/>
              </a:rPr>
              <a:t>obey the Messenger (Muhammad PBUH) </a:t>
            </a:r>
            <a:r>
              <a:rPr lang="en-US" sz="4000" dirty="0" smtClean="0">
                <a:latin typeface="Monotype Corsiva" pitchFamily="66" charset="0"/>
              </a:rPr>
              <a:t>and render not vain your deeds. </a:t>
            </a:r>
          </a:p>
          <a:p>
            <a:pPr lvl="1">
              <a:buNone/>
            </a:pPr>
            <a:r>
              <a:rPr lang="en-US" sz="4000" b="1" dirty="0" smtClean="0">
                <a:latin typeface="Arabic Typesetting" pitchFamily="66" charset="-78"/>
                <a:cs typeface="Arabic Typesetting" pitchFamily="66" charset="-78"/>
              </a:rPr>
              <a:t>(Surah Muhammad, 47: Verse 33)</a:t>
            </a:r>
            <a:endParaRPr lang="en-US" sz="40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http://farm1.static.flickr.com/56/107789829_448acab8f1.jpg"/>
          <p:cNvPicPr>
            <a:picLocks noChangeAspect="1" noChangeArrowheads="1"/>
          </p:cNvPicPr>
          <p:nvPr/>
        </p:nvPicPr>
        <p:blipFill>
          <a:blip r:embed="rId3"/>
          <a:srcRect/>
          <a:stretch>
            <a:fillRect/>
          </a:stretch>
        </p:blipFill>
        <p:spPr bwMode="auto">
          <a:xfrm>
            <a:off x="642910" y="642918"/>
            <a:ext cx="7786742" cy="5840057"/>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0354" name="Picture 2" descr="C:\Users\Nosheen\Desktop\Pictures\Pictur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92696"/>
            <a:ext cx="7776864" cy="5500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itchFamily="66" charset="0"/>
              </a:rPr>
              <a:t>The Prophet (PBUH) said:</a:t>
            </a:r>
            <a:endParaRPr lang="en-US" dirty="0">
              <a:latin typeface="Lucida Calligraphy" pitchFamily="66" charset="0"/>
            </a:endParaRPr>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a:t>
            </a:r>
            <a:r>
              <a:rPr lang="en-US" sz="4400" dirty="0" smtClean="0">
                <a:latin typeface="Comic Sans MS" pitchFamily="66" charset="0"/>
              </a:rPr>
              <a:t>Perform </a:t>
            </a:r>
            <a:r>
              <a:rPr lang="en-US" sz="4400" dirty="0" err="1" smtClean="0">
                <a:latin typeface="Comic Sans MS" pitchFamily="66" charset="0"/>
              </a:rPr>
              <a:t>salah</a:t>
            </a:r>
            <a:r>
              <a:rPr lang="en-US" sz="4400" dirty="0" smtClean="0">
                <a:latin typeface="Comic Sans MS" pitchFamily="66" charset="0"/>
              </a:rPr>
              <a:t> like you see me performing it </a:t>
            </a:r>
          </a:p>
          <a:p>
            <a:pPr>
              <a:buNone/>
            </a:pPr>
            <a:r>
              <a:rPr lang="en-US" dirty="0" smtClean="0">
                <a:latin typeface="Comic Sans MS" pitchFamily="66" charset="0"/>
              </a:rPr>
              <a:t>	</a:t>
            </a:r>
            <a:r>
              <a:rPr lang="en-US" sz="4800" b="1" dirty="0" smtClean="0">
                <a:latin typeface="Arabic Typesetting" pitchFamily="66" charset="-78"/>
                <a:cs typeface="Arabic Typesetting" pitchFamily="66" charset="-78"/>
              </a:rPr>
              <a:t>{</a:t>
            </a:r>
            <a:r>
              <a:rPr lang="en-US" sz="4800" b="1" dirty="0" err="1" smtClean="0">
                <a:latin typeface="Arabic Typesetting" pitchFamily="66" charset="-78"/>
                <a:cs typeface="Arabic Typesetting" pitchFamily="66" charset="-78"/>
              </a:rPr>
              <a:t>Bukhari</a:t>
            </a:r>
            <a:r>
              <a:rPr lang="en-US" sz="4800" b="1" dirty="0" smtClean="0">
                <a:latin typeface="Arabic Typesetting" pitchFamily="66" charset="-78"/>
                <a:cs typeface="Arabic Typesetting" pitchFamily="66" charset="-78"/>
              </a:rPr>
              <a:t>}</a:t>
            </a:r>
            <a:endParaRPr lang="en-US" sz="48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9FF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dirty="0" smtClean="0">
                <a:latin typeface="Lucida Handwriting" pitchFamily="66" charset="0"/>
              </a:rPr>
              <a:t>The Prophet (PBUH) said: </a:t>
            </a:r>
          </a:p>
          <a:p>
            <a:pPr>
              <a:buNone/>
            </a:pPr>
            <a:r>
              <a:rPr lang="en-US" dirty="0" smtClean="0"/>
              <a:t>	</a:t>
            </a:r>
            <a:r>
              <a:rPr lang="en-US" sz="4400" dirty="0" smtClean="0">
                <a:latin typeface="Monotype Corsiva" pitchFamily="66" charset="0"/>
              </a:rPr>
              <a:t>“The evilest thief is he who steals from his </a:t>
            </a:r>
            <a:r>
              <a:rPr lang="en-US" sz="4400" dirty="0" err="1" smtClean="0">
                <a:latin typeface="Monotype Corsiva" pitchFamily="66" charset="0"/>
              </a:rPr>
              <a:t>Salah</a:t>
            </a:r>
            <a:r>
              <a:rPr lang="en-US" sz="4400" dirty="0" smtClean="0">
                <a:latin typeface="Monotype Corsiva" pitchFamily="66" charset="0"/>
              </a:rPr>
              <a:t>."  They asked, "O Messenger of Allah, how does he steal from his </a:t>
            </a:r>
            <a:r>
              <a:rPr lang="en-US" sz="4400" dirty="0" err="1" smtClean="0">
                <a:latin typeface="Monotype Corsiva" pitchFamily="66" charset="0"/>
              </a:rPr>
              <a:t>Salah</a:t>
            </a:r>
            <a:r>
              <a:rPr lang="en-US" sz="4400" dirty="0" smtClean="0">
                <a:latin typeface="Monotype Corsiva" pitchFamily="66" charset="0"/>
              </a:rPr>
              <a:t>?”  He (PBUH) said, "He does not perfect it’s </a:t>
            </a:r>
            <a:r>
              <a:rPr lang="en-US" sz="4400" dirty="0" err="1" smtClean="0">
                <a:latin typeface="Monotype Corsiva" pitchFamily="66" charset="0"/>
              </a:rPr>
              <a:t>ruku</a:t>
            </a:r>
            <a:r>
              <a:rPr lang="en-US" sz="4400" dirty="0" smtClean="0">
                <a:latin typeface="Monotype Corsiva" pitchFamily="66" charset="0"/>
              </a:rPr>
              <a:t>’ and </a:t>
            </a:r>
            <a:r>
              <a:rPr lang="en-US" sz="4400" dirty="0" err="1" smtClean="0">
                <a:latin typeface="Monotype Corsiva" pitchFamily="66" charset="0"/>
              </a:rPr>
              <a:t>Sujood</a:t>
            </a:r>
            <a:r>
              <a:rPr lang="en-US" sz="4400" dirty="0" smtClean="0">
                <a:latin typeface="Monotype Corsiva" pitchFamily="66" charset="0"/>
              </a:rPr>
              <a:t>.”</a:t>
            </a:r>
            <a:br>
              <a:rPr lang="en-US" sz="4400" dirty="0" smtClean="0">
                <a:latin typeface="Monotype Corsiva" pitchFamily="66" charset="0"/>
              </a:rPr>
            </a:br>
            <a:endParaRPr lang="en-US" sz="4400" dirty="0">
              <a:latin typeface="Monotype Corsiv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latin typeface="Comic Sans MS" pitchFamily="66" charset="0"/>
              </a:rPr>
              <a:t>A structure is made up of parts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a:p>
        </p:txBody>
      </p:sp>
      <p:pic>
        <p:nvPicPr>
          <p:cNvPr id="1026" name="Picture 2" descr="http://pro.corbis.com/images/50092-59.jpg?size=67&amp;uid=%7b5347ee10-12a4-415c-ae14-3251b1dde93f%7d"/>
          <p:cNvPicPr>
            <a:picLocks noChangeAspect="1" noChangeArrowheads="1"/>
          </p:cNvPicPr>
          <p:nvPr/>
        </p:nvPicPr>
        <p:blipFill>
          <a:blip r:embed="rId3"/>
          <a:srcRect t="9375"/>
          <a:stretch>
            <a:fillRect/>
          </a:stretch>
        </p:blipFill>
        <p:spPr bwMode="auto">
          <a:xfrm>
            <a:off x="2428860" y="1714488"/>
            <a:ext cx="4449491" cy="442912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http://pro.corbis.com/images/CSM105584.jpg?size=67&amp;uid=%7bb36c2f4f-9258-496c-be6a-c9885c1a5117%7d"/>
          <p:cNvPicPr>
            <a:picLocks noChangeAspect="1" noChangeArrowheads="1"/>
          </p:cNvPicPr>
          <p:nvPr/>
        </p:nvPicPr>
        <p:blipFill>
          <a:blip r:embed="rId3"/>
          <a:srcRect t="15625"/>
          <a:stretch>
            <a:fillRect/>
          </a:stretch>
        </p:blipFill>
        <p:spPr bwMode="auto">
          <a:xfrm>
            <a:off x="357158" y="357166"/>
            <a:ext cx="10837377" cy="4572008"/>
          </a:xfrm>
          <a:prstGeom prst="rect">
            <a:avLst/>
          </a:prstGeom>
          <a:noFill/>
          <a:scene3d>
            <a:camera prst="perspectiveContrastingRightFacing"/>
            <a:lightRig rig="threePt" dir="t"/>
          </a:scene3d>
          <a:sp3d>
            <a:bevelT prst="angle"/>
          </a:sp3d>
        </p:spPr>
      </p:pic>
      <p:sp>
        <p:nvSpPr>
          <p:cNvPr id="2" name="Title 1"/>
          <p:cNvSpPr>
            <a:spLocks noGrp="1"/>
          </p:cNvSpPr>
          <p:nvPr>
            <p:ph type="title"/>
          </p:nvPr>
        </p:nvSpPr>
        <p:spPr>
          <a:xfrm rot="21322975">
            <a:off x="461246" y="472221"/>
            <a:ext cx="8229600" cy="1143000"/>
          </a:xfrm>
        </p:spPr>
        <p:txBody>
          <a:bodyPr>
            <a:normAutofit/>
          </a:bodyPr>
          <a:lstStyle/>
          <a:p>
            <a:r>
              <a:rPr lang="en-US" sz="6000" dirty="0" smtClean="0">
                <a:latin typeface="Comic Sans MS" pitchFamily="66" charset="0"/>
              </a:rPr>
              <a:t>Follow the Leader</a:t>
            </a:r>
            <a:endParaRPr lang="en-US" sz="6000" dirty="0">
              <a:latin typeface="Comic Sans MS"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pro.corbis.com/images/PE-260-0135.jpg?size=67&amp;uid=%7ba3dcff79-c7e8-458e-a286-6e6cc77cb40c%7d"/>
          <p:cNvPicPr>
            <a:picLocks noChangeAspect="1" noChangeArrowheads="1"/>
          </p:cNvPicPr>
          <p:nvPr/>
        </p:nvPicPr>
        <p:blipFill>
          <a:blip r:embed="rId3"/>
          <a:srcRect t="11915"/>
          <a:stretch>
            <a:fillRect/>
          </a:stretch>
        </p:blipFill>
        <p:spPr bwMode="auto">
          <a:xfrm>
            <a:off x="500034" y="1357298"/>
            <a:ext cx="8144787" cy="4752981"/>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http://pro.corbis.com/images/42-19297155.jpg?size=67&amp;uid=%7b589071fc-1007-42e1-b82a-dcae4e641f7b%7d"/>
          <p:cNvPicPr>
            <a:picLocks noChangeAspect="1" noChangeArrowheads="1"/>
          </p:cNvPicPr>
          <p:nvPr/>
        </p:nvPicPr>
        <p:blipFill>
          <a:blip r:embed="rId3"/>
          <a:srcRect t="11548" r="41785"/>
          <a:stretch>
            <a:fillRect/>
          </a:stretch>
        </p:blipFill>
        <p:spPr bwMode="auto">
          <a:xfrm>
            <a:off x="683568" y="1285860"/>
            <a:ext cx="7560840" cy="4924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4a_th.jpg"/>
          <p:cNvPicPr>
            <a:picLocks noGrp="1" noChangeAspect="1"/>
          </p:cNvPicPr>
          <p:nvPr>
            <p:ph idx="1"/>
          </p:nvPr>
        </p:nvPicPr>
        <p:blipFill>
          <a:blip r:embed="rId3"/>
          <a:stretch>
            <a:fillRect/>
          </a:stretch>
        </p:blipFill>
        <p:spPr>
          <a:xfrm>
            <a:off x="0" y="0"/>
            <a:ext cx="9151436" cy="6863577"/>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descr="http://pro.corbis.com/images/42-19371402.jpg?size=67&amp;uid=%7bba801613-f880-49fb-aca4-0213b2ee300c%7d"/>
          <p:cNvPicPr>
            <a:picLocks noChangeAspect="1" noChangeArrowheads="1"/>
          </p:cNvPicPr>
          <p:nvPr/>
        </p:nvPicPr>
        <p:blipFill>
          <a:blip r:embed="rId4"/>
          <a:srcRect/>
          <a:stretch>
            <a:fillRect/>
          </a:stretch>
        </p:blipFill>
        <p:spPr bwMode="auto">
          <a:xfrm>
            <a:off x="1142976" y="214290"/>
            <a:ext cx="8494426" cy="5667376"/>
          </a:xfrm>
          <a:prstGeom prst="rect">
            <a:avLst/>
          </a:prstGeom>
          <a:noFill/>
          <a:ln w="76200">
            <a:solidFill>
              <a:schemeClr val="tx1"/>
            </a:solidFill>
          </a:ln>
          <a:scene3d>
            <a:camera prst="perspectiveContrastingRightFacing"/>
            <a:lightRig rig="threePt" dir="t"/>
          </a:scene3d>
          <a:sp3d>
            <a:bevelT prst="angle"/>
          </a:sp3d>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descr="http://pro.corbis.com/images/HG002672.jpg?size=67&amp;uid=%7b435cff9b-0b70-450b-92e6-c1932231151f%7d"/>
          <p:cNvPicPr>
            <a:picLocks noChangeAspect="1" noChangeArrowheads="1"/>
          </p:cNvPicPr>
          <p:nvPr/>
        </p:nvPicPr>
        <p:blipFill>
          <a:blip r:embed="rId4"/>
          <a:srcRect t="8348"/>
          <a:stretch>
            <a:fillRect/>
          </a:stretch>
        </p:blipFill>
        <p:spPr bwMode="auto">
          <a:xfrm>
            <a:off x="457199" y="1143000"/>
            <a:ext cx="8286525" cy="5019675"/>
          </a:xfrm>
          <a:prstGeom prst="rect">
            <a:avLst/>
          </a:prstGeom>
          <a:noFill/>
          <a:ln w="76200">
            <a:solidFill>
              <a:schemeClr val="tx1"/>
            </a:solidFill>
          </a:ln>
          <a:scene3d>
            <a:camera prst="isometricOffAxis2Left"/>
            <a:lightRig rig="threePt" dir="t"/>
          </a:scene3d>
          <a:sp3d>
            <a:bevelT prst="angle"/>
          </a:sp3d>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1378" name="Picture 2" descr="C:\Users\Nosheen\Desktop\Pictures\Picture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24744"/>
            <a:ext cx="8280920" cy="5045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andromeda.rutgers.edu/~au/ghazi.jpg"/>
          <p:cNvPicPr>
            <a:picLocks noChangeAspect="1" noChangeArrowheads="1"/>
          </p:cNvPicPr>
          <p:nvPr/>
        </p:nvPicPr>
        <p:blipFill>
          <a:blip r:embed="rId4"/>
          <a:srcRect/>
          <a:stretch>
            <a:fillRect/>
          </a:stretch>
        </p:blipFill>
        <p:spPr bwMode="auto">
          <a:xfrm>
            <a:off x="381000" y="685800"/>
            <a:ext cx="8348089" cy="5314950"/>
          </a:xfrm>
          <a:prstGeom prst="rect">
            <a:avLst/>
          </a:prstGeom>
          <a:noFill/>
          <a:ln w="76200">
            <a:solidFill>
              <a:schemeClr val="tx1"/>
            </a:solidFill>
          </a:ln>
          <a:scene3d>
            <a:camera prst="isometricOffAxis2Left"/>
            <a:lightRig rig="threePt" dir="t"/>
          </a:scene3d>
          <a:sp3d>
            <a:bevelT prst="angle"/>
          </a:sp3d>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farm1.static.flickr.com/127/320766253_f29f8d59a1_o.jpg"/>
          <p:cNvPicPr>
            <a:picLocks noChangeAspect="1" noChangeArrowheads="1"/>
          </p:cNvPicPr>
          <p:nvPr/>
        </p:nvPicPr>
        <p:blipFill>
          <a:blip r:embed="rId4"/>
          <a:srcRect/>
          <a:stretch>
            <a:fillRect/>
          </a:stretch>
        </p:blipFill>
        <p:spPr bwMode="auto">
          <a:xfrm>
            <a:off x="533400" y="762000"/>
            <a:ext cx="7839075" cy="5495925"/>
          </a:xfrm>
          <a:prstGeom prst="rect">
            <a:avLst/>
          </a:prstGeom>
          <a:noFill/>
          <a:ln w="76200">
            <a:solidFill>
              <a:schemeClr val="tx1"/>
            </a:solidFill>
          </a:ln>
          <a:scene3d>
            <a:camera prst="isometricOffAxis1Right"/>
            <a:lightRig rig="threePt" dir="t"/>
          </a:scene3d>
          <a:sp3d>
            <a:bevelT w="101600" prst="riblet"/>
          </a:sp3d>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ic 3.jpg"/>
          <p:cNvPicPr>
            <a:picLocks noGrp="1" noChangeAspect="1"/>
          </p:cNvPicPr>
          <p:nvPr>
            <p:ph idx="1"/>
          </p:nvPr>
        </p:nvPicPr>
        <p:blipFill>
          <a:blip r:embed="rId4"/>
          <a:stretch>
            <a:fillRect/>
          </a:stretch>
        </p:blipFill>
        <p:spPr>
          <a:xfrm>
            <a:off x="4788024" y="476672"/>
            <a:ext cx="4032448" cy="3384376"/>
          </a:xfrm>
        </p:spPr>
      </p:pic>
      <p:pic>
        <p:nvPicPr>
          <p:cNvPr id="7" name="Picture 6" descr="pic 2.jpg"/>
          <p:cNvPicPr>
            <a:picLocks noChangeAspect="1"/>
          </p:cNvPicPr>
          <p:nvPr/>
        </p:nvPicPr>
        <p:blipFill>
          <a:blip r:embed="rId5"/>
          <a:stretch>
            <a:fillRect/>
          </a:stretch>
        </p:blipFill>
        <p:spPr>
          <a:xfrm>
            <a:off x="395536" y="2492896"/>
            <a:ext cx="4429125" cy="4191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blip>
          <a:srcRect/>
          <a:stretch>
            <a:fillRect t="-9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00108"/>
            <a:ext cx="8229600" cy="5857892"/>
          </a:xfrm>
        </p:spPr>
        <p:txBody>
          <a:bodyPr>
            <a:normAutofit/>
          </a:bodyPr>
          <a:lstStyle/>
          <a:p>
            <a:pPr>
              <a:buNone/>
            </a:pPr>
            <a:r>
              <a:rPr lang="en-US" dirty="0" smtClean="0"/>
              <a:t>	</a:t>
            </a:r>
            <a:r>
              <a:rPr lang="en-US" b="1" dirty="0" smtClean="0">
                <a:latin typeface="Comic Sans MS" pitchFamily="66" charset="0"/>
              </a:rPr>
              <a:t>The essence of Salah comprises three basic parts. It is composed of:</a:t>
            </a:r>
          </a:p>
          <a:p>
            <a:pPr>
              <a:buNone/>
            </a:pPr>
            <a:endParaRPr lang="en-US" sz="1600" b="1" dirty="0" smtClean="0">
              <a:latin typeface="Comic Sans MS" pitchFamily="66" charset="0"/>
            </a:endParaRPr>
          </a:p>
          <a:p>
            <a:pPr>
              <a:buNone/>
            </a:pPr>
            <a:r>
              <a:rPr lang="en-US" b="1" dirty="0" smtClean="0">
                <a:latin typeface="Comic Sans MS" pitchFamily="66" charset="0"/>
              </a:rPr>
              <a:t>a) Feeling of </a:t>
            </a:r>
            <a:r>
              <a:rPr lang="en-US" b="1" i="1" dirty="0" smtClean="0">
                <a:latin typeface="Comic Sans MS" pitchFamily="66" charset="0"/>
              </a:rPr>
              <a:t>respect</a:t>
            </a:r>
            <a:r>
              <a:rPr lang="en-US" b="1" dirty="0" smtClean="0">
                <a:latin typeface="Comic Sans MS" pitchFamily="66" charset="0"/>
              </a:rPr>
              <a:t>, </a:t>
            </a:r>
            <a:r>
              <a:rPr lang="en-US" b="1" i="1" dirty="0" smtClean="0">
                <a:latin typeface="Comic Sans MS" pitchFamily="66" charset="0"/>
              </a:rPr>
              <a:t>reverence</a:t>
            </a:r>
            <a:r>
              <a:rPr lang="en-US" b="1" dirty="0" smtClean="0">
                <a:latin typeface="Comic Sans MS" pitchFamily="66" charset="0"/>
              </a:rPr>
              <a:t> and </a:t>
            </a:r>
            <a:r>
              <a:rPr lang="en-US" b="1" i="1" dirty="0" smtClean="0">
                <a:latin typeface="Comic Sans MS" pitchFamily="66" charset="0"/>
              </a:rPr>
              <a:t>awe</a:t>
            </a:r>
            <a:r>
              <a:rPr lang="en-US" b="1" dirty="0" smtClean="0">
                <a:latin typeface="Comic Sans MS" pitchFamily="66" charset="0"/>
              </a:rPr>
              <a:t> in the </a:t>
            </a:r>
            <a:r>
              <a:rPr lang="en-US" b="1" dirty="0" smtClean="0">
                <a:solidFill>
                  <a:srgbClr val="FF0000"/>
                </a:solidFill>
                <a:latin typeface="Comic Sans MS" pitchFamily="66" charset="0"/>
              </a:rPr>
              <a:t>heart </a:t>
            </a:r>
            <a:r>
              <a:rPr lang="en-US" b="1" dirty="0" smtClean="0">
                <a:latin typeface="Comic Sans MS" pitchFamily="66" charset="0"/>
              </a:rPr>
              <a:t>totally</a:t>
            </a:r>
            <a:endParaRPr lang="en-US" b="1" dirty="0" smtClean="0">
              <a:solidFill>
                <a:srgbClr val="FF0000"/>
              </a:solidFill>
              <a:latin typeface="Comic Sans MS" pitchFamily="66" charset="0"/>
            </a:endParaRPr>
          </a:p>
          <a:p>
            <a:pPr>
              <a:buNone/>
            </a:pPr>
            <a:r>
              <a:rPr lang="en-US" b="1" dirty="0" smtClean="0">
                <a:latin typeface="Comic Sans MS" pitchFamily="66" charset="0"/>
              </a:rPr>
              <a:t>b) Remembrance of Allah by </a:t>
            </a:r>
            <a:r>
              <a:rPr lang="en-US" b="1" dirty="0" smtClean="0">
                <a:solidFill>
                  <a:srgbClr val="FF0066"/>
                </a:solidFill>
                <a:latin typeface="Comic Sans MS" pitchFamily="66" charset="0"/>
              </a:rPr>
              <a:t>tongue</a:t>
            </a:r>
            <a:r>
              <a:rPr lang="en-US" b="1" dirty="0" smtClean="0">
                <a:latin typeface="Comic Sans MS" pitchFamily="66" charset="0"/>
              </a:rPr>
              <a:t> (word)</a:t>
            </a:r>
          </a:p>
          <a:p>
            <a:pPr>
              <a:buNone/>
            </a:pPr>
            <a:r>
              <a:rPr lang="en-US" b="1" dirty="0" smtClean="0">
                <a:latin typeface="Comic Sans MS" pitchFamily="66" charset="0"/>
              </a:rPr>
              <a:t>c) Showing </a:t>
            </a:r>
            <a:r>
              <a:rPr lang="en-US" b="1" dirty="0" smtClean="0">
                <a:solidFill>
                  <a:srgbClr val="FFC000"/>
                </a:solidFill>
                <a:latin typeface="Comic Sans MS" pitchFamily="66" charset="0"/>
              </a:rPr>
              <a:t>bodily </a:t>
            </a:r>
            <a:r>
              <a:rPr lang="en-US" b="1" dirty="0" smtClean="0">
                <a:latin typeface="Comic Sans MS" pitchFamily="66" charset="0"/>
              </a:rPr>
              <a:t>(</a:t>
            </a:r>
            <a:r>
              <a:rPr lang="en-US" b="1" dirty="0" smtClean="0">
                <a:solidFill>
                  <a:srgbClr val="FFC000"/>
                </a:solidFill>
                <a:latin typeface="Comic Sans MS" pitchFamily="66" charset="0"/>
              </a:rPr>
              <a:t>physical</a:t>
            </a:r>
            <a:r>
              <a:rPr lang="en-US" b="1" dirty="0" smtClean="0">
                <a:latin typeface="Comic Sans MS" pitchFamily="66" charset="0"/>
              </a:rPr>
              <a:t>) respect and reverence to Allah at the utmost degree</a:t>
            </a:r>
            <a:r>
              <a:rPr lang="en-US" dirty="0" smtClean="0">
                <a:latin typeface="Comic Sans MS" pitchFamily="66" charset="0"/>
              </a:rPr>
              <a: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descr="http://pro.corbis.com/images/DWF15-407154.jpg?size=67&amp;uid=%7b5fd34d6d-5226-4852-8f21-545a931b1ca6%7d"/>
          <p:cNvPicPr>
            <a:picLocks noChangeAspect="1" noChangeArrowheads="1"/>
          </p:cNvPicPr>
          <p:nvPr/>
        </p:nvPicPr>
        <p:blipFill>
          <a:blip r:embed="rId4"/>
          <a:srcRect/>
          <a:stretch>
            <a:fillRect/>
          </a:stretch>
        </p:blipFill>
        <p:spPr bwMode="auto">
          <a:xfrm>
            <a:off x="428596" y="715668"/>
            <a:ext cx="8286808" cy="5399373"/>
          </a:xfrm>
          <a:prstGeom prst="rect">
            <a:avLst/>
          </a:prstGeom>
          <a:noFill/>
          <a:scene3d>
            <a:camera prst="isometricOffAxis1Right"/>
            <a:lightRig rig="threePt" dir="t"/>
          </a:scene3d>
          <a:sp3d>
            <a:bevelT prst="angle"/>
          </a:sp3d>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5" descr="pic4.jpg"/>
          <p:cNvPicPr>
            <a:picLocks noChangeAspect="1"/>
          </p:cNvPicPr>
          <p:nvPr/>
        </p:nvPicPr>
        <p:blipFill>
          <a:blip r:embed="rId4"/>
          <a:stretch>
            <a:fillRect/>
          </a:stretch>
        </p:blipFill>
        <p:spPr>
          <a:xfrm>
            <a:off x="683568" y="642918"/>
            <a:ext cx="7704856" cy="5941795"/>
          </a:xfrm>
          <a:prstGeom prst="rect">
            <a:avLst/>
          </a:prstGeom>
        </p:spPr>
      </p:pic>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hangingodes.files.wordpress.com/2007/12/women-imam.jpg"/>
          <p:cNvPicPr>
            <a:picLocks noChangeAspect="1" noChangeArrowheads="1"/>
          </p:cNvPicPr>
          <p:nvPr/>
        </p:nvPicPr>
        <p:blipFill>
          <a:blip r:embed="rId4"/>
          <a:srcRect/>
          <a:stretch>
            <a:fillRect/>
          </a:stretch>
        </p:blipFill>
        <p:spPr bwMode="auto">
          <a:xfrm>
            <a:off x="500033" y="1428736"/>
            <a:ext cx="8255031" cy="4643455"/>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iranpoliticsclub.net/photos/only-iran2/images/Only%20in%20Iran%2028.jpg"/>
          <p:cNvPicPr>
            <a:picLocks noChangeAspect="1" noChangeArrowheads="1"/>
          </p:cNvPicPr>
          <p:nvPr/>
        </p:nvPicPr>
        <p:blipFill>
          <a:blip r:embed="rId4"/>
          <a:srcRect/>
          <a:stretch>
            <a:fillRect/>
          </a:stretch>
        </p:blipFill>
        <p:spPr bwMode="auto">
          <a:xfrm>
            <a:off x="571472" y="428604"/>
            <a:ext cx="4286250" cy="4619625"/>
          </a:xfrm>
          <a:prstGeom prst="rect">
            <a:avLst/>
          </a:prstGeom>
          <a:noFill/>
          <a:scene3d>
            <a:camera prst="orthographicFront"/>
            <a:lightRig rig="threePt" dir="t"/>
          </a:scene3d>
          <a:sp3d>
            <a:bevelT prst="relaxedInset"/>
          </a:sp3d>
        </p:spPr>
      </p:pic>
      <p:pic>
        <p:nvPicPr>
          <p:cNvPr id="102402" name="Picture 2" descr="C:\Users\Nosheen\Desktop\Pictures\Picture23.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004048" y="3573016"/>
            <a:ext cx="3744416"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No need to reinvent the wheel</a:t>
            </a:r>
            <a:endParaRPr lang="en-US" dirty="0">
              <a:latin typeface="Comic Sans MS" pitchFamily="66" charset="0"/>
            </a:endParaRPr>
          </a:p>
        </p:txBody>
      </p:sp>
      <p:sp>
        <p:nvSpPr>
          <p:cNvPr id="3" name="Content Placeholder 2"/>
          <p:cNvSpPr>
            <a:spLocks noGrp="1"/>
          </p:cNvSpPr>
          <p:nvPr>
            <p:ph idx="1"/>
          </p:nvPr>
        </p:nvSpPr>
        <p:spPr/>
        <p:txBody>
          <a:bodyPr/>
          <a:lstStyle/>
          <a:p>
            <a:endParaRPr lang="en-US" dirty="0"/>
          </a:p>
        </p:txBody>
      </p:sp>
      <p:pic>
        <p:nvPicPr>
          <p:cNvPr id="5" name="Picture 6" descr="http://buckaroo.xssl.net/~squarewheels.biz/newsy/data/upimages/ATT34707.jpg"/>
          <p:cNvPicPr>
            <a:picLocks noChangeAspect="1" noChangeArrowheads="1"/>
          </p:cNvPicPr>
          <p:nvPr/>
        </p:nvPicPr>
        <p:blipFill>
          <a:blip r:embed="rId3"/>
          <a:srcRect t="38813"/>
          <a:stretch>
            <a:fillRect/>
          </a:stretch>
        </p:blipFill>
        <p:spPr bwMode="auto">
          <a:xfrm>
            <a:off x="1857356" y="2000240"/>
            <a:ext cx="5357850" cy="3851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Our “Balance” lies in the </a:t>
            </a:r>
            <a:r>
              <a:rPr lang="en-US" dirty="0" err="1" smtClean="0">
                <a:latin typeface="Comic Sans MS" pitchFamily="66" charset="0"/>
              </a:rPr>
              <a:t>Sunnah</a:t>
            </a:r>
            <a:r>
              <a:rPr lang="en-US" dirty="0" smtClean="0">
                <a:latin typeface="Comic Sans MS" pitchFamily="66" charset="0"/>
              </a:rPr>
              <a:t> of our Prophet (PBUH)</a:t>
            </a:r>
            <a:endParaRPr lang="en-US" dirty="0">
              <a:latin typeface="Comic Sans MS" pitchFamily="66" charset="0"/>
            </a:endParaRPr>
          </a:p>
        </p:txBody>
      </p:sp>
      <p:pic>
        <p:nvPicPr>
          <p:cNvPr id="6" name="Content Placeholder 5" descr="Picture1.jpg"/>
          <p:cNvPicPr>
            <a:picLocks noGrp="1" noChangeAspect="1"/>
          </p:cNvPicPr>
          <p:nvPr>
            <p:ph idx="1"/>
          </p:nvPr>
        </p:nvPicPr>
        <p:blipFill>
          <a:blip r:embed="rId3"/>
          <a:stretch>
            <a:fillRect/>
          </a:stretch>
        </p:blipFill>
        <p:spPr>
          <a:xfrm>
            <a:off x="2433637" y="1710531"/>
            <a:ext cx="4276725" cy="430530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728"/>
            <a:ext cx="8229600" cy="6357982"/>
          </a:xfrm>
        </p:spPr>
        <p:txBody>
          <a:bodyPr>
            <a:normAutofit lnSpcReduction="10000"/>
          </a:bodyPr>
          <a:lstStyle/>
          <a:p>
            <a:pPr algn="r">
              <a:buNone/>
            </a:pPr>
            <a:r>
              <a:rPr lang="en-US" dirty="0" smtClean="0"/>
              <a:t>	</a:t>
            </a:r>
            <a:endParaRPr lang="en-US" sz="8000" dirty="0" smtClean="0">
              <a:latin typeface="Arabic Typesetting" pitchFamily="66" charset="-78"/>
              <a:cs typeface="Arabic Typesetting" pitchFamily="66" charset="-78"/>
            </a:endParaRPr>
          </a:p>
          <a:p>
            <a:pPr algn="r">
              <a:buNone/>
            </a:pPr>
            <a:r>
              <a:rPr lang="ur-PK" sz="8000" dirty="0" smtClean="0">
                <a:solidFill>
                  <a:srgbClr val="660033"/>
                </a:solidFill>
                <a:latin typeface="Arabic Typesetting" pitchFamily="66" charset="-78"/>
                <a:cs typeface="Arabic Typesetting" pitchFamily="66" charset="-78"/>
              </a:rPr>
              <a:t>قُلْ إِنَّ صَلاَتِي وَنُسُكِي وَمَحْيَايَ وَمَمَاتِي لِلّهِ رَبِّ الْعَالَمِينَ</a:t>
            </a:r>
            <a:endParaRPr lang="en-US" sz="8000" dirty="0" smtClean="0">
              <a:solidFill>
                <a:srgbClr val="660033"/>
              </a:solidFill>
              <a:latin typeface="Arabic Typesetting" pitchFamily="66" charset="-78"/>
              <a:cs typeface="Arabic Typesetting" pitchFamily="66" charset="-78"/>
            </a:endParaRPr>
          </a:p>
          <a:p>
            <a:pPr>
              <a:buNone/>
            </a:pPr>
            <a:endParaRPr lang="en-US" dirty="0" smtClean="0"/>
          </a:p>
          <a:p>
            <a:pPr>
              <a:buNone/>
            </a:pPr>
            <a:r>
              <a:rPr lang="en-US" dirty="0" smtClean="0"/>
              <a:t>	</a:t>
            </a:r>
            <a:r>
              <a:rPr lang="en-US" sz="4000" dirty="0" smtClean="0">
                <a:latin typeface="Monotype Corsiva" pitchFamily="66" charset="0"/>
              </a:rPr>
              <a:t>Say: "Truly, my prayer and my sacrifice, and my life and my death, are (all) for Allah, the Cherisher of the Worlds“</a:t>
            </a:r>
          </a:p>
          <a:p>
            <a:pPr>
              <a:buNone/>
            </a:pPr>
            <a:r>
              <a:rPr lang="en-US" dirty="0" smtClean="0"/>
              <a:t>	( Surah Al-</a:t>
            </a:r>
            <a:r>
              <a:rPr lang="en-US" dirty="0" err="1" smtClean="0"/>
              <a:t>An’am</a:t>
            </a:r>
            <a:r>
              <a:rPr lang="en-US" dirty="0" smtClean="0"/>
              <a:t>, 6: Verse 162)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229600" cy="1143000"/>
          </a:xfrm>
        </p:spPr>
        <p:txBody>
          <a:bodyPr>
            <a:noAutofit/>
          </a:bodyPr>
          <a:lstStyle/>
          <a:p>
            <a:pPr algn="l"/>
            <a:r>
              <a:rPr lang="en-US" sz="6600" dirty="0" smtClean="0">
                <a:solidFill>
                  <a:srgbClr val="FF0066"/>
                </a:solidFill>
                <a:latin typeface="Comic Sans MS" pitchFamily="66" charset="0"/>
              </a:rPr>
              <a:t>THE CHALLENGE</a:t>
            </a:r>
            <a:endParaRPr lang="en-US" sz="6600" dirty="0">
              <a:solidFill>
                <a:srgbClr val="FF0066"/>
              </a:solidFill>
              <a:latin typeface="Comic Sans MS" pitchFamily="66" charset="0"/>
            </a:endParaRPr>
          </a:p>
        </p:txBody>
      </p:sp>
      <p:sp>
        <p:nvSpPr>
          <p:cNvPr id="5" name="TextBox 4"/>
          <p:cNvSpPr txBox="1"/>
          <p:nvPr/>
        </p:nvSpPr>
        <p:spPr>
          <a:xfrm>
            <a:off x="2071670" y="1357298"/>
            <a:ext cx="582211" cy="7263527"/>
          </a:xfrm>
          <a:prstGeom prst="rect">
            <a:avLst/>
          </a:prstGeom>
          <a:noFill/>
        </p:spPr>
        <p:txBody>
          <a:bodyPr wrap="none" rtlCol="0">
            <a:spAutoFit/>
          </a:bodyPr>
          <a:lstStyle/>
          <a:p>
            <a:pPr algn="ctr"/>
            <a:endParaRPr lang="en-US" sz="800" dirty="0" smtClean="0">
              <a:latin typeface="Comic Sans MS" pitchFamily="66" charset="0"/>
            </a:endParaRPr>
          </a:p>
          <a:p>
            <a:pPr algn="ctr"/>
            <a:r>
              <a:rPr lang="en-US" sz="5000" b="1" dirty="0" smtClean="0">
                <a:latin typeface="Informal Roman" pitchFamily="66" charset="0"/>
              </a:rPr>
              <a:t>F</a:t>
            </a:r>
          </a:p>
          <a:p>
            <a:pPr algn="ctr"/>
            <a:r>
              <a:rPr lang="en-US" sz="5000" b="1" dirty="0" smtClean="0">
                <a:latin typeface="Informal Roman" pitchFamily="66" charset="0"/>
              </a:rPr>
              <a:t>I</a:t>
            </a:r>
          </a:p>
          <a:p>
            <a:pPr algn="ctr"/>
            <a:r>
              <a:rPr lang="en-US" sz="5000" b="1" dirty="0" smtClean="0">
                <a:latin typeface="Informal Roman" pitchFamily="66" charset="0"/>
              </a:rPr>
              <a:t>N</a:t>
            </a:r>
          </a:p>
          <a:p>
            <a:pPr algn="ctr"/>
            <a:r>
              <a:rPr lang="en-US" sz="5000" b="1" dirty="0" smtClean="0">
                <a:latin typeface="Informal Roman" pitchFamily="66" charset="0"/>
              </a:rPr>
              <a:t>D</a:t>
            </a:r>
          </a:p>
          <a:p>
            <a:pPr algn="ctr"/>
            <a:r>
              <a:rPr lang="en-US" sz="5000" b="1" dirty="0" smtClean="0">
                <a:latin typeface="Informal Roman" pitchFamily="66" charset="0"/>
              </a:rPr>
              <a:t>I</a:t>
            </a:r>
          </a:p>
          <a:p>
            <a:pPr algn="ctr"/>
            <a:r>
              <a:rPr lang="en-US" sz="5000" b="1" dirty="0" smtClean="0">
                <a:latin typeface="Informal Roman" pitchFamily="66" charset="0"/>
              </a:rPr>
              <a:t>N</a:t>
            </a:r>
          </a:p>
          <a:p>
            <a:pPr algn="ctr"/>
            <a:r>
              <a:rPr lang="en-US" sz="5000" b="1" dirty="0" smtClean="0">
                <a:latin typeface="Informal Roman" pitchFamily="66" charset="0"/>
              </a:rPr>
              <a:t>G</a:t>
            </a:r>
          </a:p>
          <a:p>
            <a:pPr algn="ctr"/>
            <a:endParaRPr lang="en-US" sz="5400" b="1" dirty="0" smtClean="0">
              <a:latin typeface="Informal Roman" pitchFamily="66" charset="0"/>
            </a:endParaRPr>
          </a:p>
          <a:p>
            <a:pPr algn="ctr"/>
            <a:endParaRPr lang="en-US" sz="5400" dirty="0" smtClean="0">
              <a:latin typeface="Comic Sans MS" pitchFamily="66" charset="0"/>
            </a:endParaRPr>
          </a:p>
        </p:txBody>
      </p:sp>
      <p:sp>
        <p:nvSpPr>
          <p:cNvPr id="6" name="TextBox 5"/>
          <p:cNvSpPr txBox="1"/>
          <p:nvPr/>
        </p:nvSpPr>
        <p:spPr>
          <a:xfrm>
            <a:off x="6786578" y="1102578"/>
            <a:ext cx="580608" cy="5755422"/>
          </a:xfrm>
          <a:prstGeom prst="rect">
            <a:avLst/>
          </a:prstGeom>
          <a:noFill/>
        </p:spPr>
        <p:txBody>
          <a:bodyPr wrap="none" rtlCol="0">
            <a:spAutoFit/>
          </a:bodyPr>
          <a:lstStyle/>
          <a:p>
            <a:r>
              <a:rPr lang="en-US" sz="5000" b="1" dirty="0" smtClean="0">
                <a:solidFill>
                  <a:srgbClr val="0070C0"/>
                </a:solidFill>
                <a:latin typeface="Informal Roman" pitchFamily="66" charset="0"/>
              </a:rPr>
              <a:t>B</a:t>
            </a:r>
          </a:p>
          <a:p>
            <a:r>
              <a:rPr lang="en-US" sz="5000" b="1" dirty="0" smtClean="0">
                <a:solidFill>
                  <a:srgbClr val="0070C0"/>
                </a:solidFill>
                <a:latin typeface="Informal Roman" pitchFamily="66" charset="0"/>
              </a:rPr>
              <a:t>A</a:t>
            </a:r>
          </a:p>
          <a:p>
            <a:r>
              <a:rPr lang="en-US" sz="5000" b="1" dirty="0" smtClean="0">
                <a:solidFill>
                  <a:srgbClr val="0070C0"/>
                </a:solidFill>
                <a:latin typeface="Informal Roman" pitchFamily="66" charset="0"/>
              </a:rPr>
              <a:t>L</a:t>
            </a:r>
          </a:p>
          <a:p>
            <a:r>
              <a:rPr lang="en-US" sz="5000" b="1" dirty="0" smtClean="0">
                <a:solidFill>
                  <a:srgbClr val="0070C0"/>
                </a:solidFill>
                <a:latin typeface="Informal Roman" pitchFamily="66" charset="0"/>
              </a:rPr>
              <a:t>A</a:t>
            </a:r>
          </a:p>
          <a:p>
            <a:r>
              <a:rPr lang="en-US" sz="5000" b="1" dirty="0" smtClean="0">
                <a:solidFill>
                  <a:srgbClr val="0070C0"/>
                </a:solidFill>
                <a:latin typeface="Informal Roman" pitchFamily="66" charset="0"/>
              </a:rPr>
              <a:t>N</a:t>
            </a:r>
          </a:p>
          <a:p>
            <a:r>
              <a:rPr lang="en-US" sz="5000" b="1" dirty="0" smtClean="0">
                <a:solidFill>
                  <a:srgbClr val="0070C0"/>
                </a:solidFill>
                <a:latin typeface="Informal Roman" pitchFamily="66" charset="0"/>
              </a:rPr>
              <a:t>C</a:t>
            </a:r>
          </a:p>
          <a:p>
            <a:r>
              <a:rPr lang="en-US" sz="5000" b="1" dirty="0" smtClean="0">
                <a:solidFill>
                  <a:srgbClr val="0070C0"/>
                </a:solidFill>
                <a:latin typeface="Informal Roman" pitchFamily="66" charset="0"/>
              </a:rPr>
              <a:t>E</a:t>
            </a:r>
          </a:p>
          <a:p>
            <a:endParaRPr lang="en-US" dirty="0">
              <a:solidFill>
                <a:srgbClr val="0070C0"/>
              </a:solidFill>
            </a:endParaRPr>
          </a:p>
        </p:txBody>
      </p:sp>
      <p:pic>
        <p:nvPicPr>
          <p:cNvPr id="88066" name="Picture 2" descr="C:\Users\Nosheen\Desktop\Pictures\Pictur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16" y="1412776"/>
            <a:ext cx="3634384" cy="5301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2512</TotalTime>
  <Words>1530</Words>
  <Application>Microsoft Office PowerPoint</Application>
  <PresentationFormat>On-screen Show (4:3)</PresentationFormat>
  <Paragraphs>255</Paragraphs>
  <Slides>76</Slides>
  <Notes>76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76</vt:i4>
      </vt:variant>
    </vt:vector>
  </HeadingPairs>
  <TitlesOfParts>
    <vt:vector size="79" baseType="lpstr">
      <vt:lpstr>Office Theme</vt:lpstr>
      <vt:lpstr>1_Office Theme</vt:lpstr>
      <vt:lpstr>Bitmap Image</vt:lpstr>
      <vt:lpstr> B A L A NCING   ACT</vt:lpstr>
      <vt:lpstr>Salah is a STRUCTURED worship</vt:lpstr>
      <vt:lpstr>Difference between Dua &amp;Salah</vt:lpstr>
      <vt:lpstr>PowerPoint Presentation</vt:lpstr>
      <vt:lpstr>PowerPoint Presentation</vt:lpstr>
      <vt:lpstr> A structure is made up of parts </vt:lpstr>
      <vt:lpstr>PowerPoint Presentation</vt:lpstr>
      <vt:lpstr>PowerPoint Presentation</vt:lpstr>
      <vt:lpstr>THE CHALLENGE</vt:lpstr>
      <vt:lpstr>Balancing is not Alien to us</vt:lpstr>
      <vt:lpstr>We face physical “balancing” challenges in different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“Balancing” Challenges</vt:lpstr>
      <vt:lpstr>PowerPoint Presentation</vt:lpstr>
      <vt:lpstr>PowerPoint Presentation</vt:lpstr>
      <vt:lpstr>PowerPoint Presentation</vt:lpstr>
      <vt:lpstr>PowerPoint Presentation</vt:lpstr>
      <vt:lpstr>Non Muslims know the power of “BALANCE”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focus on one particular 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Benefits of Prostrations</vt:lpstr>
      <vt:lpstr>PowerPoint Presentation</vt:lpstr>
      <vt:lpstr>PowerPoint Presentation</vt:lpstr>
      <vt:lpstr>PowerPoint Presentation</vt:lpstr>
      <vt:lpstr>Because your brain bought it!</vt:lpstr>
      <vt:lpstr>PowerPoint Presentation</vt:lpstr>
      <vt:lpstr>Conditions for Salah</vt:lpstr>
      <vt:lpstr>First Condition for Salah</vt:lpstr>
      <vt:lpstr>PowerPoint Presentation</vt:lpstr>
      <vt:lpstr>PowerPoint Presentation</vt:lpstr>
      <vt:lpstr>PowerPoint Presentation</vt:lpstr>
      <vt:lpstr>PowerPoint Presentation</vt:lpstr>
      <vt:lpstr>The Prophet (PBUH) said:</vt:lpstr>
      <vt:lpstr>PowerPoint Presentation</vt:lpstr>
      <vt:lpstr>Follow the Leader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need to reinvent the wheel</vt:lpstr>
      <vt:lpstr>Our “Balance” lies in the Sunnah of our Prophet (PBUH)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Nosheen Ausaf Kidwai</cp:lastModifiedBy>
  <cp:revision>131</cp:revision>
  <dcterms:created xsi:type="dcterms:W3CDTF">2008-09-12T06:08:33Z</dcterms:created>
  <dcterms:modified xsi:type="dcterms:W3CDTF">2012-10-06T06:51:41Z</dcterms:modified>
</cp:coreProperties>
</file>