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65"/>
  </p:notesMasterIdLst>
  <p:sldIdLst>
    <p:sldId id="291" r:id="rId3"/>
    <p:sldId id="302" r:id="rId4"/>
    <p:sldId id="294" r:id="rId5"/>
    <p:sldId id="295" r:id="rId6"/>
    <p:sldId id="297" r:id="rId7"/>
    <p:sldId id="298" r:id="rId8"/>
    <p:sldId id="293" r:id="rId9"/>
    <p:sldId id="290" r:id="rId10"/>
    <p:sldId id="286" r:id="rId11"/>
    <p:sldId id="287" r:id="rId12"/>
    <p:sldId id="283" r:id="rId13"/>
    <p:sldId id="284" r:id="rId14"/>
    <p:sldId id="285" r:id="rId15"/>
    <p:sldId id="276" r:id="rId16"/>
    <p:sldId id="303" r:id="rId17"/>
    <p:sldId id="288" r:id="rId18"/>
    <p:sldId id="299" r:id="rId19"/>
    <p:sldId id="300" r:id="rId20"/>
    <p:sldId id="301" r:id="rId21"/>
    <p:sldId id="322" r:id="rId22"/>
    <p:sldId id="256" r:id="rId23"/>
    <p:sldId id="292" r:id="rId24"/>
    <p:sldId id="264" r:id="rId25"/>
    <p:sldId id="319" r:id="rId26"/>
    <p:sldId id="262" r:id="rId27"/>
    <p:sldId id="304" r:id="rId28"/>
    <p:sldId id="258" r:id="rId29"/>
    <p:sldId id="259" r:id="rId30"/>
    <p:sldId id="281" r:id="rId31"/>
    <p:sldId id="263" r:id="rId32"/>
    <p:sldId id="257" r:id="rId33"/>
    <p:sldId id="260" r:id="rId34"/>
    <p:sldId id="282" r:id="rId35"/>
    <p:sldId id="305" r:id="rId36"/>
    <p:sldId id="261" r:id="rId37"/>
    <p:sldId id="306" r:id="rId38"/>
    <p:sldId id="321" r:id="rId39"/>
    <p:sldId id="320" r:id="rId40"/>
    <p:sldId id="311" r:id="rId41"/>
    <p:sldId id="312" r:id="rId42"/>
    <p:sldId id="308" r:id="rId43"/>
    <p:sldId id="314" r:id="rId44"/>
    <p:sldId id="313" r:id="rId45"/>
    <p:sldId id="309" r:id="rId46"/>
    <p:sldId id="323" r:id="rId47"/>
    <p:sldId id="315" r:id="rId48"/>
    <p:sldId id="307" r:id="rId49"/>
    <p:sldId id="317" r:id="rId50"/>
    <p:sldId id="324" r:id="rId51"/>
    <p:sldId id="310" r:id="rId52"/>
    <p:sldId id="316" r:id="rId53"/>
    <p:sldId id="318" r:id="rId54"/>
    <p:sldId id="325" r:id="rId55"/>
    <p:sldId id="326" r:id="rId56"/>
    <p:sldId id="327" r:id="rId57"/>
    <p:sldId id="328" r:id="rId58"/>
    <p:sldId id="329" r:id="rId59"/>
    <p:sldId id="330" r:id="rId60"/>
    <p:sldId id="331" r:id="rId61"/>
    <p:sldId id="332" r:id="rId62"/>
    <p:sldId id="333" r:id="rId63"/>
    <p:sldId id="334" r:id="rId6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56" d="100"/>
          <a:sy n="56" d="100"/>
        </p:scale>
        <p:origin x="-2838"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820A9D7-69A0-4CCB-815A-6C12DC673A78}" type="datetimeFigureOut">
              <a:rPr lang="en-US" smtClean="0"/>
              <a:pPr/>
              <a:t>4/10/2012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EC10EC4-31C0-4026-B930-CFBF7D88E1C2}" type="slidenum">
              <a:rPr lang="en-US" smtClean="0"/>
              <a:pPr/>
              <a:t>‹#›</a:t>
            </a:fld>
            <a:endParaRPr lang="en-US"/>
          </a:p>
        </p:txBody>
      </p:sp>
    </p:spTree>
    <p:extLst>
      <p:ext uri="{BB962C8B-B14F-4D97-AF65-F5344CB8AC3E}">
        <p14:creationId xmlns:p14="http://schemas.microsoft.com/office/powerpoint/2010/main" val="29491067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0688" y="4355976"/>
            <a:ext cx="5486400" cy="4114800"/>
          </a:xfrm>
        </p:spPr>
        <p:txBody>
          <a:bodyPr>
            <a:normAutofit/>
          </a:bodyPr>
          <a:lstStyle/>
          <a:p>
            <a:r>
              <a:rPr lang="en-US" sz="2400" dirty="0" smtClean="0"/>
              <a:t>In the last class we discussed “what is prayer?” Can anybody give</a:t>
            </a:r>
            <a:r>
              <a:rPr lang="en-US" sz="2400" baseline="0" dirty="0" smtClean="0"/>
              <a:t> me a recap?</a:t>
            </a:r>
            <a:endParaRPr lang="en-US" sz="2400" dirty="0" smtClean="0"/>
          </a:p>
          <a:p>
            <a:endParaRPr lang="en-US" sz="2400" dirty="0" smtClean="0"/>
          </a:p>
          <a:p>
            <a:endParaRPr lang="en-US" sz="2400" dirty="0" smtClean="0"/>
          </a:p>
          <a:p>
            <a:r>
              <a:rPr lang="en-US" sz="2400" dirty="0" smtClean="0"/>
              <a:t>Prayer</a:t>
            </a:r>
            <a:r>
              <a:rPr lang="en-US" sz="2400" baseline="0" dirty="0" smtClean="0"/>
              <a:t> means different things to people around the world. But to Muslims, </a:t>
            </a:r>
            <a:r>
              <a:rPr lang="en-US" sz="2400" baseline="0" dirty="0" err="1" smtClean="0"/>
              <a:t>alhamdolillah</a:t>
            </a:r>
            <a:r>
              <a:rPr lang="en-US" sz="2400" baseline="0" dirty="0" smtClean="0"/>
              <a:t>, it means </a:t>
            </a:r>
            <a:r>
              <a:rPr lang="en-US" sz="2400" baseline="0" dirty="0" err="1" smtClean="0"/>
              <a:t>dua</a:t>
            </a:r>
            <a:r>
              <a:rPr lang="en-US" sz="2400" baseline="0" dirty="0" smtClean="0"/>
              <a:t> and </a:t>
            </a:r>
            <a:r>
              <a:rPr lang="en-US" sz="2400" baseline="0" dirty="0" err="1" smtClean="0"/>
              <a:t>salah</a:t>
            </a:r>
            <a:r>
              <a:rPr lang="en-US" sz="2400" baseline="0" dirty="0" smtClean="0"/>
              <a:t>.</a:t>
            </a:r>
          </a:p>
          <a:p>
            <a:endParaRPr lang="en-US" sz="2400" baseline="0" dirty="0" smtClean="0"/>
          </a:p>
          <a:p>
            <a:r>
              <a:rPr lang="en-US" sz="2400" baseline="0" dirty="0" smtClean="0"/>
              <a:t>Today, IA, we will discuss the significance or the importance of </a:t>
            </a:r>
            <a:r>
              <a:rPr lang="en-US" sz="2400" baseline="0" dirty="0" err="1" smtClean="0"/>
              <a:t>salah</a:t>
            </a:r>
            <a:r>
              <a:rPr lang="en-US" sz="2400" baseline="0" dirty="0" smtClean="0"/>
              <a:t>. </a:t>
            </a:r>
            <a:endParaRPr lang="en-US" sz="2400"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1</a:t>
            </a:fld>
            <a:endParaRPr lang="en-US"/>
          </a:p>
        </p:txBody>
      </p:sp>
    </p:spTree>
    <p:extLst>
      <p:ext uri="{BB962C8B-B14F-4D97-AF65-F5344CB8AC3E}">
        <p14:creationId xmlns:p14="http://schemas.microsoft.com/office/powerpoint/2010/main" val="30366091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C10EC4-31C0-4026-B930-CFBF7D88E1C2}" type="slidenum">
              <a:rPr lang="en-US" smtClean="0"/>
              <a:pPr/>
              <a:t>10</a:t>
            </a:fld>
            <a:endParaRPr lang="en-US"/>
          </a:p>
        </p:txBody>
      </p:sp>
    </p:spTree>
    <p:extLst>
      <p:ext uri="{BB962C8B-B14F-4D97-AF65-F5344CB8AC3E}">
        <p14:creationId xmlns:p14="http://schemas.microsoft.com/office/powerpoint/2010/main" val="19047160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C10EC4-31C0-4026-B930-CFBF7D88E1C2}" type="slidenum">
              <a:rPr lang="en-US" smtClean="0"/>
              <a:pPr/>
              <a:t>11</a:t>
            </a:fld>
            <a:endParaRPr lang="en-US"/>
          </a:p>
        </p:txBody>
      </p:sp>
    </p:spTree>
    <p:extLst>
      <p:ext uri="{BB962C8B-B14F-4D97-AF65-F5344CB8AC3E}">
        <p14:creationId xmlns:p14="http://schemas.microsoft.com/office/powerpoint/2010/main" val="26581405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C10EC4-31C0-4026-B930-CFBF7D88E1C2}" type="slidenum">
              <a:rPr lang="en-US" smtClean="0"/>
              <a:pPr/>
              <a:t>12</a:t>
            </a:fld>
            <a:endParaRPr lang="en-US"/>
          </a:p>
        </p:txBody>
      </p:sp>
    </p:spTree>
    <p:extLst>
      <p:ext uri="{BB962C8B-B14F-4D97-AF65-F5344CB8AC3E}">
        <p14:creationId xmlns:p14="http://schemas.microsoft.com/office/powerpoint/2010/main" val="2544342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C10EC4-31C0-4026-B930-CFBF7D88E1C2}" type="slidenum">
              <a:rPr lang="en-US" smtClean="0"/>
              <a:pPr/>
              <a:t>13</a:t>
            </a:fld>
            <a:endParaRPr lang="en-US"/>
          </a:p>
        </p:txBody>
      </p:sp>
    </p:spTree>
    <p:extLst>
      <p:ext uri="{BB962C8B-B14F-4D97-AF65-F5344CB8AC3E}">
        <p14:creationId xmlns:p14="http://schemas.microsoft.com/office/powerpoint/2010/main" val="4939636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500" kern="1200" dirty="0" smtClean="0">
                <a:solidFill>
                  <a:schemeClr val="tx1"/>
                </a:solidFill>
                <a:latin typeface="+mn-lt"/>
                <a:ea typeface="+mn-ea"/>
                <a:cs typeface="+mn-cs"/>
              </a:rPr>
              <a:t>During the event known as Al-</a:t>
            </a:r>
            <a:r>
              <a:rPr lang="en-US" sz="2500" kern="1200" dirty="0" err="1" smtClean="0">
                <a:solidFill>
                  <a:schemeClr val="tx1"/>
                </a:solidFill>
                <a:latin typeface="+mn-lt"/>
                <a:ea typeface="+mn-ea"/>
                <a:cs typeface="+mn-cs"/>
              </a:rPr>
              <a:t>Mai’raj</a:t>
            </a:r>
            <a:r>
              <a:rPr lang="en-US" sz="2500" kern="1200" dirty="0" smtClean="0">
                <a:solidFill>
                  <a:schemeClr val="tx1"/>
                </a:solidFill>
                <a:latin typeface="+mn-lt"/>
                <a:ea typeface="+mn-ea"/>
                <a:cs typeface="+mn-cs"/>
              </a:rPr>
              <a:t> (“The Ascent”), the Prophet Muhammad (</a:t>
            </a:r>
            <a:r>
              <a:rPr lang="en-US" sz="2500" kern="1200" dirty="0" err="1" smtClean="0">
                <a:solidFill>
                  <a:schemeClr val="tx1"/>
                </a:solidFill>
                <a:latin typeface="+mn-lt"/>
                <a:ea typeface="+mn-ea"/>
                <a:cs typeface="+mn-cs"/>
              </a:rPr>
              <a:t>sallahu</a:t>
            </a:r>
            <a:r>
              <a:rPr lang="en-US" sz="2500" kern="1200" dirty="0" smtClean="0">
                <a:solidFill>
                  <a:schemeClr val="tx1"/>
                </a:solidFill>
                <a:latin typeface="+mn-lt"/>
                <a:ea typeface="+mn-ea"/>
                <a:cs typeface="+mn-cs"/>
              </a:rPr>
              <a:t> </a:t>
            </a:r>
            <a:r>
              <a:rPr lang="en-US" sz="2500" kern="1200" dirty="0" err="1" smtClean="0">
                <a:solidFill>
                  <a:schemeClr val="tx1"/>
                </a:solidFill>
                <a:latin typeface="+mn-lt"/>
                <a:ea typeface="+mn-ea"/>
                <a:cs typeface="+mn-cs"/>
              </a:rPr>
              <a:t>alayhi</a:t>
            </a:r>
            <a:r>
              <a:rPr lang="en-US" sz="2500" kern="1200" dirty="0" smtClean="0">
                <a:solidFill>
                  <a:schemeClr val="tx1"/>
                </a:solidFill>
                <a:latin typeface="+mn-lt"/>
                <a:ea typeface="+mn-ea"/>
                <a:cs typeface="+mn-cs"/>
              </a:rPr>
              <a:t> </a:t>
            </a:r>
            <a:r>
              <a:rPr lang="en-US" sz="2500" kern="1200" dirty="0" err="1" smtClean="0">
                <a:solidFill>
                  <a:schemeClr val="tx1"/>
                </a:solidFill>
                <a:latin typeface="+mn-lt"/>
                <a:ea typeface="+mn-ea"/>
                <a:cs typeface="+mn-cs"/>
              </a:rPr>
              <a:t>wa</a:t>
            </a:r>
            <a:r>
              <a:rPr lang="en-US" sz="2500" kern="1200" dirty="0" smtClean="0">
                <a:solidFill>
                  <a:schemeClr val="tx1"/>
                </a:solidFill>
                <a:latin typeface="+mn-lt"/>
                <a:ea typeface="+mn-ea"/>
                <a:cs typeface="+mn-cs"/>
              </a:rPr>
              <a:t> </a:t>
            </a:r>
            <a:r>
              <a:rPr lang="en-US" sz="2500" kern="1200" dirty="0" err="1" smtClean="0">
                <a:solidFill>
                  <a:schemeClr val="tx1"/>
                </a:solidFill>
                <a:latin typeface="+mn-lt"/>
                <a:ea typeface="+mn-ea"/>
                <a:cs typeface="+mn-cs"/>
              </a:rPr>
              <a:t>sallam</a:t>
            </a:r>
            <a:r>
              <a:rPr lang="en-US" sz="2500" kern="1200" dirty="0" smtClean="0">
                <a:solidFill>
                  <a:schemeClr val="tx1"/>
                </a:solidFill>
                <a:latin typeface="+mn-lt"/>
                <a:ea typeface="+mn-ea"/>
                <a:cs typeface="+mn-cs"/>
              </a:rPr>
              <a:t>) traveled through the seven heavens. When he reached the seventh heaven, Allah (</a:t>
            </a:r>
            <a:r>
              <a:rPr lang="en-US" sz="2500" kern="1200" dirty="0" err="1" smtClean="0">
                <a:solidFill>
                  <a:schemeClr val="tx1"/>
                </a:solidFill>
                <a:latin typeface="+mn-lt"/>
                <a:ea typeface="+mn-ea"/>
                <a:cs typeface="+mn-cs"/>
              </a:rPr>
              <a:t>subhana</a:t>
            </a:r>
            <a:r>
              <a:rPr lang="en-US" sz="2500" kern="1200" dirty="0" smtClean="0">
                <a:solidFill>
                  <a:schemeClr val="tx1"/>
                </a:solidFill>
                <a:latin typeface="+mn-lt"/>
                <a:ea typeface="+mn-ea"/>
                <a:cs typeface="+mn-cs"/>
              </a:rPr>
              <a:t> </a:t>
            </a:r>
            <a:r>
              <a:rPr lang="en-US" sz="2500" kern="1200" dirty="0" err="1" smtClean="0">
                <a:solidFill>
                  <a:schemeClr val="tx1"/>
                </a:solidFill>
                <a:latin typeface="+mn-lt"/>
                <a:ea typeface="+mn-ea"/>
                <a:cs typeface="+mn-cs"/>
              </a:rPr>
              <a:t>wa</a:t>
            </a:r>
            <a:r>
              <a:rPr lang="en-US" sz="2500" kern="1200" dirty="0" smtClean="0">
                <a:solidFill>
                  <a:schemeClr val="tx1"/>
                </a:solidFill>
                <a:latin typeface="+mn-lt"/>
                <a:ea typeface="+mn-ea"/>
                <a:cs typeface="+mn-cs"/>
              </a:rPr>
              <a:t> </a:t>
            </a:r>
            <a:r>
              <a:rPr lang="en-US" sz="2500" kern="1200" dirty="0" err="1" smtClean="0">
                <a:solidFill>
                  <a:schemeClr val="tx1"/>
                </a:solidFill>
                <a:latin typeface="+mn-lt"/>
                <a:ea typeface="+mn-ea"/>
                <a:cs typeface="+mn-cs"/>
              </a:rPr>
              <a:t>ta’ala</a:t>
            </a:r>
            <a:r>
              <a:rPr lang="en-US" sz="2500" kern="1200" dirty="0" smtClean="0">
                <a:solidFill>
                  <a:schemeClr val="tx1"/>
                </a:solidFill>
                <a:latin typeface="+mn-lt"/>
                <a:ea typeface="+mn-ea"/>
                <a:cs typeface="+mn-cs"/>
              </a:rPr>
              <a:t>) ordained fifty daily prayers. After this, the Prophet Muhammad (</a:t>
            </a:r>
            <a:r>
              <a:rPr lang="en-US" sz="2500" kern="1200" dirty="0" err="1" smtClean="0">
                <a:solidFill>
                  <a:schemeClr val="tx1"/>
                </a:solidFill>
                <a:latin typeface="+mn-lt"/>
                <a:ea typeface="+mn-ea"/>
                <a:cs typeface="+mn-cs"/>
              </a:rPr>
              <a:t>sallahu</a:t>
            </a:r>
            <a:r>
              <a:rPr lang="en-US" sz="2500" kern="1200" dirty="0" smtClean="0">
                <a:solidFill>
                  <a:schemeClr val="tx1"/>
                </a:solidFill>
                <a:latin typeface="+mn-lt"/>
                <a:ea typeface="+mn-ea"/>
                <a:cs typeface="+mn-cs"/>
              </a:rPr>
              <a:t> </a:t>
            </a:r>
            <a:r>
              <a:rPr lang="en-US" sz="2500" kern="1200" dirty="0" err="1" smtClean="0">
                <a:solidFill>
                  <a:schemeClr val="tx1"/>
                </a:solidFill>
                <a:latin typeface="+mn-lt"/>
                <a:ea typeface="+mn-ea"/>
                <a:cs typeface="+mn-cs"/>
              </a:rPr>
              <a:t>alayhi</a:t>
            </a:r>
            <a:r>
              <a:rPr lang="en-US" sz="2500" kern="1200" dirty="0" smtClean="0">
                <a:solidFill>
                  <a:schemeClr val="tx1"/>
                </a:solidFill>
                <a:latin typeface="+mn-lt"/>
                <a:ea typeface="+mn-ea"/>
                <a:cs typeface="+mn-cs"/>
              </a:rPr>
              <a:t> </a:t>
            </a:r>
            <a:r>
              <a:rPr lang="en-US" sz="2500" kern="1200" dirty="0" err="1" smtClean="0">
                <a:solidFill>
                  <a:schemeClr val="tx1"/>
                </a:solidFill>
                <a:latin typeface="+mn-lt"/>
                <a:ea typeface="+mn-ea"/>
                <a:cs typeface="+mn-cs"/>
              </a:rPr>
              <a:t>wa</a:t>
            </a:r>
            <a:r>
              <a:rPr lang="en-US" sz="2500" kern="1200" dirty="0" smtClean="0">
                <a:solidFill>
                  <a:schemeClr val="tx1"/>
                </a:solidFill>
                <a:latin typeface="+mn-lt"/>
                <a:ea typeface="+mn-ea"/>
                <a:cs typeface="+mn-cs"/>
              </a:rPr>
              <a:t> </a:t>
            </a:r>
            <a:r>
              <a:rPr lang="en-US" sz="2500" kern="1200" dirty="0" err="1" smtClean="0">
                <a:solidFill>
                  <a:schemeClr val="tx1"/>
                </a:solidFill>
                <a:latin typeface="+mn-lt"/>
                <a:ea typeface="+mn-ea"/>
                <a:cs typeface="+mn-cs"/>
              </a:rPr>
              <a:t>sallam</a:t>
            </a:r>
            <a:r>
              <a:rPr lang="en-US" sz="2500" kern="1200" dirty="0" smtClean="0">
                <a:solidFill>
                  <a:schemeClr val="tx1"/>
                </a:solidFill>
                <a:latin typeface="+mn-lt"/>
                <a:ea typeface="+mn-ea"/>
                <a:cs typeface="+mn-cs"/>
              </a:rPr>
              <a:t>) descended and met with Musa (</a:t>
            </a:r>
            <a:r>
              <a:rPr lang="en-US" sz="2500" kern="1200" dirty="0" err="1" smtClean="0">
                <a:solidFill>
                  <a:schemeClr val="tx1"/>
                </a:solidFill>
                <a:latin typeface="+mn-lt"/>
                <a:ea typeface="+mn-ea"/>
                <a:cs typeface="+mn-cs"/>
              </a:rPr>
              <a:t>alayhi</a:t>
            </a:r>
            <a:r>
              <a:rPr lang="en-US" sz="2500" kern="1200" dirty="0" smtClean="0">
                <a:solidFill>
                  <a:schemeClr val="tx1"/>
                </a:solidFill>
                <a:latin typeface="+mn-lt"/>
                <a:ea typeface="+mn-ea"/>
                <a:cs typeface="+mn-cs"/>
              </a:rPr>
              <a:t> </a:t>
            </a:r>
            <a:r>
              <a:rPr lang="en-US" sz="2500" kern="1200" dirty="0" err="1" smtClean="0">
                <a:solidFill>
                  <a:schemeClr val="tx1"/>
                </a:solidFill>
                <a:latin typeface="+mn-lt"/>
                <a:ea typeface="+mn-ea"/>
                <a:cs typeface="+mn-cs"/>
              </a:rPr>
              <a:t>salam</a:t>
            </a:r>
            <a:r>
              <a:rPr lang="en-US" sz="2500" kern="1200" dirty="0" smtClean="0">
                <a:solidFill>
                  <a:schemeClr val="tx1"/>
                </a:solidFill>
                <a:latin typeface="+mn-lt"/>
                <a:ea typeface="+mn-ea"/>
                <a:cs typeface="+mn-cs"/>
              </a:rPr>
              <a:t>) who told the Prophet (</a:t>
            </a:r>
            <a:r>
              <a:rPr lang="en-US" sz="2500" kern="1200" dirty="0" err="1" smtClean="0">
                <a:solidFill>
                  <a:schemeClr val="tx1"/>
                </a:solidFill>
                <a:latin typeface="+mn-lt"/>
                <a:ea typeface="+mn-ea"/>
                <a:cs typeface="+mn-cs"/>
              </a:rPr>
              <a:t>sallahu</a:t>
            </a:r>
            <a:r>
              <a:rPr lang="en-US" sz="2500" kern="1200" dirty="0" smtClean="0">
                <a:solidFill>
                  <a:schemeClr val="tx1"/>
                </a:solidFill>
                <a:latin typeface="+mn-lt"/>
                <a:ea typeface="+mn-ea"/>
                <a:cs typeface="+mn-cs"/>
              </a:rPr>
              <a:t> </a:t>
            </a:r>
            <a:r>
              <a:rPr lang="en-US" sz="2500" kern="1200" dirty="0" err="1" smtClean="0">
                <a:solidFill>
                  <a:schemeClr val="tx1"/>
                </a:solidFill>
                <a:latin typeface="+mn-lt"/>
                <a:ea typeface="+mn-ea"/>
                <a:cs typeface="+mn-cs"/>
              </a:rPr>
              <a:t>alayhi</a:t>
            </a:r>
            <a:r>
              <a:rPr lang="en-US" sz="2500" kern="1200" dirty="0" smtClean="0">
                <a:solidFill>
                  <a:schemeClr val="tx1"/>
                </a:solidFill>
                <a:latin typeface="+mn-lt"/>
                <a:ea typeface="+mn-ea"/>
                <a:cs typeface="+mn-cs"/>
              </a:rPr>
              <a:t> </a:t>
            </a:r>
            <a:r>
              <a:rPr lang="en-US" sz="2500" kern="1200" dirty="0" err="1" smtClean="0">
                <a:solidFill>
                  <a:schemeClr val="tx1"/>
                </a:solidFill>
                <a:latin typeface="+mn-lt"/>
                <a:ea typeface="+mn-ea"/>
                <a:cs typeface="+mn-cs"/>
              </a:rPr>
              <a:t>wa</a:t>
            </a:r>
            <a:r>
              <a:rPr lang="en-US" sz="2500" kern="1200" dirty="0" smtClean="0">
                <a:solidFill>
                  <a:schemeClr val="tx1"/>
                </a:solidFill>
                <a:latin typeface="+mn-lt"/>
                <a:ea typeface="+mn-ea"/>
                <a:cs typeface="+mn-cs"/>
              </a:rPr>
              <a:t> </a:t>
            </a:r>
            <a:r>
              <a:rPr lang="en-US" sz="2500" kern="1200" dirty="0" err="1" smtClean="0">
                <a:solidFill>
                  <a:schemeClr val="tx1"/>
                </a:solidFill>
                <a:latin typeface="+mn-lt"/>
                <a:ea typeface="+mn-ea"/>
                <a:cs typeface="+mn-cs"/>
              </a:rPr>
              <a:t>sallam</a:t>
            </a:r>
            <a:r>
              <a:rPr lang="en-US" sz="2500" kern="1200" dirty="0" smtClean="0">
                <a:solidFill>
                  <a:schemeClr val="tx1"/>
                </a:solidFill>
                <a:latin typeface="+mn-lt"/>
                <a:ea typeface="+mn-ea"/>
                <a:cs typeface="+mn-cs"/>
              </a:rPr>
              <a:t>) that his own followers had been ordered to pray fifty times a day. Musa (</a:t>
            </a:r>
            <a:r>
              <a:rPr lang="en-US" sz="2500" kern="1200" dirty="0" err="1" smtClean="0">
                <a:solidFill>
                  <a:schemeClr val="tx1"/>
                </a:solidFill>
                <a:latin typeface="+mn-lt"/>
                <a:ea typeface="+mn-ea"/>
                <a:cs typeface="+mn-cs"/>
              </a:rPr>
              <a:t>alayhi</a:t>
            </a:r>
            <a:r>
              <a:rPr lang="en-US" sz="2500" kern="1200" dirty="0" smtClean="0">
                <a:solidFill>
                  <a:schemeClr val="tx1"/>
                </a:solidFill>
                <a:latin typeface="+mn-lt"/>
                <a:ea typeface="+mn-ea"/>
                <a:cs typeface="+mn-cs"/>
              </a:rPr>
              <a:t> </a:t>
            </a:r>
            <a:r>
              <a:rPr lang="en-US" sz="2500" kern="1200" dirty="0" err="1" smtClean="0">
                <a:solidFill>
                  <a:schemeClr val="tx1"/>
                </a:solidFill>
                <a:latin typeface="+mn-lt"/>
                <a:ea typeface="+mn-ea"/>
                <a:cs typeface="+mn-cs"/>
              </a:rPr>
              <a:t>salam</a:t>
            </a:r>
            <a:r>
              <a:rPr lang="en-US" sz="2500" kern="1200" dirty="0" smtClean="0">
                <a:solidFill>
                  <a:schemeClr val="tx1"/>
                </a:solidFill>
                <a:latin typeface="+mn-lt"/>
                <a:ea typeface="+mn-ea"/>
                <a:cs typeface="+mn-cs"/>
              </a:rPr>
              <a:t>) then said “Your followers cannot perform so many prayers. Go back to your Lord and ask Him to reduce the amount.” The Prophet Muhammad (</a:t>
            </a:r>
            <a:r>
              <a:rPr lang="en-US" sz="2500" kern="1200" dirty="0" err="1" smtClean="0">
                <a:solidFill>
                  <a:schemeClr val="tx1"/>
                </a:solidFill>
                <a:latin typeface="+mn-lt"/>
                <a:ea typeface="+mn-ea"/>
                <a:cs typeface="+mn-cs"/>
              </a:rPr>
              <a:t>sallahu</a:t>
            </a:r>
            <a:r>
              <a:rPr lang="en-US" sz="2500" kern="1200" dirty="0" smtClean="0">
                <a:solidFill>
                  <a:schemeClr val="tx1"/>
                </a:solidFill>
                <a:latin typeface="+mn-lt"/>
                <a:ea typeface="+mn-ea"/>
                <a:cs typeface="+mn-cs"/>
              </a:rPr>
              <a:t> </a:t>
            </a:r>
            <a:r>
              <a:rPr lang="en-US" sz="2500" kern="1200" dirty="0" err="1" smtClean="0">
                <a:solidFill>
                  <a:schemeClr val="tx1"/>
                </a:solidFill>
                <a:latin typeface="+mn-lt"/>
                <a:ea typeface="+mn-ea"/>
                <a:cs typeface="+mn-cs"/>
              </a:rPr>
              <a:t>alayhi</a:t>
            </a:r>
            <a:r>
              <a:rPr lang="en-US" sz="2500" kern="1200" dirty="0" smtClean="0">
                <a:solidFill>
                  <a:schemeClr val="tx1"/>
                </a:solidFill>
                <a:latin typeface="+mn-lt"/>
                <a:ea typeface="+mn-ea"/>
                <a:cs typeface="+mn-cs"/>
              </a:rPr>
              <a:t> </a:t>
            </a:r>
            <a:r>
              <a:rPr lang="en-US" sz="2500" kern="1200" dirty="0" err="1" smtClean="0">
                <a:solidFill>
                  <a:schemeClr val="tx1"/>
                </a:solidFill>
                <a:latin typeface="+mn-lt"/>
                <a:ea typeface="+mn-ea"/>
                <a:cs typeface="+mn-cs"/>
              </a:rPr>
              <a:t>wa</a:t>
            </a:r>
            <a:r>
              <a:rPr lang="en-US" sz="2500" kern="1200" dirty="0" smtClean="0">
                <a:solidFill>
                  <a:schemeClr val="tx1"/>
                </a:solidFill>
                <a:latin typeface="+mn-lt"/>
                <a:ea typeface="+mn-ea"/>
                <a:cs typeface="+mn-cs"/>
              </a:rPr>
              <a:t> </a:t>
            </a:r>
            <a:r>
              <a:rPr lang="en-US" sz="2500" kern="1200" dirty="0" err="1" smtClean="0">
                <a:solidFill>
                  <a:schemeClr val="tx1"/>
                </a:solidFill>
                <a:latin typeface="+mn-lt"/>
                <a:ea typeface="+mn-ea"/>
                <a:cs typeface="+mn-cs"/>
              </a:rPr>
              <a:t>sallam</a:t>
            </a:r>
            <a:r>
              <a:rPr lang="en-US" sz="2500" kern="1200" dirty="0" smtClean="0">
                <a:solidFill>
                  <a:schemeClr val="tx1"/>
                </a:solidFill>
                <a:latin typeface="+mn-lt"/>
                <a:ea typeface="+mn-ea"/>
                <a:cs typeface="+mn-cs"/>
              </a:rPr>
              <a:t>) returned to Allah (</a:t>
            </a:r>
            <a:r>
              <a:rPr lang="en-US" sz="2500" kern="1200" dirty="0" err="1" smtClean="0">
                <a:solidFill>
                  <a:schemeClr val="tx1"/>
                </a:solidFill>
                <a:latin typeface="+mn-lt"/>
                <a:ea typeface="+mn-ea"/>
                <a:cs typeface="+mn-cs"/>
              </a:rPr>
              <a:t>subhana</a:t>
            </a:r>
            <a:r>
              <a:rPr lang="en-US" sz="2500" kern="1200" dirty="0" smtClean="0">
                <a:solidFill>
                  <a:schemeClr val="tx1"/>
                </a:solidFill>
                <a:latin typeface="+mn-lt"/>
                <a:ea typeface="+mn-ea"/>
                <a:cs typeface="+mn-cs"/>
              </a:rPr>
              <a:t> </a:t>
            </a:r>
            <a:r>
              <a:rPr lang="en-US" sz="2500" kern="1200" dirty="0" err="1" smtClean="0">
                <a:solidFill>
                  <a:schemeClr val="tx1"/>
                </a:solidFill>
                <a:latin typeface="+mn-lt"/>
                <a:ea typeface="+mn-ea"/>
                <a:cs typeface="+mn-cs"/>
              </a:rPr>
              <a:t>wa</a:t>
            </a:r>
            <a:r>
              <a:rPr lang="en-US" sz="2500" kern="1200" dirty="0" smtClean="0">
                <a:solidFill>
                  <a:schemeClr val="tx1"/>
                </a:solidFill>
                <a:latin typeface="+mn-lt"/>
                <a:ea typeface="+mn-ea"/>
                <a:cs typeface="+mn-cs"/>
              </a:rPr>
              <a:t> </a:t>
            </a:r>
            <a:r>
              <a:rPr lang="en-US" sz="2500" kern="1200" dirty="0" err="1" smtClean="0">
                <a:solidFill>
                  <a:schemeClr val="tx1"/>
                </a:solidFill>
                <a:latin typeface="+mn-lt"/>
                <a:ea typeface="+mn-ea"/>
                <a:cs typeface="+mn-cs"/>
              </a:rPr>
              <a:t>ta’ala</a:t>
            </a:r>
            <a:r>
              <a:rPr lang="en-US" sz="2500" kern="1200" dirty="0" smtClean="0">
                <a:solidFill>
                  <a:schemeClr val="tx1"/>
                </a:solidFill>
                <a:latin typeface="+mn-lt"/>
                <a:ea typeface="+mn-ea"/>
                <a:cs typeface="+mn-cs"/>
              </a:rPr>
              <a:t>) with </a:t>
            </a:r>
            <a:r>
              <a:rPr lang="en-US" sz="2500" kern="1200" dirty="0" err="1" smtClean="0">
                <a:solidFill>
                  <a:schemeClr val="tx1"/>
                </a:solidFill>
                <a:latin typeface="+mn-lt"/>
                <a:ea typeface="+mn-ea"/>
                <a:cs typeface="+mn-cs"/>
              </a:rPr>
              <a:t>Jibril</a:t>
            </a:r>
            <a:r>
              <a:rPr lang="en-US" sz="2500" kern="1200" dirty="0" smtClean="0">
                <a:solidFill>
                  <a:schemeClr val="tx1"/>
                </a:solidFill>
                <a:latin typeface="+mn-lt"/>
                <a:ea typeface="+mn-ea"/>
                <a:cs typeface="+mn-cs"/>
              </a:rPr>
              <a:t> (</a:t>
            </a:r>
            <a:r>
              <a:rPr lang="en-US" sz="2500" kern="1200" dirty="0" err="1" smtClean="0">
                <a:solidFill>
                  <a:schemeClr val="tx1"/>
                </a:solidFill>
                <a:latin typeface="+mn-lt"/>
                <a:ea typeface="+mn-ea"/>
                <a:cs typeface="+mn-cs"/>
              </a:rPr>
              <a:t>alayhi</a:t>
            </a:r>
            <a:r>
              <a:rPr lang="en-US" sz="2500" kern="1200" dirty="0" smtClean="0">
                <a:solidFill>
                  <a:schemeClr val="tx1"/>
                </a:solidFill>
                <a:latin typeface="+mn-lt"/>
                <a:ea typeface="+mn-ea"/>
                <a:cs typeface="+mn-cs"/>
              </a:rPr>
              <a:t> </a:t>
            </a:r>
            <a:r>
              <a:rPr lang="en-US" sz="2500" kern="1200" dirty="0" err="1" smtClean="0">
                <a:solidFill>
                  <a:schemeClr val="tx1"/>
                </a:solidFill>
                <a:latin typeface="+mn-lt"/>
                <a:ea typeface="+mn-ea"/>
                <a:cs typeface="+mn-cs"/>
              </a:rPr>
              <a:t>salam</a:t>
            </a:r>
            <a:r>
              <a:rPr lang="en-US" sz="2500" kern="1200" dirty="0" smtClean="0">
                <a:solidFill>
                  <a:schemeClr val="tx1"/>
                </a:solidFill>
                <a:latin typeface="+mn-lt"/>
                <a:ea typeface="+mn-ea"/>
                <a:cs typeface="+mn-cs"/>
              </a:rPr>
              <a:t>). Allah (</a:t>
            </a:r>
            <a:r>
              <a:rPr lang="en-US" sz="2500" kern="1200" dirty="0" err="1" smtClean="0">
                <a:solidFill>
                  <a:schemeClr val="tx1"/>
                </a:solidFill>
                <a:latin typeface="+mn-lt"/>
                <a:ea typeface="+mn-ea"/>
                <a:cs typeface="+mn-cs"/>
              </a:rPr>
              <a:t>subhana</a:t>
            </a:r>
            <a:r>
              <a:rPr lang="en-US" sz="2500" kern="1200" dirty="0" smtClean="0">
                <a:solidFill>
                  <a:schemeClr val="tx1"/>
                </a:solidFill>
                <a:latin typeface="+mn-lt"/>
                <a:ea typeface="+mn-ea"/>
                <a:cs typeface="+mn-cs"/>
              </a:rPr>
              <a:t> </a:t>
            </a:r>
            <a:r>
              <a:rPr lang="en-US" sz="2500" kern="1200" dirty="0" err="1" smtClean="0">
                <a:solidFill>
                  <a:schemeClr val="tx1"/>
                </a:solidFill>
                <a:latin typeface="+mn-lt"/>
                <a:ea typeface="+mn-ea"/>
                <a:cs typeface="+mn-cs"/>
              </a:rPr>
              <a:t>wa</a:t>
            </a:r>
            <a:r>
              <a:rPr lang="en-US" sz="2500" kern="1200" dirty="0" smtClean="0">
                <a:solidFill>
                  <a:schemeClr val="tx1"/>
                </a:solidFill>
                <a:latin typeface="+mn-lt"/>
                <a:ea typeface="+mn-ea"/>
                <a:cs typeface="+mn-cs"/>
              </a:rPr>
              <a:t> </a:t>
            </a:r>
            <a:r>
              <a:rPr lang="en-US" sz="2500" kern="1200" dirty="0" err="1" smtClean="0">
                <a:solidFill>
                  <a:schemeClr val="tx1"/>
                </a:solidFill>
                <a:latin typeface="+mn-lt"/>
                <a:ea typeface="+mn-ea"/>
                <a:cs typeface="+mn-cs"/>
              </a:rPr>
              <a:t>ta’ala</a:t>
            </a:r>
            <a:r>
              <a:rPr lang="en-US" sz="2500" kern="1200" dirty="0" smtClean="0">
                <a:solidFill>
                  <a:schemeClr val="tx1"/>
                </a:solidFill>
                <a:latin typeface="+mn-lt"/>
                <a:ea typeface="+mn-ea"/>
                <a:cs typeface="+mn-cs"/>
              </a:rPr>
              <a:t>) reduced the obligation by 10.  The Prophet Muhammad (</a:t>
            </a:r>
            <a:r>
              <a:rPr lang="en-US" sz="2500" kern="1200" dirty="0" err="1" smtClean="0">
                <a:solidFill>
                  <a:schemeClr val="tx1"/>
                </a:solidFill>
                <a:latin typeface="+mn-lt"/>
                <a:ea typeface="+mn-ea"/>
                <a:cs typeface="+mn-cs"/>
              </a:rPr>
              <a:t>sallahu</a:t>
            </a:r>
            <a:r>
              <a:rPr lang="en-US" sz="2500" kern="1200" dirty="0" smtClean="0">
                <a:solidFill>
                  <a:schemeClr val="tx1"/>
                </a:solidFill>
                <a:latin typeface="+mn-lt"/>
                <a:ea typeface="+mn-ea"/>
                <a:cs typeface="+mn-cs"/>
              </a:rPr>
              <a:t> </a:t>
            </a:r>
            <a:r>
              <a:rPr lang="en-US" sz="2500" kern="1200" dirty="0" err="1" smtClean="0">
                <a:solidFill>
                  <a:schemeClr val="tx1"/>
                </a:solidFill>
                <a:latin typeface="+mn-lt"/>
                <a:ea typeface="+mn-ea"/>
                <a:cs typeface="+mn-cs"/>
              </a:rPr>
              <a:t>alayhi</a:t>
            </a:r>
            <a:r>
              <a:rPr lang="en-US" sz="2500" kern="1200" dirty="0" smtClean="0">
                <a:solidFill>
                  <a:schemeClr val="tx1"/>
                </a:solidFill>
                <a:latin typeface="+mn-lt"/>
                <a:ea typeface="+mn-ea"/>
                <a:cs typeface="+mn-cs"/>
              </a:rPr>
              <a:t> </a:t>
            </a:r>
            <a:r>
              <a:rPr lang="en-US" sz="2500" kern="1200" dirty="0" err="1" smtClean="0">
                <a:solidFill>
                  <a:schemeClr val="tx1"/>
                </a:solidFill>
                <a:latin typeface="+mn-lt"/>
                <a:ea typeface="+mn-ea"/>
                <a:cs typeface="+mn-cs"/>
              </a:rPr>
              <a:t>wa</a:t>
            </a:r>
            <a:r>
              <a:rPr lang="en-US" sz="2500" kern="1200" dirty="0" smtClean="0">
                <a:solidFill>
                  <a:schemeClr val="tx1"/>
                </a:solidFill>
                <a:latin typeface="+mn-lt"/>
                <a:ea typeface="+mn-ea"/>
                <a:cs typeface="+mn-cs"/>
              </a:rPr>
              <a:t> </a:t>
            </a:r>
            <a:r>
              <a:rPr lang="en-US" sz="2500" kern="1200" dirty="0" err="1" smtClean="0">
                <a:solidFill>
                  <a:schemeClr val="tx1"/>
                </a:solidFill>
                <a:latin typeface="+mn-lt"/>
                <a:ea typeface="+mn-ea"/>
                <a:cs typeface="+mn-cs"/>
              </a:rPr>
              <a:t>sallam</a:t>
            </a:r>
            <a:r>
              <a:rPr lang="en-US" sz="2500" kern="1200" dirty="0" smtClean="0">
                <a:solidFill>
                  <a:schemeClr val="tx1"/>
                </a:solidFill>
                <a:latin typeface="+mn-lt"/>
                <a:ea typeface="+mn-ea"/>
                <a:cs typeface="+mn-cs"/>
              </a:rPr>
              <a:t>) descended again and reported this to Musa (</a:t>
            </a:r>
            <a:r>
              <a:rPr lang="en-US" sz="2500" kern="1200" dirty="0" err="1" smtClean="0">
                <a:solidFill>
                  <a:schemeClr val="tx1"/>
                </a:solidFill>
                <a:latin typeface="+mn-lt"/>
                <a:ea typeface="+mn-ea"/>
                <a:cs typeface="+mn-cs"/>
              </a:rPr>
              <a:t>alayhi</a:t>
            </a:r>
            <a:r>
              <a:rPr lang="en-US" sz="2500" kern="1200" dirty="0" smtClean="0">
                <a:solidFill>
                  <a:schemeClr val="tx1"/>
                </a:solidFill>
                <a:latin typeface="+mn-lt"/>
                <a:ea typeface="+mn-ea"/>
                <a:cs typeface="+mn-cs"/>
              </a:rPr>
              <a:t> </a:t>
            </a:r>
            <a:r>
              <a:rPr lang="en-US" sz="2500" kern="1200" dirty="0" err="1" smtClean="0">
                <a:solidFill>
                  <a:schemeClr val="tx1"/>
                </a:solidFill>
                <a:latin typeface="+mn-lt"/>
                <a:ea typeface="+mn-ea"/>
                <a:cs typeface="+mn-cs"/>
              </a:rPr>
              <a:t>salam</a:t>
            </a:r>
            <a:r>
              <a:rPr lang="en-US" sz="2500" kern="1200" dirty="0" smtClean="0">
                <a:solidFill>
                  <a:schemeClr val="tx1"/>
                </a:solidFill>
                <a:latin typeface="+mn-lt"/>
                <a:ea typeface="+mn-ea"/>
                <a:cs typeface="+mn-cs"/>
              </a:rPr>
              <a:t>) who urged him again to request for a further reduction. The Prophet (</a:t>
            </a:r>
            <a:r>
              <a:rPr lang="en-US" sz="2500" kern="1200" dirty="0" err="1" smtClean="0">
                <a:solidFill>
                  <a:schemeClr val="tx1"/>
                </a:solidFill>
                <a:latin typeface="+mn-lt"/>
                <a:ea typeface="+mn-ea"/>
                <a:cs typeface="+mn-cs"/>
              </a:rPr>
              <a:t>sallahu</a:t>
            </a:r>
            <a:r>
              <a:rPr lang="en-US" sz="2500" kern="1200" dirty="0" smtClean="0">
                <a:solidFill>
                  <a:schemeClr val="tx1"/>
                </a:solidFill>
                <a:latin typeface="+mn-lt"/>
                <a:ea typeface="+mn-ea"/>
                <a:cs typeface="+mn-cs"/>
              </a:rPr>
              <a:t> </a:t>
            </a:r>
            <a:r>
              <a:rPr lang="en-US" sz="2500" kern="1200" dirty="0" err="1" smtClean="0">
                <a:solidFill>
                  <a:schemeClr val="tx1"/>
                </a:solidFill>
                <a:latin typeface="+mn-lt"/>
                <a:ea typeface="+mn-ea"/>
                <a:cs typeface="+mn-cs"/>
              </a:rPr>
              <a:t>alayhi</a:t>
            </a:r>
            <a:r>
              <a:rPr lang="en-US" sz="2500" kern="1200" dirty="0" smtClean="0">
                <a:solidFill>
                  <a:schemeClr val="tx1"/>
                </a:solidFill>
                <a:latin typeface="+mn-lt"/>
                <a:ea typeface="+mn-ea"/>
                <a:cs typeface="+mn-cs"/>
              </a:rPr>
              <a:t> </a:t>
            </a:r>
            <a:r>
              <a:rPr lang="en-US" sz="2500" kern="1200" dirty="0" err="1" smtClean="0">
                <a:solidFill>
                  <a:schemeClr val="tx1"/>
                </a:solidFill>
                <a:latin typeface="+mn-lt"/>
                <a:ea typeface="+mn-ea"/>
                <a:cs typeface="+mn-cs"/>
              </a:rPr>
              <a:t>wa</a:t>
            </a:r>
            <a:r>
              <a:rPr lang="en-US" sz="2500" kern="1200" dirty="0" smtClean="0">
                <a:solidFill>
                  <a:schemeClr val="tx1"/>
                </a:solidFill>
                <a:latin typeface="+mn-lt"/>
                <a:ea typeface="+mn-ea"/>
                <a:cs typeface="+mn-cs"/>
              </a:rPr>
              <a:t> </a:t>
            </a:r>
            <a:r>
              <a:rPr lang="en-US" sz="2500" kern="1200" dirty="0" err="1" smtClean="0">
                <a:solidFill>
                  <a:schemeClr val="tx1"/>
                </a:solidFill>
                <a:latin typeface="+mn-lt"/>
                <a:ea typeface="+mn-ea"/>
                <a:cs typeface="+mn-cs"/>
              </a:rPr>
              <a:t>sallam</a:t>
            </a:r>
            <a:r>
              <a:rPr lang="en-US" sz="2500" kern="1200" dirty="0" smtClean="0">
                <a:solidFill>
                  <a:schemeClr val="tx1"/>
                </a:solidFill>
                <a:latin typeface="+mn-lt"/>
                <a:ea typeface="+mn-ea"/>
                <a:cs typeface="+mn-cs"/>
              </a:rPr>
              <a:t>) returned again and again until the prayers were reduced only to five. When Musa (</a:t>
            </a:r>
            <a:r>
              <a:rPr lang="en-US" sz="2500" kern="1200" dirty="0" err="1" smtClean="0">
                <a:solidFill>
                  <a:schemeClr val="tx1"/>
                </a:solidFill>
                <a:latin typeface="+mn-lt"/>
                <a:ea typeface="+mn-ea"/>
                <a:cs typeface="+mn-cs"/>
              </a:rPr>
              <a:t>alayhi</a:t>
            </a:r>
            <a:r>
              <a:rPr lang="en-US" sz="2500" kern="1200" dirty="0" smtClean="0">
                <a:solidFill>
                  <a:schemeClr val="tx1"/>
                </a:solidFill>
                <a:latin typeface="+mn-lt"/>
                <a:ea typeface="+mn-ea"/>
                <a:cs typeface="+mn-cs"/>
              </a:rPr>
              <a:t> </a:t>
            </a:r>
            <a:r>
              <a:rPr lang="en-US" sz="2500" kern="1200" dirty="0" err="1" smtClean="0">
                <a:solidFill>
                  <a:schemeClr val="tx1"/>
                </a:solidFill>
                <a:latin typeface="+mn-lt"/>
                <a:ea typeface="+mn-ea"/>
                <a:cs typeface="+mn-cs"/>
              </a:rPr>
              <a:t>salam</a:t>
            </a:r>
            <a:r>
              <a:rPr lang="en-US" sz="2500" kern="1200" dirty="0" smtClean="0">
                <a:solidFill>
                  <a:schemeClr val="tx1"/>
                </a:solidFill>
                <a:latin typeface="+mn-lt"/>
                <a:ea typeface="+mn-ea"/>
                <a:cs typeface="+mn-cs"/>
              </a:rPr>
              <a:t>) asked the Prophet (</a:t>
            </a:r>
            <a:r>
              <a:rPr lang="en-US" sz="2500" kern="1200" dirty="0" err="1" smtClean="0">
                <a:solidFill>
                  <a:schemeClr val="tx1"/>
                </a:solidFill>
                <a:latin typeface="+mn-lt"/>
                <a:ea typeface="+mn-ea"/>
                <a:cs typeface="+mn-cs"/>
              </a:rPr>
              <a:t>sallahu</a:t>
            </a:r>
            <a:r>
              <a:rPr lang="en-US" sz="2500" kern="1200" dirty="0" smtClean="0">
                <a:solidFill>
                  <a:schemeClr val="tx1"/>
                </a:solidFill>
                <a:latin typeface="+mn-lt"/>
                <a:ea typeface="+mn-ea"/>
                <a:cs typeface="+mn-cs"/>
              </a:rPr>
              <a:t> </a:t>
            </a:r>
            <a:r>
              <a:rPr lang="en-US" sz="2500" kern="1200" dirty="0" err="1" smtClean="0">
                <a:solidFill>
                  <a:schemeClr val="tx1"/>
                </a:solidFill>
                <a:latin typeface="+mn-lt"/>
                <a:ea typeface="+mn-ea"/>
                <a:cs typeface="+mn-cs"/>
              </a:rPr>
              <a:t>alayhi</a:t>
            </a:r>
            <a:r>
              <a:rPr lang="en-US" sz="2500" kern="1200" dirty="0" smtClean="0">
                <a:solidFill>
                  <a:schemeClr val="tx1"/>
                </a:solidFill>
                <a:latin typeface="+mn-lt"/>
                <a:ea typeface="+mn-ea"/>
                <a:cs typeface="+mn-cs"/>
              </a:rPr>
              <a:t> </a:t>
            </a:r>
            <a:r>
              <a:rPr lang="en-US" sz="2500" kern="1200" dirty="0" err="1" smtClean="0">
                <a:solidFill>
                  <a:schemeClr val="tx1"/>
                </a:solidFill>
                <a:latin typeface="+mn-lt"/>
                <a:ea typeface="+mn-ea"/>
                <a:cs typeface="+mn-cs"/>
              </a:rPr>
              <a:t>wa</a:t>
            </a:r>
            <a:r>
              <a:rPr lang="en-US" sz="2500" kern="1200" dirty="0" smtClean="0">
                <a:solidFill>
                  <a:schemeClr val="tx1"/>
                </a:solidFill>
                <a:latin typeface="+mn-lt"/>
                <a:ea typeface="+mn-ea"/>
                <a:cs typeface="+mn-cs"/>
              </a:rPr>
              <a:t> </a:t>
            </a:r>
            <a:r>
              <a:rPr lang="en-US" sz="2500" kern="1200" dirty="0" err="1" smtClean="0">
                <a:solidFill>
                  <a:schemeClr val="tx1"/>
                </a:solidFill>
                <a:latin typeface="+mn-lt"/>
                <a:ea typeface="+mn-ea"/>
                <a:cs typeface="+mn-cs"/>
              </a:rPr>
              <a:t>sallam</a:t>
            </a:r>
            <a:r>
              <a:rPr lang="en-US" sz="2500" kern="1200" dirty="0" smtClean="0">
                <a:solidFill>
                  <a:schemeClr val="tx1"/>
                </a:solidFill>
                <a:latin typeface="+mn-lt"/>
                <a:ea typeface="+mn-ea"/>
                <a:cs typeface="+mn-cs"/>
              </a:rPr>
              <a:t>) to reduce it further, the Prophet (</a:t>
            </a:r>
            <a:r>
              <a:rPr lang="en-US" sz="2500" kern="1200" dirty="0" err="1" smtClean="0">
                <a:solidFill>
                  <a:schemeClr val="tx1"/>
                </a:solidFill>
                <a:latin typeface="+mn-lt"/>
                <a:ea typeface="+mn-ea"/>
                <a:cs typeface="+mn-cs"/>
              </a:rPr>
              <a:t>sallahu</a:t>
            </a:r>
            <a:r>
              <a:rPr lang="en-US" sz="2500" kern="1200" dirty="0" smtClean="0">
                <a:solidFill>
                  <a:schemeClr val="tx1"/>
                </a:solidFill>
                <a:latin typeface="+mn-lt"/>
                <a:ea typeface="+mn-ea"/>
                <a:cs typeface="+mn-cs"/>
              </a:rPr>
              <a:t> </a:t>
            </a:r>
            <a:r>
              <a:rPr lang="en-US" sz="2500" kern="1200" dirty="0" err="1" smtClean="0">
                <a:solidFill>
                  <a:schemeClr val="tx1"/>
                </a:solidFill>
                <a:latin typeface="+mn-lt"/>
                <a:ea typeface="+mn-ea"/>
                <a:cs typeface="+mn-cs"/>
              </a:rPr>
              <a:t>alayhi</a:t>
            </a:r>
            <a:r>
              <a:rPr lang="en-US" sz="2500" kern="1200" dirty="0" smtClean="0">
                <a:solidFill>
                  <a:schemeClr val="tx1"/>
                </a:solidFill>
                <a:latin typeface="+mn-lt"/>
                <a:ea typeface="+mn-ea"/>
                <a:cs typeface="+mn-cs"/>
              </a:rPr>
              <a:t> </a:t>
            </a:r>
            <a:r>
              <a:rPr lang="en-US" sz="2500" kern="1200" dirty="0" err="1" smtClean="0">
                <a:solidFill>
                  <a:schemeClr val="tx1"/>
                </a:solidFill>
                <a:latin typeface="+mn-lt"/>
                <a:ea typeface="+mn-ea"/>
                <a:cs typeface="+mn-cs"/>
              </a:rPr>
              <a:t>wa</a:t>
            </a:r>
            <a:r>
              <a:rPr lang="en-US" sz="2500" kern="1200" dirty="0" smtClean="0">
                <a:solidFill>
                  <a:schemeClr val="tx1"/>
                </a:solidFill>
                <a:latin typeface="+mn-lt"/>
                <a:ea typeface="+mn-ea"/>
                <a:cs typeface="+mn-cs"/>
              </a:rPr>
              <a:t> </a:t>
            </a:r>
            <a:r>
              <a:rPr lang="en-US" sz="2500" kern="1200" dirty="0" err="1" smtClean="0">
                <a:solidFill>
                  <a:schemeClr val="tx1"/>
                </a:solidFill>
                <a:latin typeface="+mn-lt"/>
                <a:ea typeface="+mn-ea"/>
                <a:cs typeface="+mn-cs"/>
              </a:rPr>
              <a:t>sallam</a:t>
            </a:r>
            <a:r>
              <a:rPr lang="en-US" sz="2500" kern="1200" dirty="0" smtClean="0">
                <a:solidFill>
                  <a:schemeClr val="tx1"/>
                </a:solidFill>
                <a:latin typeface="+mn-lt"/>
                <a:ea typeface="+mn-ea"/>
                <a:cs typeface="+mn-cs"/>
              </a:rPr>
              <a:t>) replied “I feel ashamed now of repeatedly asking my Lord for reduction. I accept and resign to His Will.” When the Prophet (</a:t>
            </a:r>
            <a:r>
              <a:rPr lang="en-US" sz="2500" kern="1200" dirty="0" err="1" smtClean="0">
                <a:solidFill>
                  <a:schemeClr val="tx1"/>
                </a:solidFill>
                <a:latin typeface="+mn-lt"/>
                <a:ea typeface="+mn-ea"/>
                <a:cs typeface="+mn-cs"/>
              </a:rPr>
              <a:t>sallahu</a:t>
            </a:r>
            <a:r>
              <a:rPr lang="en-US" sz="2500" kern="1200" dirty="0" smtClean="0">
                <a:solidFill>
                  <a:schemeClr val="tx1"/>
                </a:solidFill>
                <a:latin typeface="+mn-lt"/>
                <a:ea typeface="+mn-ea"/>
                <a:cs typeface="+mn-cs"/>
              </a:rPr>
              <a:t> </a:t>
            </a:r>
            <a:r>
              <a:rPr lang="en-US" sz="2500" kern="1200" dirty="0" err="1" smtClean="0">
                <a:solidFill>
                  <a:schemeClr val="tx1"/>
                </a:solidFill>
                <a:latin typeface="+mn-lt"/>
                <a:ea typeface="+mn-ea"/>
                <a:cs typeface="+mn-cs"/>
              </a:rPr>
              <a:t>alayhi</a:t>
            </a:r>
            <a:r>
              <a:rPr lang="en-US" sz="2500" kern="1200" dirty="0" smtClean="0">
                <a:solidFill>
                  <a:schemeClr val="tx1"/>
                </a:solidFill>
                <a:latin typeface="+mn-lt"/>
                <a:ea typeface="+mn-ea"/>
                <a:cs typeface="+mn-cs"/>
              </a:rPr>
              <a:t> </a:t>
            </a:r>
            <a:r>
              <a:rPr lang="en-US" sz="2500" kern="1200" dirty="0" err="1" smtClean="0">
                <a:solidFill>
                  <a:schemeClr val="tx1"/>
                </a:solidFill>
                <a:latin typeface="+mn-lt"/>
                <a:ea typeface="+mn-ea"/>
                <a:cs typeface="+mn-cs"/>
              </a:rPr>
              <a:t>wa</a:t>
            </a:r>
            <a:r>
              <a:rPr lang="en-US" sz="2500" kern="1200" dirty="0" smtClean="0">
                <a:solidFill>
                  <a:schemeClr val="tx1"/>
                </a:solidFill>
                <a:latin typeface="+mn-lt"/>
                <a:ea typeface="+mn-ea"/>
                <a:cs typeface="+mn-cs"/>
              </a:rPr>
              <a:t> </a:t>
            </a:r>
            <a:r>
              <a:rPr lang="en-US" sz="2500" kern="1200" dirty="0" err="1" smtClean="0">
                <a:solidFill>
                  <a:schemeClr val="tx1"/>
                </a:solidFill>
                <a:latin typeface="+mn-lt"/>
                <a:ea typeface="+mn-ea"/>
                <a:cs typeface="+mn-cs"/>
              </a:rPr>
              <a:t>sallam</a:t>
            </a:r>
            <a:r>
              <a:rPr lang="en-US" sz="2500" kern="1200" dirty="0" smtClean="0">
                <a:solidFill>
                  <a:schemeClr val="tx1"/>
                </a:solidFill>
                <a:latin typeface="+mn-lt"/>
                <a:ea typeface="+mn-ea"/>
                <a:cs typeface="+mn-cs"/>
              </a:rPr>
              <a:t>) went farther, a Caller was heard saying: “I have imposed My Ordinance and alleviated (eased) the burden of My servants.” </a:t>
            </a:r>
          </a:p>
          <a:p>
            <a:endParaRPr lang="en-US"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14</a:t>
            </a:fld>
            <a:endParaRPr lang="en-US"/>
          </a:p>
        </p:txBody>
      </p:sp>
    </p:spTree>
    <p:extLst>
      <p:ext uri="{BB962C8B-B14F-4D97-AF65-F5344CB8AC3E}">
        <p14:creationId xmlns:p14="http://schemas.microsoft.com/office/powerpoint/2010/main" val="19164929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It is the ascent of a</a:t>
            </a:r>
            <a:r>
              <a:rPr lang="en-US" sz="2400" baseline="0" dirty="0" smtClean="0"/>
              <a:t> believer. It brings you closer to Allah(SWT).</a:t>
            </a:r>
            <a:endParaRPr lang="en-US" sz="2400"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15</a:t>
            </a:fld>
            <a:endParaRPr lang="en-US"/>
          </a:p>
        </p:txBody>
      </p:sp>
    </p:spTree>
    <p:extLst>
      <p:ext uri="{BB962C8B-B14F-4D97-AF65-F5344CB8AC3E}">
        <p14:creationId xmlns:p14="http://schemas.microsoft.com/office/powerpoint/2010/main" val="4984023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Which means by establishing</a:t>
            </a:r>
            <a:r>
              <a:rPr lang="en-US" sz="2400" baseline="0" dirty="0" smtClean="0"/>
              <a:t> </a:t>
            </a:r>
            <a:r>
              <a:rPr lang="en-US" sz="2400" baseline="0" dirty="0" err="1" smtClean="0"/>
              <a:t>salah</a:t>
            </a:r>
            <a:r>
              <a:rPr lang="en-US" sz="2400" baseline="0" dirty="0" smtClean="0"/>
              <a:t> properly, we can enter heaven, IA. This doesn’t mean reading your </a:t>
            </a:r>
            <a:r>
              <a:rPr lang="en-US" sz="2400" baseline="0" dirty="0" err="1" smtClean="0"/>
              <a:t>namaz</a:t>
            </a:r>
            <a:r>
              <a:rPr lang="en-US" sz="2400" baseline="0" dirty="0" smtClean="0"/>
              <a:t> fives times a day. Remember, we discussed the difference between </a:t>
            </a:r>
            <a:r>
              <a:rPr lang="en-US" sz="2400" baseline="0" dirty="0" err="1" smtClean="0"/>
              <a:t>namaz</a:t>
            </a:r>
            <a:r>
              <a:rPr lang="en-US" sz="2400" baseline="0" dirty="0" smtClean="0"/>
              <a:t> and </a:t>
            </a:r>
            <a:r>
              <a:rPr lang="en-US" sz="2400" baseline="0" dirty="0" err="1" smtClean="0"/>
              <a:t>salah</a:t>
            </a:r>
            <a:r>
              <a:rPr lang="en-US" sz="2400" baseline="0" dirty="0" smtClean="0"/>
              <a:t> in the last class. We are talking about “</a:t>
            </a:r>
            <a:r>
              <a:rPr lang="en-US" sz="2400" baseline="0" dirty="0" err="1" smtClean="0"/>
              <a:t>Aqeemus</a:t>
            </a:r>
            <a:r>
              <a:rPr lang="en-US" sz="2400" baseline="0" dirty="0" smtClean="0"/>
              <a:t> </a:t>
            </a:r>
            <a:r>
              <a:rPr lang="en-US" sz="2400" baseline="0" dirty="0" err="1" smtClean="0"/>
              <a:t>salaata</a:t>
            </a:r>
            <a:r>
              <a:rPr lang="en-US" sz="2400" baseline="0" dirty="0" smtClean="0"/>
              <a:t>”, establishing </a:t>
            </a:r>
            <a:r>
              <a:rPr lang="en-US" sz="2400" baseline="0" dirty="0" err="1" smtClean="0"/>
              <a:t>salah</a:t>
            </a:r>
            <a:r>
              <a:rPr lang="en-US" sz="2400" baseline="0" dirty="0" smtClean="0"/>
              <a:t>.</a:t>
            </a:r>
            <a:endParaRPr lang="en-US" sz="2400"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16</a:t>
            </a:fld>
            <a:endParaRPr lang="en-US"/>
          </a:p>
        </p:txBody>
      </p:sp>
    </p:spTree>
    <p:extLst>
      <p:ext uri="{BB962C8B-B14F-4D97-AF65-F5344CB8AC3E}">
        <p14:creationId xmlns:p14="http://schemas.microsoft.com/office/powerpoint/2010/main" val="20253695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The difference between black and white.</a:t>
            </a:r>
            <a:endParaRPr lang="en-US" sz="2400"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17</a:t>
            </a:fld>
            <a:endParaRPr lang="en-US"/>
          </a:p>
        </p:txBody>
      </p:sp>
    </p:spTree>
    <p:extLst>
      <p:ext uri="{BB962C8B-B14F-4D97-AF65-F5344CB8AC3E}">
        <p14:creationId xmlns:p14="http://schemas.microsoft.com/office/powerpoint/2010/main" val="12266492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0" i="0" dirty="0" smtClean="0"/>
              <a:t>Many scholars have used this </a:t>
            </a:r>
            <a:r>
              <a:rPr lang="en-US" sz="2400" b="0" i="0" dirty="0" err="1" smtClean="0"/>
              <a:t>hadith</a:t>
            </a:r>
            <a:r>
              <a:rPr lang="en-US" sz="2400" b="0" i="0" dirty="0" smtClean="0"/>
              <a:t> as evidence to prove that a person who does not pray is a </a:t>
            </a:r>
            <a:r>
              <a:rPr lang="en-US" sz="2400" b="0" i="0" dirty="0" err="1" smtClean="0"/>
              <a:t>kaafir</a:t>
            </a:r>
            <a:r>
              <a:rPr lang="en-US" sz="2400" b="0" i="0" dirty="0" smtClean="0"/>
              <a:t>.  The lesson that is taken from this </a:t>
            </a:r>
            <a:r>
              <a:rPr lang="en-US" sz="2400" b="0" i="0" dirty="0" err="1" smtClean="0"/>
              <a:t>hadith</a:t>
            </a:r>
            <a:r>
              <a:rPr lang="en-US" sz="2400" b="0" i="0" dirty="0" smtClean="0"/>
              <a:t> is that the prayer is a type of border line which distinguishes a Muslim from a </a:t>
            </a:r>
            <a:r>
              <a:rPr lang="en-US" sz="2400" b="0" i="0" dirty="0" err="1" smtClean="0"/>
              <a:t>Kaafir</a:t>
            </a:r>
            <a:r>
              <a:rPr lang="en-US" sz="2400" b="0" i="0" dirty="0" smtClean="0"/>
              <a:t>.  Therefore, the one who is NOT praying, this border does not exist between him/her and </a:t>
            </a:r>
            <a:r>
              <a:rPr lang="en-US" sz="2400" b="0" i="0" dirty="0" err="1" smtClean="0"/>
              <a:t>kufr</a:t>
            </a:r>
            <a:r>
              <a:rPr lang="en-US" sz="2400" b="0" i="0" dirty="0" smtClean="0"/>
              <a:t>, hence, there is no difference between him/her and a </a:t>
            </a:r>
            <a:r>
              <a:rPr lang="en-US" sz="2400" b="0" i="0" dirty="0" err="1" smtClean="0"/>
              <a:t>Kaafir</a:t>
            </a:r>
            <a:r>
              <a:rPr lang="en-US" sz="2400" b="0" i="0" dirty="0" smtClean="0"/>
              <a:t>. </a:t>
            </a:r>
          </a:p>
          <a:p>
            <a:endParaRPr lang="en-US" sz="2400"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92696" y="4355976"/>
            <a:ext cx="5486400" cy="4114800"/>
          </a:xfrm>
        </p:spPr>
        <p:txBody>
          <a:bodyPr>
            <a:normAutofit/>
          </a:bodyPr>
          <a:lstStyle/>
          <a:p>
            <a:r>
              <a:rPr lang="en-US" sz="2400" dirty="0" smtClean="0"/>
              <a:t>And yet</a:t>
            </a:r>
            <a:r>
              <a:rPr lang="en-US" sz="2400" baseline="0" dirty="0" smtClean="0"/>
              <a:t>, we leave our prayers so easily….</a:t>
            </a:r>
          </a:p>
          <a:p>
            <a:endParaRPr lang="en-US" sz="2400" baseline="0" dirty="0" smtClean="0"/>
          </a:p>
          <a:p>
            <a:r>
              <a:rPr lang="en-US" sz="2400" baseline="0" dirty="0" smtClean="0"/>
              <a:t>You forgot, or you were sleeping, you were in a cinema and could leave the movie and go out and pray, or you were busy with your friends, or in your homework or on the computer. Or you were plain and simple LAZY. </a:t>
            </a:r>
          </a:p>
          <a:p>
            <a:r>
              <a:rPr lang="en-US" sz="2400" baseline="0" dirty="0" smtClean="0"/>
              <a:t>Without even giving a second thought about its implications.</a:t>
            </a:r>
            <a:endParaRPr lang="en-US" sz="2400"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19</a:t>
            </a:fld>
            <a:endParaRPr lang="en-US"/>
          </a:p>
        </p:txBody>
      </p:sp>
    </p:spTree>
    <p:extLst>
      <p:ext uri="{BB962C8B-B14F-4D97-AF65-F5344CB8AC3E}">
        <p14:creationId xmlns:p14="http://schemas.microsoft.com/office/powerpoint/2010/main" val="34297843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Let’s try to find out the</a:t>
            </a:r>
            <a:r>
              <a:rPr lang="en-US" sz="2400" baseline="0" dirty="0" smtClean="0"/>
              <a:t> origin or the starting point of Salah. Did this start when </a:t>
            </a:r>
            <a:r>
              <a:rPr lang="en-US" sz="2400" baseline="0" dirty="0" err="1" smtClean="0"/>
              <a:t>Muhammud</a:t>
            </a:r>
            <a:r>
              <a:rPr lang="en-US" sz="2400" baseline="0" dirty="0" smtClean="0"/>
              <a:t> (PBUH) became the </a:t>
            </a:r>
            <a:r>
              <a:rPr lang="en-US" sz="2400" baseline="0" dirty="0" err="1" smtClean="0"/>
              <a:t>Rasool</a:t>
            </a:r>
            <a:r>
              <a:rPr lang="en-US" sz="2400" baseline="0" dirty="0" smtClean="0"/>
              <a:t> or has it been there from before?  </a:t>
            </a:r>
            <a:endParaRPr lang="en-US" sz="2400"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2</a:t>
            </a:fld>
            <a:endParaRPr lang="en-US"/>
          </a:p>
        </p:txBody>
      </p:sp>
    </p:spTree>
    <p:extLst>
      <p:ext uri="{BB962C8B-B14F-4D97-AF65-F5344CB8AC3E}">
        <p14:creationId xmlns:p14="http://schemas.microsoft.com/office/powerpoint/2010/main" val="39779040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You are out of the boundaries</a:t>
            </a:r>
            <a:r>
              <a:rPr lang="en-US" sz="2400" baseline="0" dirty="0" smtClean="0"/>
              <a:t> of Islam. Salah differentiates us from Non Muslims.</a:t>
            </a:r>
          </a:p>
          <a:p>
            <a:endParaRPr lang="en-US" sz="2400" baseline="0" dirty="0" smtClean="0"/>
          </a:p>
          <a:p>
            <a:r>
              <a:rPr lang="en-US" sz="2400" baseline="0" dirty="0" smtClean="0"/>
              <a:t>But this does not mean that we go around calling people </a:t>
            </a:r>
            <a:r>
              <a:rPr lang="en-US" sz="2400" baseline="0" dirty="0" err="1" smtClean="0"/>
              <a:t>kaafir</a:t>
            </a:r>
            <a:r>
              <a:rPr lang="en-US" sz="2400" baseline="0" dirty="0" smtClean="0"/>
              <a:t> because they are not praying. That is not our job. We have to look at ourselves and the people close to us and try to achieve this </a:t>
            </a:r>
            <a:r>
              <a:rPr lang="en-US" sz="2400" baseline="0" dirty="0" err="1" smtClean="0"/>
              <a:t>mairaj</a:t>
            </a:r>
            <a:r>
              <a:rPr lang="en-US" sz="2400" baseline="0" dirty="0" smtClean="0"/>
              <a:t>.</a:t>
            </a:r>
            <a:endParaRPr lang="en-US" sz="2400"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20</a:t>
            </a:fld>
            <a:endParaRPr lang="en-US" dirty="0"/>
          </a:p>
        </p:txBody>
      </p:sp>
    </p:spTree>
    <p:extLst>
      <p:ext uri="{BB962C8B-B14F-4D97-AF65-F5344CB8AC3E}">
        <p14:creationId xmlns:p14="http://schemas.microsoft.com/office/powerpoint/2010/main" val="15237984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C10EC4-31C0-4026-B930-CFBF7D88E1C2}" type="slidenum">
              <a:rPr lang="en-US" smtClean="0"/>
              <a:pPr/>
              <a:t>21</a:t>
            </a:fld>
            <a:endParaRPr lang="en-US"/>
          </a:p>
        </p:txBody>
      </p:sp>
    </p:spTree>
    <p:extLst>
      <p:ext uri="{BB962C8B-B14F-4D97-AF65-F5344CB8AC3E}">
        <p14:creationId xmlns:p14="http://schemas.microsoft.com/office/powerpoint/2010/main" val="3757950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To pray </a:t>
            </a:r>
            <a:r>
              <a:rPr lang="en-US" sz="2400" dirty="0" err="1" smtClean="0"/>
              <a:t>salah</a:t>
            </a:r>
            <a:r>
              <a:rPr lang="en-US" sz="2400" dirty="0" smtClean="0"/>
              <a:t> regularly not weekly</a:t>
            </a:r>
            <a:r>
              <a:rPr lang="en-US" sz="2400" baseline="0" dirty="0" smtClean="0"/>
              <a:t> on </a:t>
            </a:r>
            <a:r>
              <a:rPr lang="en-US" sz="2400" baseline="0" dirty="0" err="1" smtClean="0"/>
              <a:t>fridays</a:t>
            </a:r>
            <a:r>
              <a:rPr lang="en-US" sz="2400" baseline="0" dirty="0" smtClean="0"/>
              <a:t> or twice a year on </a:t>
            </a:r>
            <a:r>
              <a:rPr lang="en-US" sz="2400" baseline="0" dirty="0" err="1" smtClean="0"/>
              <a:t>eid</a:t>
            </a:r>
            <a:r>
              <a:rPr lang="en-US" sz="2400" baseline="0" dirty="0" smtClean="0"/>
              <a:t> days.</a:t>
            </a:r>
            <a:endParaRPr lang="en-US" sz="2400"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22</a:t>
            </a:fld>
            <a:endParaRPr lang="en-US"/>
          </a:p>
        </p:txBody>
      </p:sp>
    </p:spTree>
    <p:extLst>
      <p:ext uri="{BB962C8B-B14F-4D97-AF65-F5344CB8AC3E}">
        <p14:creationId xmlns:p14="http://schemas.microsoft.com/office/powerpoint/2010/main" val="40680500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Why did </a:t>
            </a:r>
            <a:r>
              <a:rPr lang="en-US" sz="2400" dirty="0" err="1" smtClean="0"/>
              <a:t>Rasool</a:t>
            </a:r>
            <a:r>
              <a:rPr lang="en-US" sz="2400" dirty="0" smtClean="0"/>
              <a:t> </a:t>
            </a:r>
            <a:r>
              <a:rPr lang="en-US" sz="2400" dirty="0" err="1" smtClean="0"/>
              <a:t>Allahj</a:t>
            </a:r>
            <a:r>
              <a:rPr lang="en-US" sz="2400" dirty="0" smtClean="0"/>
              <a:t>(PBUH) used the word pillar. What is the purpose of</a:t>
            </a:r>
            <a:r>
              <a:rPr lang="en-US" sz="2400" baseline="0" dirty="0" smtClean="0"/>
              <a:t> a pillar?</a:t>
            </a:r>
          </a:p>
          <a:p>
            <a:endParaRPr lang="en-US" sz="2400" baseline="0" dirty="0" smtClean="0"/>
          </a:p>
          <a:p>
            <a:r>
              <a:rPr lang="en-US" sz="2400" dirty="0" smtClean="0"/>
              <a:t>This is a pillar.  It is</a:t>
            </a:r>
            <a:r>
              <a:rPr lang="en-US" sz="2400" baseline="0" dirty="0" smtClean="0"/>
              <a:t> like a peg.  Same function. It holds the whole building. If the pillars are weak, the whole building will be weak.</a:t>
            </a:r>
            <a:endParaRPr lang="en-US" sz="2400"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23</a:t>
            </a:fld>
            <a:endParaRPr lang="en-US"/>
          </a:p>
        </p:txBody>
      </p:sp>
    </p:spTree>
    <p:extLst>
      <p:ext uri="{BB962C8B-B14F-4D97-AF65-F5344CB8AC3E}">
        <p14:creationId xmlns:p14="http://schemas.microsoft.com/office/powerpoint/2010/main" val="8653437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Pillar/peg</a:t>
            </a:r>
            <a:r>
              <a:rPr lang="en-US" sz="2400" baseline="0" dirty="0" smtClean="0"/>
              <a:t> has its foundation deep in the ground – pillars are not simply kept at ground level.  </a:t>
            </a:r>
            <a:endParaRPr lang="en-US" sz="2400" dirty="0" smtClean="0"/>
          </a:p>
          <a:p>
            <a:endParaRPr lang="en-US" sz="2400"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24</a:t>
            </a:fld>
            <a:endParaRPr lang="en-US"/>
          </a:p>
        </p:txBody>
      </p:sp>
    </p:spTree>
    <p:extLst>
      <p:ext uri="{BB962C8B-B14F-4D97-AF65-F5344CB8AC3E}">
        <p14:creationId xmlns:p14="http://schemas.microsoft.com/office/powerpoint/2010/main" val="25808484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25</a:t>
            </a:fld>
            <a:endParaRPr lang="en-US"/>
          </a:p>
        </p:txBody>
      </p:sp>
    </p:spTree>
    <p:extLst>
      <p:ext uri="{BB962C8B-B14F-4D97-AF65-F5344CB8AC3E}">
        <p14:creationId xmlns:p14="http://schemas.microsoft.com/office/powerpoint/2010/main" val="8092561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Mountains have the same purpose.</a:t>
            </a:r>
            <a:endParaRPr lang="en-US" sz="2400"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26</a:t>
            </a:fld>
            <a:endParaRPr lang="en-US"/>
          </a:p>
        </p:txBody>
      </p:sp>
    </p:spTree>
    <p:extLst>
      <p:ext uri="{BB962C8B-B14F-4D97-AF65-F5344CB8AC3E}">
        <p14:creationId xmlns:p14="http://schemas.microsoft.com/office/powerpoint/2010/main" val="19587103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You can only see part of the mountains. Most of it is under</a:t>
            </a:r>
            <a:r>
              <a:rPr lang="en-US" sz="2400" baseline="0" dirty="0" smtClean="0"/>
              <a:t>ground. It holds the Earth, keeps it stable. Otherwise, earth’s plates would be shifting all the time and we wouldn’t be able to stand or walk on it. You must have studied this in geography.</a:t>
            </a:r>
            <a:endParaRPr lang="en-US" sz="2400"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27</a:t>
            </a:fld>
            <a:endParaRPr lang="en-US"/>
          </a:p>
        </p:txBody>
      </p:sp>
    </p:spTree>
    <p:extLst>
      <p:ext uri="{BB962C8B-B14F-4D97-AF65-F5344CB8AC3E}">
        <p14:creationId xmlns:p14="http://schemas.microsoft.com/office/powerpoint/2010/main" val="9894010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The Qur’an describes mountains in respect of their shape and function.</a:t>
            </a:r>
            <a:endParaRPr lang="en-US" sz="2400"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This is a glacier that we can see with our eyes.  And This we cannot see …..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24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Remember the movie “Titanic”</a:t>
            </a:r>
          </a:p>
          <a:p>
            <a:endParaRPr lang="en-US" sz="2400"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29</a:t>
            </a:fld>
            <a:endParaRPr lang="en-US"/>
          </a:p>
        </p:txBody>
      </p:sp>
    </p:spTree>
    <p:extLst>
      <p:ext uri="{BB962C8B-B14F-4D97-AF65-F5344CB8AC3E}">
        <p14:creationId xmlns:p14="http://schemas.microsoft.com/office/powerpoint/2010/main" val="26804097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Salah has a history that goes back to early prophets and their followers.  Just like “Islam” is not a new </a:t>
            </a:r>
            <a:r>
              <a:rPr lang="en-US" sz="2400" dirty="0" err="1" smtClean="0"/>
              <a:t>deen</a:t>
            </a:r>
            <a:r>
              <a:rPr lang="en-US" sz="2400" baseline="0" dirty="0" smtClean="0"/>
              <a:t> – All prophets of Allah from Adam AS to Muhammad </a:t>
            </a:r>
            <a:r>
              <a:rPr lang="en-US" sz="2400" baseline="0" dirty="0" err="1" smtClean="0"/>
              <a:t>pbuh</a:t>
            </a:r>
            <a:r>
              <a:rPr lang="en-US" sz="2400" baseline="0" dirty="0" smtClean="0"/>
              <a:t> were Muslim, similarly </a:t>
            </a:r>
            <a:r>
              <a:rPr lang="en-US" sz="2400" baseline="0" dirty="0" err="1" smtClean="0"/>
              <a:t>salah</a:t>
            </a:r>
            <a:r>
              <a:rPr lang="en-US" sz="2400" baseline="0" dirty="0" smtClean="0"/>
              <a:t> has been a mode of worship for a very long time.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240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2400" baseline="0" dirty="0" smtClean="0"/>
              <a:t>How do we know that?</a:t>
            </a:r>
            <a:endParaRPr lang="en-US" sz="2400" dirty="0" smtClean="0"/>
          </a:p>
          <a:p>
            <a:endParaRPr lang="en-US" sz="2400"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3</a:t>
            </a:fld>
            <a:endParaRPr lang="en-US"/>
          </a:p>
        </p:txBody>
      </p:sp>
    </p:spTree>
    <p:extLst>
      <p:ext uri="{BB962C8B-B14F-4D97-AF65-F5344CB8AC3E}">
        <p14:creationId xmlns:p14="http://schemas.microsoft.com/office/powerpoint/2010/main" val="10092270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Tents are held in place by fixing it to the ground from all ends. If you fix it only from</a:t>
            </a:r>
            <a:r>
              <a:rPr lang="en-US" sz="2400" baseline="0" dirty="0" smtClean="0"/>
              <a:t> one end, it will fly off.</a:t>
            </a:r>
            <a:endParaRPr lang="en-US" sz="2400"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30</a:t>
            </a:fld>
            <a:endParaRPr lang="en-US"/>
          </a:p>
        </p:txBody>
      </p:sp>
    </p:spTree>
    <p:extLst>
      <p:ext uri="{BB962C8B-B14F-4D97-AF65-F5344CB8AC3E}">
        <p14:creationId xmlns:p14="http://schemas.microsoft.com/office/powerpoint/2010/main" val="26478520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You nail things in place to keep them fixed</a:t>
            </a:r>
            <a:r>
              <a:rPr lang="en-US" sz="2400" baseline="0" dirty="0" smtClean="0"/>
              <a:t>.</a:t>
            </a:r>
            <a:endParaRPr lang="en-US" sz="2400"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31</a:t>
            </a:fld>
            <a:endParaRPr lang="en-US"/>
          </a:p>
        </p:txBody>
      </p:sp>
    </p:spTree>
    <p:extLst>
      <p:ext uri="{BB962C8B-B14F-4D97-AF65-F5344CB8AC3E}">
        <p14:creationId xmlns:p14="http://schemas.microsoft.com/office/powerpoint/2010/main" val="32563131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Lets now examine a humble ordinary clothes peg</a:t>
            </a:r>
          </a:p>
          <a:p>
            <a:endParaRPr lang="en-US"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32</a:t>
            </a:fld>
            <a:endParaRPr lang="en-US"/>
          </a:p>
        </p:txBody>
      </p:sp>
    </p:spTree>
    <p:extLst>
      <p:ext uri="{BB962C8B-B14F-4D97-AF65-F5344CB8AC3E}">
        <p14:creationId xmlns:p14="http://schemas.microsoft.com/office/powerpoint/2010/main" val="80914682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Just a simple,</a:t>
            </a:r>
            <a:r>
              <a:rPr lang="en-US" sz="2400" baseline="0" dirty="0" smtClean="0"/>
              <a:t> small object available in a variety of </a:t>
            </a:r>
            <a:r>
              <a:rPr lang="en-US" sz="2400" baseline="0" dirty="0" err="1" smtClean="0"/>
              <a:t>colours</a:t>
            </a:r>
            <a:r>
              <a:rPr lang="en-US" sz="2400" baseline="0" dirty="0" smtClean="0"/>
              <a:t>.</a:t>
            </a:r>
            <a:endParaRPr lang="en-US" sz="2400"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33</a:t>
            </a:fld>
            <a:endParaRPr lang="en-US"/>
          </a:p>
        </p:txBody>
      </p:sp>
    </p:spTree>
    <p:extLst>
      <p:ext uri="{BB962C8B-B14F-4D97-AF65-F5344CB8AC3E}">
        <p14:creationId xmlns:p14="http://schemas.microsoft.com/office/powerpoint/2010/main" val="363295187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It keeps our washing on the line - </a:t>
            </a:r>
          </a:p>
          <a:p>
            <a:endParaRPr lang="en-US"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34</a:t>
            </a:fld>
            <a:endParaRPr lang="en-US"/>
          </a:p>
        </p:txBody>
      </p:sp>
    </p:spTree>
    <p:extLst>
      <p:ext uri="{BB962C8B-B14F-4D97-AF65-F5344CB8AC3E}">
        <p14:creationId xmlns:p14="http://schemas.microsoft.com/office/powerpoint/2010/main" val="155751609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So even if the wind blows, our clothes do not fly off and end up in the dirt all soiled and stained.  Keep that in your mind …. Cause we will shift gears now </a:t>
            </a:r>
          </a:p>
          <a:p>
            <a:endParaRPr lang="en-US" sz="2400"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35</a:t>
            </a:fld>
            <a:endParaRPr lang="en-US"/>
          </a:p>
        </p:txBody>
      </p:sp>
    </p:spTree>
    <p:extLst>
      <p:ext uri="{BB962C8B-B14F-4D97-AF65-F5344CB8AC3E}">
        <p14:creationId xmlns:p14="http://schemas.microsoft.com/office/powerpoint/2010/main" val="360844066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Lets now examine</a:t>
            </a:r>
            <a:r>
              <a:rPr lang="en-US" sz="2400" baseline="0" dirty="0" smtClean="0"/>
              <a:t> </a:t>
            </a:r>
            <a:r>
              <a:rPr lang="en-US" sz="2400" dirty="0" smtClean="0"/>
              <a:t>our lives ….. HECTIC with a capital </a:t>
            </a:r>
            <a:r>
              <a:rPr lang="en-US" dirty="0" smtClean="0"/>
              <a:t>H.  </a:t>
            </a:r>
          </a:p>
          <a:p>
            <a:endParaRPr lang="en-US"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36</a:t>
            </a:fld>
            <a:endParaRPr lang="en-US"/>
          </a:p>
        </p:txBody>
      </p:sp>
    </p:spTree>
    <p:extLst>
      <p:ext uri="{BB962C8B-B14F-4D97-AF65-F5344CB8AC3E}">
        <p14:creationId xmlns:p14="http://schemas.microsoft.com/office/powerpoint/2010/main" val="404472674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Big city, lots of action …. Pace of life has become such hasn’t it … Fast and furious</a:t>
            </a:r>
          </a:p>
          <a:p>
            <a:endParaRPr lang="en-US"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37</a:t>
            </a:fld>
            <a:endParaRPr lang="en-US"/>
          </a:p>
        </p:txBody>
      </p:sp>
    </p:spTree>
    <p:extLst>
      <p:ext uri="{BB962C8B-B14F-4D97-AF65-F5344CB8AC3E}">
        <p14:creationId xmlns:p14="http://schemas.microsoft.com/office/powerpoint/2010/main" val="423907405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Fast food ….  Instant noodles</a:t>
            </a:r>
          </a:p>
          <a:p>
            <a:endParaRPr lang="en-US" sz="2400" dirty="0" smtClean="0"/>
          </a:p>
          <a:p>
            <a:r>
              <a:rPr lang="en-US" sz="2400" dirty="0" smtClean="0"/>
              <a:t>We want everything quickly. Instant noodles, instant coffee</a:t>
            </a:r>
            <a:endParaRPr lang="en-US" sz="2400"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38</a:t>
            </a:fld>
            <a:endParaRPr lang="en-US"/>
          </a:p>
        </p:txBody>
      </p:sp>
    </p:spTree>
    <p:extLst>
      <p:ext uri="{BB962C8B-B14F-4D97-AF65-F5344CB8AC3E}">
        <p14:creationId xmlns:p14="http://schemas.microsoft.com/office/powerpoint/2010/main" val="47575042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C10EC4-31C0-4026-B930-CFBF7D88E1C2}" type="slidenum">
              <a:rPr lang="en-US" smtClean="0"/>
              <a:pPr/>
              <a:t>39</a:t>
            </a:fld>
            <a:endParaRPr lang="en-US"/>
          </a:p>
        </p:txBody>
      </p:sp>
    </p:spTree>
    <p:extLst>
      <p:ext uri="{BB962C8B-B14F-4D97-AF65-F5344CB8AC3E}">
        <p14:creationId xmlns:p14="http://schemas.microsoft.com/office/powerpoint/2010/main" val="4057733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Throughout history the prophets have communicated that </a:t>
            </a:r>
            <a:r>
              <a:rPr lang="en-US" sz="2400" dirty="0" err="1" smtClean="0"/>
              <a:t>salah</a:t>
            </a:r>
            <a:r>
              <a:rPr lang="en-US" sz="2400" dirty="0" smtClean="0"/>
              <a:t> has</a:t>
            </a:r>
            <a:r>
              <a:rPr lang="en-US" sz="2400" baseline="0" dirty="0" smtClean="0"/>
              <a:t> been </a:t>
            </a:r>
            <a:r>
              <a:rPr lang="en-US" sz="2400" dirty="0" smtClean="0"/>
              <a:t>made compulsory by Allah to their respective peoples, and have been role models for all believers by abiding to this commandment in the best and most correct manner. Some verses on this subject are: </a:t>
            </a:r>
          </a:p>
          <a:p>
            <a:endParaRPr lang="en-US" sz="2400"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40</a:t>
            </a:fld>
            <a:endParaRPr lang="en-US"/>
          </a:p>
        </p:txBody>
      </p:sp>
    </p:spTree>
    <p:extLst>
      <p:ext uri="{BB962C8B-B14F-4D97-AF65-F5344CB8AC3E}">
        <p14:creationId xmlns:p14="http://schemas.microsoft.com/office/powerpoint/2010/main" val="41498692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dirty="0" smtClean="0"/>
              <a:t>We r on the run … school, college, tuitions,</a:t>
            </a:r>
            <a:r>
              <a:rPr lang="en-US" sz="2400" baseline="0" dirty="0" smtClean="0"/>
              <a:t> work, friends, swimming, tennis, </a:t>
            </a:r>
            <a:r>
              <a:rPr lang="en-US" sz="2400" baseline="0" dirty="0" err="1" smtClean="0"/>
              <a:t>facebook</a:t>
            </a:r>
            <a:r>
              <a:rPr lang="en-US" sz="2400" baseline="0" dirty="0" smtClean="0"/>
              <a:t>. What else r u guys </a:t>
            </a:r>
            <a:r>
              <a:rPr lang="en-US" sz="2400" baseline="0" dirty="0" err="1" smtClean="0"/>
              <a:t>doin</a:t>
            </a:r>
            <a:r>
              <a:rPr lang="en-US" sz="2400" baseline="0" dirty="0" smtClean="0"/>
              <a:t>’ …. </a:t>
            </a:r>
          </a:p>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Alhamdulillah, you  have Perceptions in</a:t>
            </a:r>
            <a:r>
              <a:rPr lang="en-US" sz="2400" baseline="0" dirty="0" smtClean="0"/>
              <a:t> </a:t>
            </a:r>
            <a:r>
              <a:rPr lang="en-US" sz="2400" baseline="0" dirty="0" err="1" smtClean="0"/>
              <a:t>ur</a:t>
            </a:r>
            <a:r>
              <a:rPr lang="en-US" sz="2400" baseline="0" dirty="0" smtClean="0"/>
              <a:t>  full schedules also …. Wonderful – but hey</a:t>
            </a:r>
            <a:endParaRPr lang="en-US" sz="2400" dirty="0" smtClean="0"/>
          </a:p>
          <a:p>
            <a:endParaRPr lang="en-US"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41</a:t>
            </a:fld>
            <a:endParaRPr lang="en-US"/>
          </a:p>
        </p:txBody>
      </p:sp>
    </p:spTree>
    <p:extLst>
      <p:ext uri="{BB962C8B-B14F-4D97-AF65-F5344CB8AC3E}">
        <p14:creationId xmlns:p14="http://schemas.microsoft.com/office/powerpoint/2010/main" val="96433311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C10EC4-31C0-4026-B930-CFBF7D88E1C2}" type="slidenum">
              <a:rPr lang="en-US" smtClean="0"/>
              <a:pPr/>
              <a:t>42</a:t>
            </a:fld>
            <a:endParaRPr lang="en-US"/>
          </a:p>
        </p:txBody>
      </p:sp>
    </p:spTree>
    <p:extLst>
      <p:ext uri="{BB962C8B-B14F-4D97-AF65-F5344CB8AC3E}">
        <p14:creationId xmlns:p14="http://schemas.microsoft.com/office/powerpoint/2010/main" val="81034733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And Ask yourself ….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24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Or am I just flying away with the flow without any control?</a:t>
            </a:r>
          </a:p>
          <a:p>
            <a:endParaRPr lang="en-US" sz="2400"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43</a:t>
            </a:fld>
            <a:endParaRPr lang="en-US"/>
          </a:p>
        </p:txBody>
      </p:sp>
    </p:spTree>
    <p:extLst>
      <p:ext uri="{BB962C8B-B14F-4D97-AF65-F5344CB8AC3E}">
        <p14:creationId xmlns:p14="http://schemas.microsoft.com/office/powerpoint/2010/main" val="11505929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I’m busy</a:t>
            </a:r>
            <a:r>
              <a:rPr lang="en-US" sz="2400" baseline="0" dirty="0" smtClean="0"/>
              <a:t> with my friends, computer, books…</a:t>
            </a:r>
            <a:endParaRPr lang="en-US" sz="2400"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44</a:t>
            </a:fld>
            <a:endParaRPr lang="en-US"/>
          </a:p>
        </p:txBody>
      </p:sp>
    </p:spTree>
    <p:extLst>
      <p:ext uri="{BB962C8B-B14F-4D97-AF65-F5344CB8AC3E}">
        <p14:creationId xmlns:p14="http://schemas.microsoft.com/office/powerpoint/2010/main" val="27573477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All wired</a:t>
            </a:r>
            <a:r>
              <a:rPr lang="en-US" sz="2400" baseline="0" dirty="0" smtClean="0"/>
              <a:t> up</a:t>
            </a:r>
            <a:endParaRPr lang="en-US" sz="2400"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45</a:t>
            </a:fld>
            <a:endParaRPr lang="en-US"/>
          </a:p>
        </p:txBody>
      </p:sp>
    </p:spTree>
    <p:extLst>
      <p:ext uri="{BB962C8B-B14F-4D97-AF65-F5344CB8AC3E}">
        <p14:creationId xmlns:p14="http://schemas.microsoft.com/office/powerpoint/2010/main" val="400865164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Is my life flying away – like peg less laundry</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24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When our clean</a:t>
            </a:r>
            <a:r>
              <a:rPr lang="en-US" sz="2400" baseline="0" dirty="0" smtClean="0"/>
              <a:t> clothes are without pegs, they usually end up soiled, remember.</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240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2400" baseline="0" dirty="0" smtClean="0"/>
              <a:t>So what is going to happen to our lives if there aren’t any pegs?</a:t>
            </a:r>
            <a:endParaRPr lang="en-US" sz="2400" dirty="0" smtClean="0"/>
          </a:p>
          <a:p>
            <a:endParaRPr lang="en-US" sz="2400"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46</a:t>
            </a:fld>
            <a:endParaRPr lang="en-US"/>
          </a:p>
        </p:txBody>
      </p:sp>
    </p:spTree>
    <p:extLst>
      <p:ext uri="{BB962C8B-B14F-4D97-AF65-F5344CB8AC3E}">
        <p14:creationId xmlns:p14="http://schemas.microsoft.com/office/powerpoint/2010/main" val="197028637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92696" y="4283968"/>
            <a:ext cx="5486400" cy="411480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I need my pegs …. To stay in place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24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Lets see how exactly that happens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47</a:t>
            </a:fld>
            <a:endParaRPr lang="en-US"/>
          </a:p>
        </p:txBody>
      </p:sp>
    </p:spTree>
    <p:extLst>
      <p:ext uri="{BB962C8B-B14F-4D97-AF65-F5344CB8AC3E}">
        <p14:creationId xmlns:p14="http://schemas.microsoft.com/office/powerpoint/2010/main" val="204881487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Salah </a:t>
            </a:r>
            <a:endParaRPr lang="en-US" sz="2400"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48</a:t>
            </a:fld>
            <a:endParaRPr lang="en-US"/>
          </a:p>
        </p:txBody>
      </p:sp>
    </p:spTree>
    <p:extLst>
      <p:ext uri="{BB962C8B-B14F-4D97-AF65-F5344CB8AC3E}">
        <p14:creationId xmlns:p14="http://schemas.microsoft.com/office/powerpoint/2010/main" val="10548201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It charges us before we become totally drained.</a:t>
            </a:r>
            <a:endParaRPr lang="en-US" sz="2400"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49</a:t>
            </a:fld>
            <a:endParaRPr lang="en-US"/>
          </a:p>
        </p:txBody>
      </p:sp>
    </p:spTree>
    <p:extLst>
      <p:ext uri="{BB962C8B-B14F-4D97-AF65-F5344CB8AC3E}">
        <p14:creationId xmlns:p14="http://schemas.microsoft.com/office/powerpoint/2010/main" val="2348654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C10EC4-31C0-4026-B930-CFBF7D88E1C2}" type="slidenum">
              <a:rPr lang="en-US" smtClean="0"/>
              <a:pPr/>
              <a:t>5</a:t>
            </a:fld>
            <a:endParaRPr lang="en-US"/>
          </a:p>
        </p:txBody>
      </p:sp>
    </p:spTree>
    <p:extLst>
      <p:ext uri="{BB962C8B-B14F-4D97-AF65-F5344CB8AC3E}">
        <p14:creationId xmlns:p14="http://schemas.microsoft.com/office/powerpoint/2010/main" val="312174299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50</a:t>
            </a:fld>
            <a:endParaRPr lang="en-US"/>
          </a:p>
        </p:txBody>
      </p:sp>
    </p:spTree>
    <p:extLst>
      <p:ext uri="{BB962C8B-B14F-4D97-AF65-F5344CB8AC3E}">
        <p14:creationId xmlns:p14="http://schemas.microsoft.com/office/powerpoint/2010/main" val="322939398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There are only two places to go to after this world.</a:t>
            </a:r>
          </a:p>
          <a:p>
            <a:endParaRPr lang="en-US" sz="2400" dirty="0" smtClean="0"/>
          </a:p>
          <a:p>
            <a:r>
              <a:rPr lang="en-US" sz="2400" dirty="0" smtClean="0"/>
              <a:t>Salah reminds us of the choices we have to make in our lives. It reminds us of our goals.</a:t>
            </a:r>
            <a:endParaRPr lang="en-US" sz="2400"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51</a:t>
            </a:fld>
            <a:endParaRPr lang="en-US"/>
          </a:p>
        </p:txBody>
      </p:sp>
    </p:spTree>
    <p:extLst>
      <p:ext uri="{BB962C8B-B14F-4D97-AF65-F5344CB8AC3E}">
        <p14:creationId xmlns:p14="http://schemas.microsoft.com/office/powerpoint/2010/main" val="174679278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C10EC4-31C0-4026-B930-CFBF7D88E1C2}" type="slidenum">
              <a:rPr lang="en-US" smtClean="0"/>
              <a:pPr/>
              <a:t>52</a:t>
            </a:fld>
            <a:endParaRPr lang="en-US"/>
          </a:p>
        </p:txBody>
      </p:sp>
    </p:spTree>
    <p:extLst>
      <p:ext uri="{BB962C8B-B14F-4D97-AF65-F5344CB8AC3E}">
        <p14:creationId xmlns:p14="http://schemas.microsoft.com/office/powerpoint/2010/main" val="366915046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err="1" smtClean="0"/>
              <a:t>Ameen</a:t>
            </a:r>
            <a:r>
              <a:rPr lang="en-US" sz="2400" dirty="0" smtClean="0"/>
              <a:t>.</a:t>
            </a:r>
          </a:p>
          <a:p>
            <a:endParaRPr lang="en-US" sz="2400" dirty="0" smtClean="0"/>
          </a:p>
          <a:p>
            <a:r>
              <a:rPr lang="en-US" sz="2400" dirty="0" smtClean="0"/>
              <a:t>Read the </a:t>
            </a:r>
            <a:r>
              <a:rPr lang="en-US" sz="2400" dirty="0" err="1" smtClean="0"/>
              <a:t>dua</a:t>
            </a:r>
            <a:r>
              <a:rPr lang="en-US" sz="2400" baseline="0" dirty="0" smtClean="0"/>
              <a:t> in </a:t>
            </a:r>
            <a:r>
              <a:rPr lang="en-US" sz="2400" baseline="0" dirty="0" err="1" smtClean="0"/>
              <a:t>arabic</a:t>
            </a:r>
            <a:r>
              <a:rPr lang="en-US" sz="2400" baseline="0" dirty="0" smtClean="0"/>
              <a:t> and explain the meaning.</a:t>
            </a:r>
          </a:p>
          <a:p>
            <a:endParaRPr lang="en-US" sz="2400" baseline="0" dirty="0" smtClean="0"/>
          </a:p>
          <a:p>
            <a:r>
              <a:rPr lang="en-US" sz="2400" dirty="0" smtClean="0"/>
              <a:t>It is </a:t>
            </a:r>
            <a:r>
              <a:rPr lang="en-US" sz="2400" dirty="0" err="1" smtClean="0"/>
              <a:t>sunnah</a:t>
            </a:r>
            <a:r>
              <a:rPr lang="en-US" sz="2400" dirty="0" smtClean="0"/>
              <a:t> to pray for yourself first, then your immediate family which includes your children, parents, siblings. Then all the other Muslims. </a:t>
            </a:r>
            <a:endParaRPr lang="en-US" sz="2400"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53</a:t>
            </a:fld>
            <a:endParaRPr lang="en-US"/>
          </a:p>
        </p:txBody>
      </p:sp>
    </p:spTree>
    <p:extLst>
      <p:ext uri="{BB962C8B-B14F-4D97-AF65-F5344CB8AC3E}">
        <p14:creationId xmlns:p14="http://schemas.microsoft.com/office/powerpoint/2010/main" val="103634140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92696" y="4355976"/>
            <a:ext cx="5486400" cy="4114800"/>
          </a:xfrm>
        </p:spPr>
        <p:txBody>
          <a:bodyPr>
            <a:normAutofit/>
          </a:bodyPr>
          <a:lstStyle/>
          <a:p>
            <a:r>
              <a:rPr lang="en-US" sz="2400" dirty="0" smtClean="0"/>
              <a:t>Men should try their best to pray in </a:t>
            </a:r>
            <a:r>
              <a:rPr lang="en-US" sz="2400" dirty="0" err="1" smtClean="0"/>
              <a:t>jamaat</a:t>
            </a:r>
            <a:r>
              <a:rPr lang="en-US" sz="2400" dirty="0" smtClean="0"/>
              <a:t>.</a:t>
            </a:r>
            <a:endParaRPr lang="en-US" sz="2400"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54</a:t>
            </a:fld>
            <a:endParaRPr lang="en-US"/>
          </a:p>
        </p:txBody>
      </p:sp>
    </p:spTree>
    <p:extLst>
      <p:ext uri="{BB962C8B-B14F-4D97-AF65-F5344CB8AC3E}">
        <p14:creationId xmlns:p14="http://schemas.microsoft.com/office/powerpoint/2010/main" val="188268949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92696" y="4283968"/>
            <a:ext cx="5486400" cy="4114800"/>
          </a:xfrm>
        </p:spPr>
        <p:txBody>
          <a:bodyPr/>
          <a:lstStyle/>
          <a:p>
            <a:r>
              <a:rPr lang="en-US" sz="2400" dirty="0" smtClean="0"/>
              <a:t>Whether you are in your house</a:t>
            </a:r>
            <a:r>
              <a:rPr lang="en-US" dirty="0" smtClean="0"/>
              <a:t>…</a:t>
            </a:r>
            <a:endParaRPr lang="en-US"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55</a:t>
            </a:fld>
            <a:endParaRPr lang="en-US"/>
          </a:p>
        </p:txBody>
      </p:sp>
    </p:spTree>
    <p:extLst>
      <p:ext uri="{BB962C8B-B14F-4D97-AF65-F5344CB8AC3E}">
        <p14:creationId xmlns:p14="http://schemas.microsoft.com/office/powerpoint/2010/main" val="48879142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Or on the go…</a:t>
            </a:r>
            <a:endParaRPr lang="en-US" sz="2400"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56</a:t>
            </a:fld>
            <a:endParaRPr lang="en-US"/>
          </a:p>
        </p:txBody>
      </p:sp>
    </p:spTree>
    <p:extLst>
      <p:ext uri="{BB962C8B-B14F-4D97-AF65-F5344CB8AC3E}">
        <p14:creationId xmlns:p14="http://schemas.microsoft.com/office/powerpoint/2010/main" val="72299835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He</a:t>
            </a:r>
            <a:r>
              <a:rPr lang="en-US" sz="2400" baseline="0" dirty="0" smtClean="0"/>
              <a:t> is praying on uneven ground</a:t>
            </a:r>
            <a:endParaRPr lang="en-US" sz="2400"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57</a:t>
            </a:fld>
            <a:endParaRPr lang="en-US"/>
          </a:p>
        </p:txBody>
      </p:sp>
    </p:spTree>
    <p:extLst>
      <p:ext uri="{BB962C8B-B14F-4D97-AF65-F5344CB8AC3E}">
        <p14:creationId xmlns:p14="http://schemas.microsoft.com/office/powerpoint/2010/main" val="274488454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C10EC4-31C0-4026-B930-CFBF7D88E1C2}" type="slidenum">
              <a:rPr lang="en-US" smtClean="0"/>
              <a:pPr/>
              <a:t>58</a:t>
            </a:fld>
            <a:endParaRPr lang="en-US"/>
          </a:p>
        </p:txBody>
      </p:sp>
    </p:spTree>
    <p:extLst>
      <p:ext uri="{BB962C8B-B14F-4D97-AF65-F5344CB8AC3E}">
        <p14:creationId xmlns:p14="http://schemas.microsoft.com/office/powerpoint/2010/main" val="311994506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In the mountains</a:t>
            </a:r>
            <a:endParaRPr lang="en-US" sz="2400"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59</a:t>
            </a:fld>
            <a:endParaRPr lang="en-US"/>
          </a:p>
        </p:txBody>
      </p:sp>
    </p:spTree>
    <p:extLst>
      <p:ext uri="{BB962C8B-B14F-4D97-AF65-F5344CB8AC3E}">
        <p14:creationId xmlns:p14="http://schemas.microsoft.com/office/powerpoint/2010/main" val="29286822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kern="1200" dirty="0" smtClean="0">
                <a:solidFill>
                  <a:schemeClr val="tx1"/>
                </a:solidFill>
              </a:rPr>
              <a:t>In the early days of Islam, two </a:t>
            </a:r>
            <a:r>
              <a:rPr lang="en-US" sz="2400" kern="1200" dirty="0" err="1" smtClean="0">
                <a:solidFill>
                  <a:schemeClr val="tx1"/>
                </a:solidFill>
              </a:rPr>
              <a:t>raka’ah</a:t>
            </a:r>
            <a:r>
              <a:rPr lang="en-US" sz="2400" kern="1200" dirty="0" smtClean="0">
                <a:solidFill>
                  <a:schemeClr val="tx1"/>
                </a:solidFill>
              </a:rPr>
              <a:t> Salah were prayed: once in the morning and once in the evening</a:t>
            </a:r>
            <a:endParaRPr lang="en-US" sz="2400" dirty="0" smtClean="0"/>
          </a:p>
          <a:p>
            <a:endParaRPr lang="en-US" sz="2400"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6</a:t>
            </a:fld>
            <a:endParaRPr lang="en-US"/>
          </a:p>
        </p:txBody>
      </p:sp>
    </p:spTree>
    <p:extLst>
      <p:ext uri="{BB962C8B-B14F-4D97-AF65-F5344CB8AC3E}">
        <p14:creationId xmlns:p14="http://schemas.microsoft.com/office/powerpoint/2010/main" val="356151358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Or on a ship…</a:t>
            </a:r>
            <a:endParaRPr lang="en-US" sz="2400"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60</a:t>
            </a:fld>
            <a:endParaRPr lang="en-US"/>
          </a:p>
        </p:txBody>
      </p:sp>
    </p:spTree>
    <p:extLst>
      <p:ext uri="{BB962C8B-B14F-4D97-AF65-F5344CB8AC3E}">
        <p14:creationId xmlns:p14="http://schemas.microsoft.com/office/powerpoint/2010/main" val="61471208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Wherever</a:t>
            </a:r>
            <a:r>
              <a:rPr lang="en-US" sz="2400" baseline="0" dirty="0" smtClean="0"/>
              <a:t> you are, you have to say your prayers, when it is time for </a:t>
            </a:r>
            <a:r>
              <a:rPr lang="en-US" sz="2400" baseline="0" dirty="0" err="1" smtClean="0"/>
              <a:t>salah</a:t>
            </a:r>
            <a:r>
              <a:rPr lang="en-US" sz="2400" baseline="0" dirty="0" smtClean="0"/>
              <a:t>.</a:t>
            </a:r>
            <a:endParaRPr lang="en-US" sz="2400"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61</a:t>
            </a:fld>
            <a:endParaRPr lang="en-US"/>
          </a:p>
        </p:txBody>
      </p:sp>
    </p:spTree>
    <p:extLst>
      <p:ext uri="{BB962C8B-B14F-4D97-AF65-F5344CB8AC3E}">
        <p14:creationId xmlns:p14="http://schemas.microsoft.com/office/powerpoint/2010/main" val="278840063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There</a:t>
            </a:r>
            <a:r>
              <a:rPr lang="en-US" sz="2400" baseline="0" dirty="0" smtClean="0"/>
              <a:t> is no doubt in that.</a:t>
            </a:r>
            <a:endParaRPr lang="en-US" sz="2400"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62</a:t>
            </a:fld>
            <a:endParaRPr lang="en-US"/>
          </a:p>
        </p:txBody>
      </p:sp>
    </p:spTree>
    <p:extLst>
      <p:ext uri="{BB962C8B-B14F-4D97-AF65-F5344CB8AC3E}">
        <p14:creationId xmlns:p14="http://schemas.microsoft.com/office/powerpoint/2010/main" val="4888185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All orders concerning different</a:t>
            </a:r>
            <a:r>
              <a:rPr lang="en-US" sz="2400" baseline="0" dirty="0" smtClean="0"/>
              <a:t> aspects of our lives were sent to the Prophet (PBUH) thru </a:t>
            </a:r>
            <a:r>
              <a:rPr lang="en-US" sz="2400" baseline="0" dirty="0" err="1" smtClean="0"/>
              <a:t>Jibreel</a:t>
            </a:r>
            <a:r>
              <a:rPr lang="en-US" sz="2400" baseline="0" dirty="0" smtClean="0"/>
              <a:t> (AS) but Salah – was given to him by Allah in heaven … </a:t>
            </a:r>
          </a:p>
          <a:p>
            <a:endParaRPr lang="en-US" sz="2400" baseline="0" dirty="0" smtClean="0"/>
          </a:p>
          <a:p>
            <a:r>
              <a:rPr lang="en-US" sz="2400" baseline="0" dirty="0" smtClean="0"/>
              <a:t>A special gift given in a special place…</a:t>
            </a:r>
            <a:endParaRPr lang="en-US" sz="2400"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b="1" dirty="0" smtClean="0"/>
              <a:t>Al-</a:t>
            </a:r>
            <a:r>
              <a:rPr lang="en-US" sz="2400" b="1" dirty="0" err="1" smtClean="0"/>
              <a:t>Isra</a:t>
            </a:r>
            <a:r>
              <a:rPr lang="en-US" sz="2400" b="1" dirty="0" smtClean="0"/>
              <a:t>' and Al-</a:t>
            </a:r>
            <a:r>
              <a:rPr lang="en-US" sz="2400" b="1" dirty="0" err="1" smtClean="0"/>
              <a:t>Mi‘raj</a:t>
            </a:r>
            <a:r>
              <a:rPr lang="en-US" sz="2400" b="1" dirty="0" smtClean="0"/>
              <a:t>:</a:t>
            </a:r>
            <a:endParaRPr lang="en-US" sz="2400" dirty="0" smtClean="0"/>
          </a:p>
          <a:p>
            <a:r>
              <a:rPr lang="en-US" sz="2400" dirty="0" smtClean="0"/>
              <a:t>Mentioned in Surah Al-</a:t>
            </a:r>
            <a:r>
              <a:rPr lang="en-US" sz="2400" dirty="0" err="1" smtClean="0"/>
              <a:t>Isra</a:t>
            </a:r>
            <a:r>
              <a:rPr lang="en-US" sz="2400" dirty="0" smtClean="0"/>
              <a:t>’, 17 (The Journey by Night). </a:t>
            </a:r>
          </a:p>
          <a:p>
            <a:r>
              <a:rPr lang="en-US" sz="2400" dirty="0" smtClean="0"/>
              <a:t>A year before the </a:t>
            </a:r>
            <a:r>
              <a:rPr lang="en-US" sz="2400" i="1" dirty="0" err="1" smtClean="0"/>
              <a:t>hijrah</a:t>
            </a:r>
            <a:endParaRPr lang="en-US" sz="2400" i="1"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92696" y="4283968"/>
            <a:ext cx="5486400" cy="4114800"/>
          </a:xfrm>
        </p:spPr>
        <p:txBody>
          <a:bodyPr>
            <a:normAutofit/>
          </a:bodyPr>
          <a:lstStyle/>
          <a:p>
            <a:r>
              <a:rPr lang="en-US" sz="2400" dirty="0" smtClean="0"/>
              <a:t>When </a:t>
            </a:r>
            <a:r>
              <a:rPr lang="en-US" sz="2400" dirty="0" err="1" smtClean="0"/>
              <a:t>Rasool</a:t>
            </a:r>
            <a:r>
              <a:rPr lang="en-US" sz="2400" dirty="0" smtClean="0"/>
              <a:t> Allah(PBUH) was taken from </a:t>
            </a:r>
            <a:r>
              <a:rPr lang="en-US" sz="2400" dirty="0" err="1" smtClean="0"/>
              <a:t>Makkah</a:t>
            </a:r>
            <a:r>
              <a:rPr lang="en-US" sz="2400" dirty="0" smtClean="0"/>
              <a:t> to Jerusalem, now Israel.</a:t>
            </a:r>
            <a:endParaRPr lang="en-US" sz="2400" dirty="0"/>
          </a:p>
        </p:txBody>
      </p:sp>
      <p:sp>
        <p:nvSpPr>
          <p:cNvPr id="4" name="Slide Number Placeholder 3"/>
          <p:cNvSpPr>
            <a:spLocks noGrp="1"/>
          </p:cNvSpPr>
          <p:nvPr>
            <p:ph type="sldNum" sz="quarter" idx="10"/>
          </p:nvPr>
        </p:nvSpPr>
        <p:spPr/>
        <p:txBody>
          <a:bodyPr/>
          <a:lstStyle/>
          <a:p>
            <a:fld id="{EEC10EC4-31C0-4026-B930-CFBF7D88E1C2}" type="slidenum">
              <a:rPr lang="en-US" smtClean="0"/>
              <a:pPr/>
              <a:t>9</a:t>
            </a:fld>
            <a:endParaRPr lang="en-US"/>
          </a:p>
        </p:txBody>
      </p:sp>
    </p:spTree>
    <p:extLst>
      <p:ext uri="{BB962C8B-B14F-4D97-AF65-F5344CB8AC3E}">
        <p14:creationId xmlns:p14="http://schemas.microsoft.com/office/powerpoint/2010/main" val="27432188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CB7894B-21B1-45A1-8F66-B19B84E4CE9C}" type="datetimeFigureOut">
              <a:rPr lang="en-US" smtClean="0"/>
              <a:pPr/>
              <a:t>4/10/2012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8F95D4-4396-43A3-BFEE-8F868C8531C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CB7894B-21B1-45A1-8F66-B19B84E4CE9C}" type="datetimeFigureOut">
              <a:rPr lang="en-US" smtClean="0"/>
              <a:pPr/>
              <a:t>4/10/2012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8F95D4-4396-43A3-BFEE-8F868C8531C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CB7894B-21B1-45A1-8F66-B19B84E4CE9C}" type="datetimeFigureOut">
              <a:rPr lang="en-US" smtClean="0"/>
              <a:pPr/>
              <a:t>4/10/2012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8F95D4-4396-43A3-BFEE-8F868C8531C7}"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4/10/2012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4/10/2012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4/10/2012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4/10/2012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CB7894B-21B1-45A1-8F66-B19B84E4CE9C}" type="datetimeFigureOut">
              <a:rPr lang="en-US" smtClean="0"/>
              <a:pPr/>
              <a:t>4/10/2012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8F95D4-4396-43A3-BFEE-8F868C8531C7}"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CB7894B-21B1-45A1-8F66-B19B84E4CE9C}" type="datetimeFigureOut">
              <a:rPr lang="en-US" smtClean="0"/>
              <a:pPr/>
              <a:t>4/10/2012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8F95D4-4396-43A3-BFEE-8F868C8531C7}"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CB7894B-21B1-45A1-8F66-B19B84E4CE9C}" type="datetimeFigureOut">
              <a:rPr lang="en-US" smtClean="0"/>
              <a:pPr/>
              <a:t>4/10/2012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8F95D4-4396-43A3-BFEE-8F868C8531C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CB7894B-21B1-45A1-8F66-B19B84E4CE9C}" type="datetimeFigureOut">
              <a:rPr lang="en-US" smtClean="0"/>
              <a:pPr/>
              <a:t>4/10/2012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B8F95D4-4396-43A3-BFEE-8F868C8531C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CB7894B-21B1-45A1-8F66-B19B84E4CE9C}" type="datetimeFigureOut">
              <a:rPr lang="en-US" smtClean="0"/>
              <a:pPr/>
              <a:t>4/10/2012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B8F95D4-4396-43A3-BFEE-8F868C8531C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CB7894B-21B1-45A1-8F66-B19B84E4CE9C}" type="datetimeFigureOut">
              <a:rPr lang="en-US" smtClean="0"/>
              <a:pPr/>
              <a:t>4/10/2012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B8F95D4-4396-43A3-BFEE-8F868C8531C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CB7894B-21B1-45A1-8F66-B19B84E4CE9C}" type="datetimeFigureOut">
              <a:rPr lang="en-US" smtClean="0"/>
              <a:pPr/>
              <a:t>4/10/2012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8F95D4-4396-43A3-BFEE-8F868C8531C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CB7894B-21B1-45A1-8F66-B19B84E4CE9C}" type="datetimeFigureOut">
              <a:rPr lang="en-US" smtClean="0"/>
              <a:pPr/>
              <a:t>4/10/2012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8F95D4-4396-43A3-BFEE-8F868C8531C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B7894B-21B1-45A1-8F66-B19B84E4CE9C}" type="datetimeFigureOut">
              <a:rPr lang="en-US" smtClean="0"/>
              <a:pPr/>
              <a:t>4/10/2012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8F95D4-4396-43A3-BFEE-8F868C8531C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4/10/2012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2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3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3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3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3.jpeg"/><Relationship Id="rId7" Type="http://schemas.openxmlformats.org/officeDocument/2006/relationships/image" Target="../media/image47.jpe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4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51.jpeg"/></Relationships>
</file>

<file path=ppt/slides/_rels/slide4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48.xml.rels><?xml version="1.0" encoding="UTF-8" standalone="yes"?>
<Relationships xmlns="http://schemas.openxmlformats.org/package/2006/relationships"><Relationship Id="rId3" Type="http://schemas.openxmlformats.org/officeDocument/2006/relationships/image" Target="../media/image55.gif"/><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49.xml"/><Relationship Id="rId1" Type="http://schemas.openxmlformats.org/officeDocument/2006/relationships/slideLayout" Target="../slideLayouts/slideLayout13.xml"/><Relationship Id="rId4" Type="http://schemas.openxmlformats.org/officeDocument/2006/relationships/image" Target="../media/image57.jpe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9.gif"/><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60.jpeg"/></Relationships>
</file>

<file path=ppt/slides/_rels/slide52.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25000" b="-2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p:txBody>
          <a:bodyPr>
            <a:normAutofit lnSpcReduction="10000"/>
          </a:bodyPr>
          <a:lstStyle/>
          <a:p>
            <a:pPr algn="ctr">
              <a:buNone/>
            </a:pPr>
            <a:r>
              <a:rPr lang="en-US" sz="9600" dirty="0" smtClean="0">
                <a:latin typeface="Comic Sans MS" pitchFamily="66" charset="0"/>
              </a:rPr>
              <a:t>Significance of </a:t>
            </a:r>
          </a:p>
          <a:p>
            <a:pPr algn="ctr">
              <a:buNone/>
            </a:pPr>
            <a:r>
              <a:rPr lang="en-US" sz="9600" dirty="0" smtClean="0">
                <a:latin typeface="Comic Sans MS" pitchFamily="66" charset="0"/>
              </a:rPr>
              <a:t>Salah</a:t>
            </a:r>
            <a:endParaRPr lang="en-US" sz="9600" dirty="0">
              <a:latin typeface="Comic Sans MS" pitchFamily="66"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7410" name="Picture 2" descr="http://www.islam4women.org/wp-content/uploads/2007/12/mecca-grand_mosque-100_years.jpg"/>
          <p:cNvPicPr>
            <a:picLocks noChangeAspect="1" noChangeArrowheads="1"/>
          </p:cNvPicPr>
          <p:nvPr/>
        </p:nvPicPr>
        <p:blipFill>
          <a:blip r:embed="rId3"/>
          <a:srcRect/>
          <a:stretch>
            <a:fillRect/>
          </a:stretch>
        </p:blipFill>
        <p:spPr bwMode="auto">
          <a:xfrm>
            <a:off x="357158" y="1000108"/>
            <a:ext cx="8464664" cy="5648325"/>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1026" name="Picture 2" descr="http://pro.corbis.com/images/DH004223.jpg?size=67&amp;uid=%7b04bf0154-c2af-4351-978b-2325521b3d33%7d"/>
          <p:cNvPicPr>
            <a:picLocks noChangeAspect="1" noChangeArrowheads="1"/>
          </p:cNvPicPr>
          <p:nvPr/>
        </p:nvPicPr>
        <p:blipFill>
          <a:blip r:embed="rId3"/>
          <a:srcRect t="-818"/>
          <a:stretch>
            <a:fillRect/>
          </a:stretch>
        </p:blipFill>
        <p:spPr bwMode="auto">
          <a:xfrm>
            <a:off x="857224" y="1428736"/>
            <a:ext cx="7510490" cy="50637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TextBox 4"/>
          <p:cNvSpPr txBox="1"/>
          <p:nvPr/>
        </p:nvSpPr>
        <p:spPr>
          <a:xfrm>
            <a:off x="142844" y="428604"/>
            <a:ext cx="8792792" cy="769441"/>
          </a:xfrm>
          <a:prstGeom prst="rect">
            <a:avLst/>
          </a:prstGeom>
          <a:noFill/>
        </p:spPr>
        <p:txBody>
          <a:bodyPr wrap="none" rtlCol="0">
            <a:spAutoFit/>
          </a:bodyPr>
          <a:lstStyle/>
          <a:p>
            <a:r>
              <a:rPr lang="en-US" sz="4400" dirty="0" smtClean="0">
                <a:latin typeface="Lucida Handwriting" pitchFamily="66" charset="0"/>
              </a:rPr>
              <a:t>Mosque of </a:t>
            </a:r>
            <a:r>
              <a:rPr lang="en-US" sz="4400" dirty="0" err="1" smtClean="0">
                <a:latin typeface="Lucida Handwriting" pitchFamily="66" charset="0"/>
              </a:rPr>
              <a:t>Aqsa</a:t>
            </a:r>
            <a:r>
              <a:rPr lang="en-US" sz="4400" dirty="0" smtClean="0">
                <a:latin typeface="Lucida Handwriting" pitchFamily="66" charset="0"/>
              </a:rPr>
              <a:t> - Jerusalem</a:t>
            </a:r>
            <a:endParaRPr lang="en-US" sz="4400" dirty="0">
              <a:latin typeface="Lucida Handwriting" pitchFamily="66"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pic>
        <p:nvPicPr>
          <p:cNvPr id="14338" name="Picture 2" descr="http://pro.corbis.com/images/HY001892.jpg?size=67&amp;uid=%7be66ced32-f512-47d5-b377-af0db3ce385f%7d"/>
          <p:cNvPicPr>
            <a:picLocks noChangeAspect="1" noChangeArrowheads="1"/>
          </p:cNvPicPr>
          <p:nvPr/>
        </p:nvPicPr>
        <p:blipFill>
          <a:blip r:embed="rId3"/>
          <a:srcRect/>
          <a:stretch>
            <a:fillRect/>
          </a:stretch>
        </p:blipFill>
        <p:spPr bwMode="auto">
          <a:xfrm>
            <a:off x="500034" y="1285860"/>
            <a:ext cx="8147288" cy="537211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Title 4"/>
          <p:cNvSpPr txBox="1">
            <a:spLocks noGrp="1"/>
          </p:cNvSpPr>
          <p:nvPr>
            <p:ph type="title"/>
          </p:nvPr>
        </p:nvSpPr>
        <p:spPr>
          <a:prstGeom prst="rect">
            <a:avLst/>
          </a:prstGeom>
          <a:noFill/>
        </p:spPr>
        <p:txBody>
          <a:bodyPr wrap="none" rtlCol="0">
            <a:spAutoFit/>
          </a:bodyPr>
          <a:lstStyle/>
          <a:p>
            <a:r>
              <a:rPr lang="en-US" sz="4400" dirty="0" smtClean="0">
                <a:latin typeface="Lucida Handwriting" pitchFamily="66" charset="0"/>
              </a:rPr>
              <a:t>Mosque of </a:t>
            </a:r>
            <a:r>
              <a:rPr lang="en-US" sz="4400" dirty="0" err="1" smtClean="0">
                <a:latin typeface="Lucida Handwriting" pitchFamily="66" charset="0"/>
              </a:rPr>
              <a:t>Aqsa</a:t>
            </a:r>
            <a:r>
              <a:rPr lang="en-US" sz="4400" dirty="0" smtClean="0">
                <a:latin typeface="Lucida Handwriting" pitchFamily="66" charset="0"/>
              </a:rPr>
              <a:t> - Jerusalem</a:t>
            </a:r>
            <a:endParaRPr lang="en-US" sz="4400" dirty="0">
              <a:latin typeface="Lucida Handwriting" pitchFamily="66"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5362" name="Picture 2" descr="http://www.sacred-destinations.com/israel/jerusalem-al-aqsa-mosque-pictures/slides/al-aqsa-cc-Album-de-fotografies.jpg"/>
          <p:cNvPicPr>
            <a:picLocks noChangeAspect="1" noChangeArrowheads="1"/>
          </p:cNvPicPr>
          <p:nvPr/>
        </p:nvPicPr>
        <p:blipFill>
          <a:blip r:embed="rId3"/>
          <a:srcRect/>
          <a:stretch>
            <a:fillRect/>
          </a:stretch>
        </p:blipFill>
        <p:spPr bwMode="auto">
          <a:xfrm>
            <a:off x="714348" y="1160844"/>
            <a:ext cx="7286676" cy="546500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TextBox 4"/>
          <p:cNvSpPr txBox="1"/>
          <p:nvPr/>
        </p:nvSpPr>
        <p:spPr>
          <a:xfrm>
            <a:off x="142844" y="285728"/>
            <a:ext cx="8792792" cy="769441"/>
          </a:xfrm>
          <a:prstGeom prst="rect">
            <a:avLst/>
          </a:prstGeom>
          <a:noFill/>
        </p:spPr>
        <p:txBody>
          <a:bodyPr wrap="none" rtlCol="0">
            <a:spAutoFit/>
          </a:bodyPr>
          <a:lstStyle/>
          <a:p>
            <a:r>
              <a:rPr lang="en-US" sz="4400" dirty="0" smtClean="0">
                <a:latin typeface="Lucida Handwriting" pitchFamily="66" charset="0"/>
              </a:rPr>
              <a:t>Mosque of </a:t>
            </a:r>
            <a:r>
              <a:rPr lang="en-US" sz="4400" dirty="0" err="1" smtClean="0">
                <a:latin typeface="Lucida Handwriting" pitchFamily="66" charset="0"/>
              </a:rPr>
              <a:t>Aqsa</a:t>
            </a:r>
            <a:r>
              <a:rPr lang="en-US" sz="4400" dirty="0" smtClean="0">
                <a:latin typeface="Lucida Handwriting" pitchFamily="66" charset="0"/>
              </a:rPr>
              <a:t> - Jerusalem</a:t>
            </a:r>
            <a:endParaRPr lang="en-US" sz="4400" dirty="0">
              <a:latin typeface="Lucida Handwriting" pitchFamily="66"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rgbClr val="CCCCFF"/>
            </a:gs>
            <a:gs pos="17999">
              <a:srgbClr val="99CCFF"/>
            </a:gs>
            <a:gs pos="36000">
              <a:srgbClr val="9966FF"/>
            </a:gs>
            <a:gs pos="61000">
              <a:srgbClr val="CC99FF"/>
            </a:gs>
            <a:gs pos="82001">
              <a:srgbClr val="99CCFF"/>
            </a:gs>
            <a:gs pos="100000">
              <a:srgbClr val="CCCCFF"/>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600200"/>
            <a:ext cx="8229600" cy="4972072"/>
          </a:xfrm>
        </p:spPr>
        <p:txBody>
          <a:bodyPr>
            <a:normAutofit lnSpcReduction="10000"/>
          </a:bodyPr>
          <a:lstStyle/>
          <a:p>
            <a:pPr>
              <a:buNone/>
            </a:pPr>
            <a:r>
              <a:rPr lang="en-US" dirty="0" smtClean="0"/>
              <a:t>	</a:t>
            </a:r>
            <a:r>
              <a:rPr lang="en-US" b="1" dirty="0" smtClean="0">
                <a:latin typeface="Comic Sans MS" pitchFamily="66" charset="0"/>
              </a:rPr>
              <a:t>"The prayers were made obligatory on the Prophet (PBUH) the night of his ascension to heaven. At first, they were fifty in number, but were reduced several times until they were five. Then it was proclaimed, 'O Muhammad, the order is not changed. These five are (equivalent) to the fifty.'" </a:t>
            </a:r>
          </a:p>
          <a:p>
            <a:pPr>
              <a:buNone/>
            </a:pPr>
            <a:r>
              <a:rPr lang="en-US" dirty="0" smtClean="0"/>
              <a:t>	{Ahmad, An-</a:t>
            </a:r>
            <a:r>
              <a:rPr lang="en-US" dirty="0" err="1" smtClean="0"/>
              <a:t>Nasai</a:t>
            </a:r>
            <a:r>
              <a:rPr lang="en-US" dirty="0" smtClean="0"/>
              <a:t>, and </a:t>
            </a:r>
            <a:r>
              <a:rPr lang="en-US" dirty="0" err="1" smtClean="0"/>
              <a:t>Tirmidhi</a:t>
            </a:r>
            <a:r>
              <a:rPr lang="en-US" dirty="0" smtClean="0"/>
              <a:t>}  </a:t>
            </a:r>
          </a:p>
          <a:p>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5000" r="-1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gn="ctr">
              <a:buNone/>
            </a:pPr>
            <a:r>
              <a:rPr lang="en-US" sz="6600" dirty="0" smtClean="0">
                <a:latin typeface="Monotype Corsiva" pitchFamily="66" charset="0"/>
              </a:rPr>
              <a:t>	</a:t>
            </a:r>
            <a:r>
              <a:rPr lang="en-US" sz="8800" dirty="0" smtClean="0">
                <a:solidFill>
                  <a:srgbClr val="FFFF00"/>
                </a:solidFill>
                <a:latin typeface="Monotype Corsiva" pitchFamily="66" charset="0"/>
              </a:rPr>
              <a:t>Salah is the “</a:t>
            </a:r>
            <a:r>
              <a:rPr lang="en-US" sz="8800" dirty="0" err="1" smtClean="0">
                <a:solidFill>
                  <a:srgbClr val="FFFF00"/>
                </a:solidFill>
                <a:latin typeface="Monotype Corsiva" pitchFamily="66" charset="0"/>
              </a:rPr>
              <a:t>Mairaj</a:t>
            </a:r>
            <a:r>
              <a:rPr lang="en-US" sz="8800" dirty="0" smtClean="0">
                <a:solidFill>
                  <a:srgbClr val="FFFF00"/>
                </a:solidFill>
                <a:latin typeface="Monotype Corsiva" pitchFamily="66" charset="0"/>
              </a:rPr>
              <a:t> “of a believer </a:t>
            </a:r>
            <a:endParaRPr lang="en-US" sz="8800" dirty="0">
              <a:solidFill>
                <a:srgbClr val="FFFF00"/>
              </a:solidFill>
              <a:latin typeface="Monotype Corsiva" pitchFamily="66"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18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214282" y="1571612"/>
            <a:ext cx="8686800" cy="5286388"/>
          </a:xfrm>
        </p:spPr>
        <p:txBody>
          <a:bodyPr>
            <a:normAutofit/>
          </a:bodyPr>
          <a:lstStyle/>
          <a:p>
            <a:pPr>
              <a:buNone/>
            </a:pPr>
            <a:r>
              <a:rPr lang="en-US" dirty="0" smtClean="0"/>
              <a:t>	</a:t>
            </a:r>
            <a:r>
              <a:rPr lang="en-US" sz="4400" b="1" dirty="0" smtClean="0">
                <a:latin typeface="Lucida Handwriting" pitchFamily="66" charset="0"/>
              </a:rPr>
              <a:t>The Prophet's '</a:t>
            </a:r>
            <a:r>
              <a:rPr lang="en-US" sz="4400" b="1" dirty="0" err="1" smtClean="0">
                <a:latin typeface="Lucida Handwriting" pitchFamily="66" charset="0"/>
              </a:rPr>
              <a:t>Mairaj</a:t>
            </a:r>
            <a:r>
              <a:rPr lang="en-US" sz="4400" b="1" dirty="0" smtClean="0">
                <a:latin typeface="Lucida Handwriting" pitchFamily="66" charset="0"/>
              </a:rPr>
              <a:t>' has taught me that  heaven</a:t>
            </a:r>
            <a:br>
              <a:rPr lang="en-US" sz="4400" b="1" dirty="0" smtClean="0">
                <a:latin typeface="Lucida Handwriting" pitchFamily="66" charset="0"/>
              </a:rPr>
            </a:br>
            <a:r>
              <a:rPr lang="en-US" sz="4400" b="1" dirty="0" smtClean="0">
                <a:latin typeface="Lucida Handwriting" pitchFamily="66" charset="0"/>
              </a:rPr>
              <a:t>Lies within the bounds of human reach.</a:t>
            </a:r>
          </a:p>
          <a:p>
            <a:pPr>
              <a:buNone/>
            </a:pPr>
            <a:endParaRPr lang="en-US" dirty="0" smtClean="0">
              <a:latin typeface="Lucida Handwriting" pitchFamily="66" charset="0"/>
            </a:endParaRPr>
          </a:p>
          <a:p>
            <a:pPr>
              <a:buNone/>
            </a:pPr>
            <a:endParaRPr lang="en-US" dirty="0" smtClean="0">
              <a:latin typeface="Lucida Handwriting" pitchFamily="66" charset="0"/>
            </a:endParaRPr>
          </a:p>
          <a:p>
            <a:pPr>
              <a:buNone/>
            </a:pPr>
            <a:r>
              <a:rPr lang="en-US" dirty="0" smtClean="0">
                <a:latin typeface="Lucida Handwriting" pitchFamily="66" charset="0"/>
              </a:rPr>
              <a:t>				</a:t>
            </a:r>
            <a:r>
              <a:rPr lang="en-US" dirty="0" smtClean="0">
                <a:latin typeface="Comic Sans MS" pitchFamily="66" charset="0"/>
              </a:rPr>
              <a:t/>
            </a:r>
            <a:br>
              <a:rPr lang="en-US" dirty="0" smtClean="0">
                <a:latin typeface="Comic Sans MS" pitchFamily="66" charset="0"/>
              </a:rPr>
            </a:br>
            <a:endParaRPr lang="en-US" dirty="0">
              <a:latin typeface="Comic Sans MS" pitchFamily="66" charset="0"/>
            </a:endParaRPr>
          </a:p>
        </p:txBody>
      </p:sp>
      <p:sp>
        <p:nvSpPr>
          <p:cNvPr id="4" name="Rectangle 3"/>
          <p:cNvSpPr/>
          <p:nvPr/>
        </p:nvSpPr>
        <p:spPr>
          <a:xfrm>
            <a:off x="3071802" y="4429132"/>
            <a:ext cx="3357586" cy="914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solidFill>
                  <a:srgbClr val="00B050"/>
                </a:solidFill>
                <a:latin typeface="Comic Sans MS" pitchFamily="66" charset="0"/>
              </a:rPr>
              <a:t>{</a:t>
            </a:r>
            <a:r>
              <a:rPr lang="en-US" sz="3600" dirty="0" err="1" smtClean="0">
                <a:solidFill>
                  <a:srgbClr val="00B050"/>
                </a:solidFill>
                <a:latin typeface="Comic Sans MS" pitchFamily="66" charset="0"/>
              </a:rPr>
              <a:t>Allama</a:t>
            </a:r>
            <a:r>
              <a:rPr lang="en-US" sz="3600" dirty="0" smtClean="0">
                <a:solidFill>
                  <a:srgbClr val="00B050"/>
                </a:solidFill>
                <a:latin typeface="Comic Sans MS" pitchFamily="66" charset="0"/>
              </a:rPr>
              <a:t> </a:t>
            </a:r>
            <a:r>
              <a:rPr lang="en-US" sz="3600" dirty="0" err="1" smtClean="0">
                <a:solidFill>
                  <a:srgbClr val="00B050"/>
                </a:solidFill>
                <a:latin typeface="Comic Sans MS" pitchFamily="66" charset="0"/>
              </a:rPr>
              <a:t>Iqbal</a:t>
            </a:r>
            <a:r>
              <a:rPr lang="en-US" sz="3600" dirty="0" smtClean="0">
                <a:solidFill>
                  <a:srgbClr val="00B050"/>
                </a:solidFill>
                <a:latin typeface="Comic Sans MS" pitchFamily="66" charset="0"/>
              </a:rPr>
              <a:t>}</a:t>
            </a:r>
            <a:endParaRPr lang="en-US" sz="3600" dirty="0">
              <a:solidFill>
                <a:srgbClr val="00B050"/>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www.borderline-plattform.de/assets/images/Borderline_Hintergrund.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ctr">
              <a:buNone/>
            </a:pPr>
            <a:r>
              <a:rPr lang="en-US" dirty="0" smtClean="0"/>
              <a:t>	</a:t>
            </a:r>
            <a:r>
              <a:rPr lang="en-US" sz="4400" b="1" dirty="0" smtClean="0">
                <a:solidFill>
                  <a:srgbClr val="FF0000"/>
                </a:solidFill>
                <a:latin typeface="Lucida Calligraphy" pitchFamily="66" charset="0"/>
              </a:rPr>
              <a:t>Distinguishing Factor between </a:t>
            </a:r>
          </a:p>
          <a:p>
            <a:pPr algn="ctr">
              <a:buNone/>
            </a:pPr>
            <a:r>
              <a:rPr lang="en-US" sz="4400" b="1" dirty="0" smtClean="0">
                <a:solidFill>
                  <a:srgbClr val="FF0000"/>
                </a:solidFill>
                <a:latin typeface="Lucida Calligraphy" pitchFamily="66" charset="0"/>
              </a:rPr>
              <a:t>belief (</a:t>
            </a:r>
            <a:r>
              <a:rPr lang="en-US" sz="4400" b="1" dirty="0" err="1" smtClean="0">
                <a:solidFill>
                  <a:srgbClr val="FF0000"/>
                </a:solidFill>
                <a:latin typeface="Lucida Calligraphy" pitchFamily="66" charset="0"/>
              </a:rPr>
              <a:t>Iman</a:t>
            </a:r>
            <a:r>
              <a:rPr lang="en-US" sz="4400" b="1" dirty="0" smtClean="0">
                <a:solidFill>
                  <a:srgbClr val="FF0000"/>
                </a:solidFill>
                <a:latin typeface="Lucida Calligraphy" pitchFamily="66" charset="0"/>
              </a:rPr>
              <a:t>) </a:t>
            </a:r>
          </a:p>
          <a:p>
            <a:pPr algn="ctr">
              <a:buNone/>
            </a:pPr>
            <a:r>
              <a:rPr lang="en-US" sz="4400" b="1" dirty="0" smtClean="0">
                <a:solidFill>
                  <a:srgbClr val="FF0000"/>
                </a:solidFill>
                <a:latin typeface="Lucida Calligraphy" pitchFamily="66" charset="0"/>
              </a:rPr>
              <a:t>and </a:t>
            </a:r>
          </a:p>
          <a:p>
            <a:pPr algn="ctr">
              <a:buNone/>
            </a:pPr>
            <a:r>
              <a:rPr lang="en-US" sz="4400" b="1" dirty="0" smtClean="0">
                <a:solidFill>
                  <a:srgbClr val="FF0000"/>
                </a:solidFill>
                <a:latin typeface="Lucida Calligraphy" pitchFamily="66" charset="0"/>
              </a:rPr>
              <a:t>disbelief (</a:t>
            </a:r>
            <a:r>
              <a:rPr lang="en-US" sz="4400" b="1" dirty="0" err="1" smtClean="0">
                <a:solidFill>
                  <a:srgbClr val="FF0000"/>
                </a:solidFill>
                <a:latin typeface="Lucida Calligraphy" pitchFamily="66" charset="0"/>
              </a:rPr>
              <a:t>kufr</a:t>
            </a:r>
            <a:r>
              <a:rPr lang="en-US" sz="4400" b="1" dirty="0" smtClean="0">
                <a:solidFill>
                  <a:srgbClr val="FF0000"/>
                </a:solidFill>
                <a:latin typeface="Lucida Calligraphy" pitchFamily="66" charset="0"/>
              </a:rPr>
              <a:t>)</a:t>
            </a:r>
            <a:endParaRPr lang="en-US" sz="4400" b="1" dirty="0">
              <a:solidFill>
                <a:srgbClr val="FF0000"/>
              </a:solidFill>
              <a:latin typeface="Lucida Calligraphy" pitchFamily="66"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lvl="0">
              <a:buNone/>
            </a:pPr>
            <a:r>
              <a:rPr lang="en-US" b="1" dirty="0" smtClean="0"/>
              <a:t>	</a:t>
            </a:r>
            <a:r>
              <a:rPr lang="en-US" dirty="0" smtClean="0">
                <a:latin typeface="Comic Sans MS" pitchFamily="66" charset="0"/>
              </a:rPr>
              <a:t>Narrated Jabir (RA) that The Prophet Muhammad (PBUH) said:</a:t>
            </a:r>
          </a:p>
          <a:p>
            <a:pPr lvl="0">
              <a:buNone/>
            </a:pPr>
            <a:r>
              <a:rPr lang="en-US" b="1" dirty="0" smtClean="0"/>
              <a:t>	</a:t>
            </a:r>
            <a:r>
              <a:rPr lang="en-US" sz="4400" b="1" dirty="0" smtClean="0">
                <a:latin typeface="Monotype Corsiva" pitchFamily="66" charset="0"/>
              </a:rPr>
              <a:t>Between a person and disbelief (</a:t>
            </a:r>
            <a:r>
              <a:rPr lang="en-US" sz="4400" b="1" dirty="0" err="1" smtClean="0">
                <a:latin typeface="Monotype Corsiva" pitchFamily="66" charset="0"/>
              </a:rPr>
              <a:t>kufr</a:t>
            </a:r>
            <a:r>
              <a:rPr lang="en-US" sz="4400" b="1" dirty="0" smtClean="0">
                <a:latin typeface="Monotype Corsiva" pitchFamily="66" charset="0"/>
              </a:rPr>
              <a:t>) there stands his neglecting of the prayer</a:t>
            </a:r>
          </a:p>
          <a:p>
            <a:pPr lvl="0">
              <a:buNone/>
            </a:pPr>
            <a:r>
              <a:rPr lang="en-US" dirty="0" smtClean="0"/>
              <a:t>	</a:t>
            </a:r>
            <a:r>
              <a:rPr lang="en-US" dirty="0" smtClean="0">
                <a:latin typeface="Comic Sans MS" pitchFamily="66" charset="0"/>
              </a:rPr>
              <a:t>(Muslim)</a:t>
            </a:r>
            <a:endParaRPr lang="en-US" dirty="0">
              <a:latin typeface="Comic Sans MS" pitchFamily="66"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rgbClr val="DCEBF5"/>
            </a:gs>
            <a:gs pos="8000">
              <a:srgbClr val="83A7C3"/>
            </a:gs>
            <a:gs pos="13000">
              <a:srgbClr val="768FB9"/>
            </a:gs>
            <a:gs pos="21001">
              <a:srgbClr val="83A7C3"/>
            </a:gs>
            <a:gs pos="52000">
              <a:srgbClr val="FFFFFF"/>
            </a:gs>
            <a:gs pos="56000">
              <a:srgbClr val="9C6563"/>
            </a:gs>
            <a:gs pos="58000">
              <a:srgbClr val="80302D"/>
            </a:gs>
            <a:gs pos="71001">
              <a:srgbClr val="C0524E"/>
            </a:gs>
            <a:gs pos="94000">
              <a:srgbClr val="EBDAD4"/>
            </a:gs>
            <a:gs pos="100000">
              <a:srgbClr val="55261C"/>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None/>
            </a:pPr>
            <a:r>
              <a:rPr lang="en-US" b="1" dirty="0" smtClean="0"/>
              <a:t>	Narrated 'Abdullah </a:t>
            </a:r>
            <a:r>
              <a:rPr lang="en-US" b="1" dirty="0" err="1" smtClean="0"/>
              <a:t>ibn</a:t>
            </a:r>
            <a:r>
              <a:rPr lang="en-US" b="1" dirty="0" smtClean="0"/>
              <a:t> </a:t>
            </a:r>
            <a:r>
              <a:rPr lang="en-US" b="1" dirty="0" err="1" smtClean="0"/>
              <a:t>Shaqiq</a:t>
            </a:r>
            <a:r>
              <a:rPr lang="en-US" b="1" dirty="0" smtClean="0"/>
              <a:t> al-'</a:t>
            </a:r>
            <a:r>
              <a:rPr lang="en-US" b="1" dirty="0" err="1" smtClean="0"/>
              <a:t>Aqeely</a:t>
            </a:r>
            <a:r>
              <a:rPr lang="en-US" b="1" dirty="0" smtClean="0"/>
              <a:t>, </a:t>
            </a:r>
          </a:p>
          <a:p>
            <a:pPr>
              <a:buNone/>
            </a:pPr>
            <a:endParaRPr lang="en-US" sz="1100" b="1" dirty="0" smtClean="0"/>
          </a:p>
          <a:p>
            <a:pPr>
              <a:buNone/>
            </a:pPr>
            <a:r>
              <a:rPr lang="en-US" b="1" dirty="0" smtClean="0"/>
              <a:t>	The companions of Muhammad (PBUH) did not consider the abandonment of any act, with the exception of prayer, as being disbelief (</a:t>
            </a:r>
            <a:r>
              <a:rPr lang="en-US" b="1" dirty="0" err="1" smtClean="0"/>
              <a:t>kufr</a:t>
            </a:r>
            <a:r>
              <a:rPr lang="en-US" b="1" dirty="0" smtClean="0"/>
              <a:t>).</a:t>
            </a:r>
          </a:p>
          <a:p>
            <a:pPr>
              <a:buNone/>
            </a:pPr>
            <a:r>
              <a:rPr lang="en-US" b="1" dirty="0" smtClean="0"/>
              <a:t>	 </a:t>
            </a:r>
            <a:r>
              <a:rPr lang="en-US" dirty="0" smtClean="0"/>
              <a:t>(</a:t>
            </a:r>
            <a:r>
              <a:rPr lang="en-US" dirty="0" err="1" smtClean="0"/>
              <a:t>Tirmidhi</a:t>
            </a:r>
            <a:r>
              <a:rPr lang="en-US" dirty="0" smtClean="0"/>
              <a:t> and al-Hakim)</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69634" name="Picture 2" descr="http://www.sfu.ca/phys/100/lectures/lecture5/L5Fig1.GIF"/>
          <p:cNvPicPr>
            <a:picLocks noChangeAspect="1" noChangeArrowheads="1"/>
          </p:cNvPicPr>
          <p:nvPr/>
        </p:nvPicPr>
        <p:blipFill>
          <a:blip r:embed="rId3"/>
          <a:srcRect/>
          <a:stretch>
            <a:fillRect/>
          </a:stretch>
        </p:blipFill>
        <p:spPr bwMode="auto">
          <a:xfrm>
            <a:off x="500034" y="1718945"/>
            <a:ext cx="8143900" cy="4662383"/>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 are</a:t>
            </a:r>
            <a:endParaRPr lang="en-US" dirty="0"/>
          </a:p>
        </p:txBody>
      </p:sp>
      <p:sp>
        <p:nvSpPr>
          <p:cNvPr id="3" name="Content Placeholder 2"/>
          <p:cNvSpPr>
            <a:spLocks noGrp="1"/>
          </p:cNvSpPr>
          <p:nvPr>
            <p:ph idx="1"/>
          </p:nvPr>
        </p:nvSpPr>
        <p:spPr/>
        <p:txBody>
          <a:bodyPr/>
          <a:lstStyle/>
          <a:p>
            <a:endParaRPr lang="en-US"/>
          </a:p>
        </p:txBody>
      </p:sp>
      <p:pic>
        <p:nvPicPr>
          <p:cNvPr id="84994" name="Picture 2" descr="http://pro.corbis.com/images/42-18881264.jpg?size=67&amp;uid=%7b488ae3a7-1ade-4953-8108-528c5b9d703b%7d"/>
          <p:cNvPicPr>
            <a:picLocks noChangeAspect="1" noChangeArrowheads="1"/>
          </p:cNvPicPr>
          <p:nvPr/>
        </p:nvPicPr>
        <p:blipFill>
          <a:blip r:embed="rId3"/>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60000"/>
            <a:lum/>
          </a:blip>
          <a:srcRect/>
          <a:stretch>
            <a:fillRect l="-4000" t="-29000" r="-4000" b="-22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4346" y="1428736"/>
            <a:ext cx="6057888" cy="1470025"/>
          </a:xfrm>
        </p:spPr>
        <p:txBody>
          <a:bodyPr>
            <a:noAutofit/>
          </a:bodyPr>
          <a:lstStyle/>
          <a:p>
            <a:r>
              <a:rPr lang="en-US" sz="8000" dirty="0" smtClean="0">
                <a:latin typeface="Comic Sans MS" pitchFamily="66" charset="0"/>
              </a:rPr>
              <a:t>SALAH </a:t>
            </a:r>
            <a:br>
              <a:rPr lang="en-US" sz="8000" dirty="0" smtClean="0">
                <a:latin typeface="Comic Sans MS" pitchFamily="66" charset="0"/>
              </a:rPr>
            </a:br>
            <a:r>
              <a:rPr lang="en-US" sz="8000" dirty="0" smtClean="0">
                <a:latin typeface="Comic Sans MS" pitchFamily="66" charset="0"/>
              </a:rPr>
              <a:t>is …</a:t>
            </a:r>
            <a:br>
              <a:rPr lang="en-US" sz="8000" dirty="0" smtClean="0">
                <a:latin typeface="Comic Sans MS" pitchFamily="66" charset="0"/>
              </a:rPr>
            </a:br>
            <a:endParaRPr lang="en-US" sz="8000" dirty="0">
              <a:latin typeface="Comic Sans MS" pitchFamily="66" charset="0"/>
            </a:endParaRPr>
          </a:p>
        </p:txBody>
      </p:sp>
      <p:sp>
        <p:nvSpPr>
          <p:cNvPr id="6" name="TextBox 5"/>
          <p:cNvSpPr txBox="1"/>
          <p:nvPr/>
        </p:nvSpPr>
        <p:spPr>
          <a:xfrm>
            <a:off x="5357818" y="3786190"/>
            <a:ext cx="3571868" cy="2554545"/>
          </a:xfrm>
          <a:prstGeom prst="rect">
            <a:avLst/>
          </a:prstGeom>
          <a:noFill/>
        </p:spPr>
        <p:txBody>
          <a:bodyPr wrap="square" rtlCol="0">
            <a:spAutoFit/>
          </a:bodyPr>
          <a:lstStyle/>
          <a:p>
            <a:r>
              <a:rPr lang="en-US" sz="8000" dirty="0" smtClean="0">
                <a:latin typeface="Comic Sans MS" pitchFamily="66" charset="0"/>
              </a:rPr>
              <a:t>…OUR PEG</a:t>
            </a:r>
            <a:endParaRPr lang="en-US" sz="80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64000"/>
            <a:lum/>
          </a:blip>
          <a:srcRect/>
          <a:stretch>
            <a:fillRect l="-11000" r="-1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57200" y="928670"/>
            <a:ext cx="8229600" cy="5715040"/>
          </a:xfrm>
        </p:spPr>
        <p:txBody>
          <a:bodyPr>
            <a:normAutofit fontScale="77500" lnSpcReduction="20000"/>
          </a:bodyPr>
          <a:lstStyle/>
          <a:p>
            <a:pPr>
              <a:buNone/>
            </a:pPr>
            <a:r>
              <a:rPr lang="en-US" dirty="0" smtClean="0"/>
              <a:t>	</a:t>
            </a:r>
            <a:r>
              <a:rPr lang="en-US" b="1" dirty="0" smtClean="0">
                <a:latin typeface="Lucida Calligraphy" pitchFamily="66" charset="0"/>
              </a:rPr>
              <a:t>Abdullah bin Omar (RA) narrated, the Prophet (PBUH) said, </a:t>
            </a:r>
          </a:p>
          <a:p>
            <a:pPr>
              <a:buNone/>
            </a:pPr>
            <a:endParaRPr lang="en-US" sz="1100" dirty="0" smtClean="0"/>
          </a:p>
          <a:p>
            <a:pPr>
              <a:buNone/>
            </a:pPr>
            <a:r>
              <a:rPr lang="en-US" dirty="0" smtClean="0"/>
              <a:t>	  </a:t>
            </a:r>
            <a:r>
              <a:rPr lang="en-US" sz="4100" b="1" dirty="0" smtClean="0">
                <a:latin typeface="Monotype Corsiva" pitchFamily="66" charset="0"/>
              </a:rPr>
              <a:t>The foundation of Islam rests on five pillars: </a:t>
            </a:r>
          </a:p>
          <a:p>
            <a:pPr marL="514350" indent="-514350">
              <a:buFont typeface="+mj-lt"/>
              <a:buAutoNum type="arabicPeriod"/>
            </a:pPr>
            <a:r>
              <a:rPr lang="en-US" sz="4100" b="1" dirty="0" smtClean="0">
                <a:latin typeface="Monotype Corsiva" pitchFamily="66" charset="0"/>
              </a:rPr>
              <a:t>To bear witness to the fact that there is no god except Allah (SWT) and Muhammad (PBUH) is His Servant and Messenger. </a:t>
            </a:r>
          </a:p>
          <a:p>
            <a:pPr marL="514350" lvl="0" indent="-514350">
              <a:buFont typeface="+mj-lt"/>
              <a:buAutoNum type="arabicPeriod"/>
            </a:pPr>
            <a:r>
              <a:rPr lang="en-US" sz="4100" b="1" dirty="0" smtClean="0">
                <a:latin typeface="Monotype Corsiva" pitchFamily="66" charset="0"/>
              </a:rPr>
              <a:t>To offer Salah regularly. </a:t>
            </a:r>
          </a:p>
          <a:p>
            <a:pPr marL="514350" lvl="0" indent="-514350">
              <a:buFont typeface="+mj-lt"/>
              <a:buAutoNum type="arabicPeriod"/>
            </a:pPr>
            <a:r>
              <a:rPr lang="en-US" sz="4100" b="1" dirty="0" smtClean="0">
                <a:latin typeface="Monotype Corsiva" pitchFamily="66" charset="0"/>
              </a:rPr>
              <a:t>To pay the poor tax ( Zakat ). </a:t>
            </a:r>
          </a:p>
          <a:p>
            <a:pPr marL="514350" lvl="0" indent="-514350">
              <a:buFont typeface="+mj-lt"/>
              <a:buAutoNum type="arabicPeriod"/>
            </a:pPr>
            <a:r>
              <a:rPr lang="en-US" sz="4100" b="1" dirty="0" smtClean="0">
                <a:latin typeface="Monotype Corsiva" pitchFamily="66" charset="0"/>
              </a:rPr>
              <a:t>To fast</a:t>
            </a:r>
          </a:p>
          <a:p>
            <a:pPr marL="514350" lvl="0" indent="-514350">
              <a:buFont typeface="+mj-lt"/>
              <a:buAutoNum type="arabicPeriod"/>
            </a:pPr>
            <a:r>
              <a:rPr lang="en-US" sz="4100" b="1" dirty="0" smtClean="0">
                <a:latin typeface="Monotype Corsiva" pitchFamily="66" charset="0"/>
              </a:rPr>
              <a:t>To perform pilgrimage ( Hajj )</a:t>
            </a:r>
          </a:p>
          <a:p>
            <a:pPr lvl="0">
              <a:buNone/>
            </a:pPr>
            <a:endParaRPr lang="en-US" dirty="0" smtClean="0"/>
          </a:p>
          <a:p>
            <a:pPr lvl="0">
              <a:buNone/>
            </a:pPr>
            <a:r>
              <a:rPr lang="en-US" dirty="0" smtClean="0"/>
              <a:t>	</a:t>
            </a:r>
            <a:r>
              <a:rPr lang="en-US" b="1" dirty="0" smtClean="0">
                <a:latin typeface="Lucida Calligraphy" pitchFamily="66" charset="0"/>
              </a:rPr>
              <a:t>{</a:t>
            </a:r>
            <a:r>
              <a:rPr lang="en-US" b="1" dirty="0" err="1" smtClean="0">
                <a:latin typeface="Lucida Calligraphy" pitchFamily="66" charset="0"/>
              </a:rPr>
              <a:t>Bukhari</a:t>
            </a:r>
            <a:r>
              <a:rPr lang="en-US" b="1" dirty="0" smtClean="0">
                <a:latin typeface="Lucida Calligraphy" pitchFamily="66" charset="0"/>
              </a:rPr>
              <a:t> and Muslim} </a:t>
            </a:r>
          </a:p>
          <a:p>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122" name="Picture 2" descr="http://pro.corbis.com/images/42-15292764.jpg?size=67&amp;uid=%7beac0849a-2f2a-4655-8f52-ee48ff9d076f%7d"/>
          <p:cNvPicPr>
            <a:picLocks noChangeAspect="1" noChangeArrowheads="1"/>
          </p:cNvPicPr>
          <p:nvPr/>
        </p:nvPicPr>
        <p:blipFill>
          <a:blip r:embed="rId3"/>
          <a:srcRect t="11719"/>
          <a:stretch>
            <a:fillRect/>
          </a:stretch>
        </p:blipFill>
        <p:spPr bwMode="auto">
          <a:xfrm>
            <a:off x="428596" y="1285860"/>
            <a:ext cx="8242494" cy="4843468"/>
          </a:xfrm>
          <a:prstGeom prst="rect">
            <a:avLst/>
          </a:prstGeom>
          <a:noFill/>
          <a:ln cmpd="dbl">
            <a:solidFill>
              <a:schemeClr val="tx1"/>
            </a:solidFill>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8" name="Picture 4" descr="http://www.profiler.noaa.gov/npn/images/ndsk1_sitemove/fullSize/005_SetForms.jpg"/>
          <p:cNvPicPr>
            <a:picLocks noChangeAspect="1" noChangeArrowheads="1"/>
          </p:cNvPicPr>
          <p:nvPr/>
        </p:nvPicPr>
        <p:blipFill>
          <a:blip r:embed="rId3"/>
          <a:srcRect/>
          <a:stretch>
            <a:fillRect/>
          </a:stretch>
        </p:blipFill>
        <p:spPr bwMode="auto">
          <a:xfrm>
            <a:off x="1357290" y="1571612"/>
            <a:ext cx="6096000" cy="4572000"/>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14338" name="Picture 2" descr="http://pro.corbis.com/images/101740-15.jpg?size=67&amp;uid=%7bec3b1fc5-1a57-4a44-9a7c-f7978243f022%7d"/>
          <p:cNvPicPr>
            <a:picLocks noChangeAspect="1" noChangeArrowheads="1"/>
          </p:cNvPicPr>
          <p:nvPr/>
        </p:nvPicPr>
        <p:blipFill>
          <a:blip r:embed="rId3"/>
          <a:srcRect t="6522"/>
          <a:stretch>
            <a:fillRect/>
          </a:stretch>
        </p:blipFill>
        <p:spPr bwMode="auto">
          <a:xfrm>
            <a:off x="0" y="0"/>
            <a:ext cx="4789117" cy="6715148"/>
          </a:xfrm>
          <a:prstGeom prst="rect">
            <a:avLst/>
          </a:prstGeom>
          <a:noFill/>
          <a:scene3d>
            <a:camera prst="isometricOffAxis1Right"/>
            <a:lightRig rig="threePt" dir="t"/>
          </a:scene3d>
          <a:sp3d>
            <a:bevelT prst="angle"/>
          </a:sp3d>
        </p:spPr>
      </p:pic>
      <p:sp>
        <p:nvSpPr>
          <p:cNvPr id="5" name="Rectangle 4"/>
          <p:cNvSpPr/>
          <p:nvPr/>
        </p:nvSpPr>
        <p:spPr>
          <a:xfrm>
            <a:off x="4572000" y="1928802"/>
            <a:ext cx="4572000" cy="3539430"/>
          </a:xfrm>
          <a:prstGeom prst="rect">
            <a:avLst/>
          </a:prstGeom>
        </p:spPr>
        <p:txBody>
          <a:bodyPr>
            <a:spAutoFit/>
          </a:bodyPr>
          <a:lstStyle/>
          <a:p>
            <a:r>
              <a:rPr lang="en-US" sz="3200" b="1" dirty="0"/>
              <a:t>A peg has part of it above the </a:t>
            </a:r>
            <a:r>
              <a:rPr lang="en-US" sz="3200" b="1" dirty="0" smtClean="0"/>
              <a:t>surface </a:t>
            </a:r>
            <a:r>
              <a:rPr lang="en-US" sz="3200" b="1" dirty="0"/>
              <a:t>of the earth and the bulk </a:t>
            </a:r>
            <a:r>
              <a:rPr lang="en-US" sz="3200" b="1" dirty="0" smtClean="0"/>
              <a:t>of </a:t>
            </a:r>
            <a:r>
              <a:rPr lang="en-US" sz="3200" b="1" dirty="0"/>
              <a:t>it underground; </a:t>
            </a:r>
            <a:endParaRPr lang="en-US" sz="3200" b="1" dirty="0" smtClean="0"/>
          </a:p>
          <a:p>
            <a:r>
              <a:rPr lang="en-US" sz="3200" b="1" dirty="0" smtClean="0"/>
              <a:t>its </a:t>
            </a:r>
            <a:r>
              <a:rPr lang="en-US" sz="3200" b="1" dirty="0"/>
              <a:t>function </a:t>
            </a:r>
            <a:r>
              <a:rPr lang="en-US" sz="3200" b="1" dirty="0" smtClean="0"/>
              <a:t>being </a:t>
            </a:r>
            <a:r>
              <a:rPr lang="en-US" sz="3200" b="1" dirty="0"/>
              <a:t>stabilizing something </a:t>
            </a:r>
            <a:endParaRPr lang="en-US" sz="3200" b="1" dirty="0" smtClean="0"/>
          </a:p>
          <a:p>
            <a:r>
              <a:rPr lang="en-US" sz="3200" b="1" dirty="0" smtClean="0"/>
              <a:t>else</a:t>
            </a:r>
            <a:endParaRPr lang="en-US" sz="3200" b="1"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71682" name="Picture 2" descr="http://michaelgreenwell.files.wordpress.com/2007/07/himalayas.jpg"/>
          <p:cNvPicPr>
            <a:picLocks noChangeAspect="1" noChangeArrowheads="1"/>
          </p:cNvPicPr>
          <p:nvPr/>
        </p:nvPicPr>
        <p:blipFill>
          <a:blip r:embed="rId3"/>
          <a:srcRect/>
          <a:stretch>
            <a:fillRect/>
          </a:stretch>
        </p:blipFill>
        <p:spPr bwMode="auto">
          <a:xfrm>
            <a:off x="428596" y="428604"/>
            <a:ext cx="8286808" cy="5905844"/>
          </a:xfrm>
          <a:prstGeom prst="rect">
            <a:avLst/>
          </a:prstGeom>
          <a:noFill/>
          <a:scene3d>
            <a:camera prst="perspectiveLeft"/>
            <a:lightRig rig="threePt" dir="t"/>
          </a:scene3d>
          <a:sp3d>
            <a:bevelT prst="angle"/>
          </a:sp3d>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None/>
            </a:pPr>
            <a:r>
              <a:rPr lang="en-US" dirty="0" smtClean="0"/>
              <a:t>	</a:t>
            </a:r>
            <a:r>
              <a:rPr lang="en-US" b="1" dirty="0" smtClean="0"/>
              <a:t>Allah </a:t>
            </a:r>
            <a:r>
              <a:rPr lang="en-US" b="1" dirty="0"/>
              <a:t>says: </a:t>
            </a:r>
            <a:r>
              <a:rPr lang="en-US" b="1" dirty="0" smtClean="0"/>
              <a:t>Have We </a:t>
            </a:r>
            <a:r>
              <a:rPr lang="en-US" b="1" dirty="0"/>
              <a:t>not made the earth as a </a:t>
            </a:r>
            <a:r>
              <a:rPr lang="en-US" b="1" dirty="0" smtClean="0"/>
              <a:t>bed, and the </a:t>
            </a:r>
            <a:r>
              <a:rPr lang="en-US" b="1" dirty="0"/>
              <a:t>mountains as pegs? </a:t>
            </a:r>
            <a:endParaRPr lang="en-US" b="1" dirty="0" smtClean="0"/>
          </a:p>
          <a:p>
            <a:pPr>
              <a:buNone/>
            </a:pPr>
            <a:r>
              <a:rPr lang="en-US" b="1" dirty="0"/>
              <a:t> </a:t>
            </a:r>
            <a:r>
              <a:rPr lang="en-US" b="1" dirty="0" smtClean="0"/>
              <a:t>   (</a:t>
            </a:r>
            <a:r>
              <a:rPr lang="en-US" b="1" dirty="0"/>
              <a:t>Surah </a:t>
            </a:r>
            <a:r>
              <a:rPr lang="en-US" b="1" dirty="0" smtClean="0"/>
              <a:t>An-</a:t>
            </a:r>
            <a:r>
              <a:rPr lang="en-US" b="1" dirty="0" err="1" smtClean="0"/>
              <a:t>Naba</a:t>
            </a:r>
            <a:r>
              <a:rPr lang="en-US" b="1" dirty="0" smtClean="0"/>
              <a:t>, 78: </a:t>
            </a:r>
            <a:r>
              <a:rPr lang="en-US" b="1" dirty="0"/>
              <a:t>Verse 6-7</a:t>
            </a:r>
            <a:r>
              <a:rPr lang="en-US" b="1" dirty="0" smtClean="0"/>
              <a:t>)</a:t>
            </a:r>
            <a:r>
              <a:rPr lang="en-US" b="1" dirty="0" smtClean="0">
                <a:latin typeface="Comic Sans MS" pitchFamily="66" charset="0"/>
              </a:rPr>
              <a:t> </a:t>
            </a:r>
            <a:endParaRPr lang="en-US" b="1" dirty="0">
              <a:latin typeface="Comic Sans MS" pitchFamily="66" charset="0"/>
            </a:endParaRPr>
          </a:p>
          <a:p>
            <a:pPr>
              <a:buNone/>
            </a:pPr>
            <a:r>
              <a:rPr lang="en-US" dirty="0">
                <a:latin typeface="Comic Sans MS" pitchFamily="66" charset="0"/>
              </a:rPr>
              <a:t/>
            </a:r>
            <a:br>
              <a:rPr lang="en-US" dirty="0">
                <a:latin typeface="Comic Sans MS" pitchFamily="66" charset="0"/>
              </a:rPr>
            </a:br>
            <a:endParaRPr lang="en-US" dirty="0"/>
          </a:p>
          <a:p>
            <a:pPr>
              <a:buNone/>
            </a:pPr>
            <a:endParaRPr lang="en-US" b="1" dirty="0"/>
          </a:p>
          <a:p>
            <a:endParaRPr lang="en-US" dirty="0"/>
          </a:p>
        </p:txBody>
      </p:sp>
      <p:pic>
        <p:nvPicPr>
          <p:cNvPr id="18434" name="Picture 2" descr="http://www.55a.net/eng/image/a006_02.jpg"/>
          <p:cNvPicPr>
            <a:picLocks noChangeAspect="1" noChangeArrowheads="1"/>
          </p:cNvPicPr>
          <p:nvPr/>
        </p:nvPicPr>
        <p:blipFill>
          <a:blip r:embed="rId3"/>
          <a:srcRect/>
          <a:stretch>
            <a:fillRect/>
          </a:stretch>
        </p:blipFill>
        <p:spPr bwMode="auto">
          <a:xfrm>
            <a:off x="4143372" y="3584665"/>
            <a:ext cx="5143536" cy="2076583"/>
          </a:xfrm>
          <a:prstGeom prst="rect">
            <a:avLst/>
          </a:prstGeom>
          <a:noFill/>
          <a:scene3d>
            <a:camera prst="isometricOffAxis2Left"/>
            <a:lightRig rig="threePt" dir="t"/>
          </a:scene3d>
          <a:sp3d>
            <a:bevelT prst="angle"/>
          </a:sp3d>
        </p:spPr>
      </p:pic>
      <p:pic>
        <p:nvPicPr>
          <p:cNvPr id="5" name="Picture 2" descr="http://www.thekeytoislam.com/en/assets/images/g_mountain_root.jpg"/>
          <p:cNvPicPr>
            <a:picLocks noChangeAspect="1" noChangeArrowheads="1"/>
          </p:cNvPicPr>
          <p:nvPr/>
        </p:nvPicPr>
        <p:blipFill>
          <a:blip r:embed="rId4"/>
          <a:srcRect/>
          <a:stretch>
            <a:fillRect/>
          </a:stretch>
        </p:blipFill>
        <p:spPr bwMode="auto">
          <a:xfrm>
            <a:off x="0" y="3500438"/>
            <a:ext cx="4542698" cy="2657478"/>
          </a:xfrm>
          <a:prstGeom prst="rect">
            <a:avLst/>
          </a:prstGeom>
          <a:noFill/>
          <a:scene3d>
            <a:camera prst="isometricOffAxis1Right"/>
            <a:lightRig rig="threePt" dir="t"/>
          </a:scene3d>
          <a:sp3d>
            <a:bevelT prst="angle"/>
          </a:sp3d>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buNone/>
            </a:pPr>
            <a:r>
              <a:rPr lang="en-US" dirty="0" smtClean="0"/>
              <a:t>	</a:t>
            </a:r>
            <a:r>
              <a:rPr lang="en-US" b="1" dirty="0" smtClean="0"/>
              <a:t>And He has affixed into the earth mountains standing firm, lest it should shake with you</a:t>
            </a:r>
            <a:r>
              <a:rPr lang="en-US" b="1" dirty="0"/>
              <a:t>; (Surah </a:t>
            </a:r>
            <a:r>
              <a:rPr lang="en-US" b="1" dirty="0" smtClean="0"/>
              <a:t>An-</a:t>
            </a:r>
            <a:r>
              <a:rPr lang="en-US" b="1" dirty="0" err="1" smtClean="0"/>
              <a:t>Nahl</a:t>
            </a:r>
            <a:r>
              <a:rPr lang="en-US" b="1" dirty="0" smtClean="0"/>
              <a:t>, 16: </a:t>
            </a:r>
            <a:r>
              <a:rPr lang="en-US" b="1" dirty="0"/>
              <a:t>Verse </a:t>
            </a:r>
            <a:r>
              <a:rPr lang="en-US" b="1" dirty="0" smtClean="0"/>
              <a:t>15)</a:t>
            </a:r>
            <a:r>
              <a:rPr lang="en-US" b="1" dirty="0" smtClean="0">
                <a:latin typeface="Comic Sans MS" pitchFamily="66" charset="0"/>
              </a:rPr>
              <a:t> </a:t>
            </a:r>
            <a:endParaRPr lang="en-US" b="1" dirty="0">
              <a:latin typeface="Comic Sans MS" pitchFamily="66" charset="0"/>
            </a:endParaRPr>
          </a:p>
          <a:p>
            <a:pPr>
              <a:buNone/>
            </a:pPr>
            <a:endParaRPr lang="en-US" b="1" dirty="0" smtClean="0"/>
          </a:p>
          <a:p>
            <a:pPr>
              <a:buNone/>
            </a:pPr>
            <a:endParaRPr lang="en-US" dirty="0" smtClean="0"/>
          </a:p>
          <a:p>
            <a:pPr>
              <a:buNone/>
            </a:pPr>
            <a:r>
              <a:rPr lang="en-US" dirty="0" smtClean="0"/>
              <a:t>	And </a:t>
            </a:r>
            <a:r>
              <a:rPr lang="en-US" dirty="0"/>
              <a:t>we have set on the earth mountains standing firm, lest it should shake with </a:t>
            </a:r>
            <a:r>
              <a:rPr lang="en-US" dirty="0" smtClean="0"/>
              <a:t>them … (</a:t>
            </a:r>
            <a:r>
              <a:rPr lang="en-US" dirty="0"/>
              <a:t>21: 31)</a:t>
            </a:r>
          </a:p>
          <a:p>
            <a:endParaRPr lang="en-US" dirty="0"/>
          </a:p>
        </p:txBody>
      </p:sp>
      <p:pic>
        <p:nvPicPr>
          <p:cNvPr id="4" name="Picture 2" descr="http://www.55a.net/eng/image/a006_03.jpg"/>
          <p:cNvPicPr>
            <a:picLocks noChangeAspect="1" noChangeArrowheads="1"/>
          </p:cNvPicPr>
          <p:nvPr/>
        </p:nvPicPr>
        <p:blipFill>
          <a:blip r:embed="rId3"/>
          <a:srcRect/>
          <a:stretch>
            <a:fillRect/>
          </a:stretch>
        </p:blipFill>
        <p:spPr bwMode="auto">
          <a:xfrm>
            <a:off x="642910" y="3143248"/>
            <a:ext cx="8001056" cy="2611482"/>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1026" name="Picture 2" descr="http://pro.corbis.com/images/64459.jpg?size=67&amp;uid=%7b4d59fe50-c475-4fcd-9d8d-ea180d7ad7e8%7d"/>
          <p:cNvPicPr>
            <a:picLocks noChangeAspect="1" noChangeArrowheads="1"/>
          </p:cNvPicPr>
          <p:nvPr/>
        </p:nvPicPr>
        <p:blipFill>
          <a:blip r:embed="rId3"/>
          <a:srcRect t="6250"/>
          <a:stretch>
            <a:fillRect/>
          </a:stretch>
        </p:blipFill>
        <p:spPr bwMode="auto">
          <a:xfrm>
            <a:off x="-1" y="0"/>
            <a:ext cx="4831065" cy="6858000"/>
          </a:xfrm>
          <a:prstGeom prst="rect">
            <a:avLst/>
          </a:prstGeom>
          <a:noFill/>
        </p:spPr>
      </p:pic>
      <p:sp>
        <p:nvSpPr>
          <p:cNvPr id="5" name="Rectangle 4"/>
          <p:cNvSpPr/>
          <p:nvPr/>
        </p:nvSpPr>
        <p:spPr>
          <a:xfrm>
            <a:off x="0" y="1785926"/>
            <a:ext cx="4786314" cy="5072074"/>
          </a:xfrm>
          <a:prstGeom prst="rect">
            <a:avLst/>
          </a:prstGeom>
          <a:solidFill>
            <a:srgbClr val="00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grpId="0" nodeType="clickEffect">
                                  <p:stCondLst>
                                    <p:cond delay="0"/>
                                  </p:stCondLst>
                                  <p:childTnLst>
                                    <p:animMotion origin="layout" path="M 0.26979 -0.05643 L 0.51406 -0.05643 " pathEditMode="relative" rAng="0" ptsTypes="AA">
                                      <p:cBhvr>
                                        <p:cTn id="6" dur="2000" fill="hold"/>
                                        <p:tgtEl>
                                          <p:spTgt spid="5"/>
                                        </p:tgtEl>
                                        <p:attrNameLst>
                                          <p:attrName>ppt_x</p:attrName>
                                          <p:attrName>ppt_y</p:attrName>
                                        </p:attrNameLst>
                                      </p:cBhvr>
                                      <p:rCtr x="122" y="0"/>
                                    </p:animMotion>
                                  </p:childTnLst>
                                </p:cTn>
                              </p:par>
                            </p:childTnLst>
                          </p:cTn>
                        </p:par>
                      </p:childTnLst>
                    </p:cTn>
                  </p:par>
                  <p:par>
                    <p:cTn id="7" fill="hold">
                      <p:stCondLst>
                        <p:cond delay="indefinite"/>
                      </p:stCondLst>
                      <p:childTnLst>
                        <p:par>
                          <p:cTn id="8" fill="hold">
                            <p:stCondLst>
                              <p:cond delay="0"/>
                            </p:stCondLst>
                            <p:childTnLst>
                              <p:par>
                                <p:cTn id="9" presetID="9" presetClass="exit" presetSubtype="0" fill="hold" grpId="1" nodeType="clickEffect">
                                  <p:stCondLst>
                                    <p:cond delay="0"/>
                                  </p:stCondLst>
                                  <p:childTnLst>
                                    <p:animEffect transition="out" filter="dissolve">
                                      <p:cBhvr>
                                        <p:cTn id="10" dur="500"/>
                                        <p:tgtEl>
                                          <p:spTgt spid="5"/>
                                        </p:tgtEl>
                                      </p:cBhvr>
                                    </p:animEffect>
                                    <p:set>
                                      <p:cBhvr>
                                        <p:cTn id="11"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73000"/>
            <a:lum/>
          </a:blip>
          <a:srcRect/>
          <a:stretch>
            <a:fillRect l="-1000" t="-9000" b="-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gn="ctr">
              <a:buNone/>
            </a:pPr>
            <a:r>
              <a:rPr lang="en-US" sz="8800" dirty="0" smtClean="0">
                <a:solidFill>
                  <a:srgbClr val="C00000"/>
                </a:solidFill>
                <a:latin typeface="Lucida Calligraphy" pitchFamily="66" charset="0"/>
              </a:rPr>
              <a:t>Historical Significance</a:t>
            </a:r>
            <a:endParaRPr lang="en-US" sz="8800" dirty="0">
              <a:solidFill>
                <a:srgbClr val="C00000"/>
              </a:solidFill>
              <a:latin typeface="Lucida Calligraphy" pitchFamily="66"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20482" name="Picture 2" descr="http://cache.viewimages.com/xc/3418856.jpg?v=1&amp;c=ViewImages&amp;k=2&amp;d=6D80FA23B50A7A14CBCBC3D02F0C10FAA55A1E4F32AD3138"/>
          <p:cNvPicPr>
            <a:picLocks noChangeAspect="1" noChangeArrowheads="1"/>
          </p:cNvPicPr>
          <p:nvPr/>
        </p:nvPicPr>
        <p:blipFill>
          <a:blip r:embed="rId3"/>
          <a:srcRect b="14507"/>
          <a:stretch>
            <a:fillRect/>
          </a:stretch>
        </p:blipFill>
        <p:spPr bwMode="auto">
          <a:xfrm>
            <a:off x="357158" y="285728"/>
            <a:ext cx="5657850" cy="3143272"/>
          </a:xfrm>
          <a:prstGeom prst="rect">
            <a:avLst/>
          </a:prstGeom>
          <a:noFill/>
          <a:scene3d>
            <a:camera prst="isometricOffAxis1Right"/>
            <a:lightRig rig="threePt" dir="t"/>
          </a:scene3d>
          <a:sp3d>
            <a:bevelT prst="angle"/>
          </a:sp3d>
        </p:spPr>
      </p:pic>
      <p:pic>
        <p:nvPicPr>
          <p:cNvPr id="20484" name="Picture 4" descr="http://www.bigtopmania.co.uk/images/bigtopmania_big_top.jpg"/>
          <p:cNvPicPr>
            <a:picLocks noChangeAspect="1" noChangeArrowheads="1"/>
          </p:cNvPicPr>
          <p:nvPr/>
        </p:nvPicPr>
        <p:blipFill>
          <a:blip r:embed="rId4"/>
          <a:srcRect/>
          <a:stretch>
            <a:fillRect/>
          </a:stretch>
        </p:blipFill>
        <p:spPr bwMode="auto">
          <a:xfrm>
            <a:off x="3286116" y="3143247"/>
            <a:ext cx="5857884" cy="3315563"/>
          </a:xfrm>
          <a:prstGeom prst="rect">
            <a:avLst/>
          </a:prstGeom>
          <a:noFill/>
          <a:scene3d>
            <a:camera prst="isometricOffAxis2Left"/>
            <a:lightRig rig="threePt" dir="t"/>
          </a:scene3d>
          <a:sp3d>
            <a:bevelT prst="angle"/>
          </a:sp3d>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pitchFamily="66" charset="0"/>
              </a:rPr>
              <a:t>NAILED IT!</a:t>
            </a:r>
            <a:endParaRPr lang="en-US" dirty="0">
              <a:latin typeface="Comic Sans MS" pitchFamily="66" charset="0"/>
            </a:endParaRPr>
          </a:p>
        </p:txBody>
      </p:sp>
      <p:sp>
        <p:nvSpPr>
          <p:cNvPr id="3" name="Content Placeholder 2"/>
          <p:cNvSpPr>
            <a:spLocks noGrp="1"/>
          </p:cNvSpPr>
          <p:nvPr>
            <p:ph idx="1"/>
          </p:nvPr>
        </p:nvSpPr>
        <p:spPr/>
        <p:txBody>
          <a:bodyPr/>
          <a:lstStyle/>
          <a:p>
            <a:endParaRPr lang="en-US" dirty="0"/>
          </a:p>
        </p:txBody>
      </p:sp>
      <p:pic>
        <p:nvPicPr>
          <p:cNvPr id="19458" name="Picture 2" descr="http://pro.corbis.com/images/BXP39408.jpg?size=572&amp;uid=%7be8d9eb77-9568-41b7-9ec7-6a468572e3f3%7d"/>
          <p:cNvPicPr>
            <a:picLocks noChangeAspect="1" noChangeArrowheads="1"/>
          </p:cNvPicPr>
          <p:nvPr/>
        </p:nvPicPr>
        <p:blipFill>
          <a:blip r:embed="rId3"/>
          <a:srcRect/>
          <a:stretch>
            <a:fillRect/>
          </a:stretch>
        </p:blipFill>
        <p:spPr bwMode="auto">
          <a:xfrm>
            <a:off x="2000233" y="642918"/>
            <a:ext cx="5116924" cy="6259234"/>
          </a:xfrm>
          <a:prstGeom prst="rect">
            <a:avLst/>
          </a:prstGeom>
          <a:noFill/>
          <a:scene3d>
            <a:camera prst="isometricBottomDown"/>
            <a:lightRig rig="threePt" dir="t"/>
          </a:scene3d>
          <a:sp3d>
            <a:bevelT w="101600" prst="riblet"/>
          </a:sp3d>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 name="Picture 2" descr="http://pro.corbis.com/images/42-15358480.jpg?size=572&amp;uid=%7b724cca6f-944a-4820-b318-8cc70131ee2e%7d"/>
          <p:cNvPicPr>
            <a:picLocks noChangeAspect="1" noChangeArrowheads="1"/>
          </p:cNvPicPr>
          <p:nvPr/>
        </p:nvPicPr>
        <p:blipFill>
          <a:blip r:embed="rId3"/>
          <a:srcRect/>
          <a:stretch>
            <a:fillRect/>
          </a:stretch>
        </p:blipFill>
        <p:spPr bwMode="auto">
          <a:xfrm>
            <a:off x="1928794" y="-571528"/>
            <a:ext cx="5214974" cy="7842066"/>
          </a:xfrm>
          <a:prstGeom prst="rect">
            <a:avLst/>
          </a:prstGeom>
          <a:noFill/>
          <a:scene3d>
            <a:camera prst="isometricTopUp"/>
            <a:lightRig rig="threePt" dir="t"/>
          </a:scene3d>
          <a:sp3d>
            <a:bevelT prst="angle"/>
          </a:sp3d>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http://pro.corbis.com/images/42-19037858.jpg?size=572&amp;uid=%7b42b6a23f-53be-4cf7-8422-b5b7f9e40565%7d"/>
          <p:cNvPicPr>
            <a:picLocks noChangeAspect="1" noChangeArrowheads="1"/>
          </p:cNvPicPr>
          <p:nvPr/>
        </p:nvPicPr>
        <p:blipFill>
          <a:blip r:embed="rId3"/>
          <a:srcRect t="12047"/>
          <a:stretch>
            <a:fillRect/>
          </a:stretch>
        </p:blipFill>
        <p:spPr bwMode="auto">
          <a:xfrm>
            <a:off x="428596" y="1285860"/>
            <a:ext cx="8219690" cy="484371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8" name="Picture 4" descr="http://w3.ime.net/~sisterop/CLOTHLIN.jpg"/>
          <p:cNvPicPr>
            <a:picLocks noChangeAspect="1" noChangeArrowheads="1"/>
          </p:cNvPicPr>
          <p:nvPr/>
        </p:nvPicPr>
        <p:blipFill>
          <a:blip r:embed="rId3"/>
          <a:srcRect/>
          <a:stretch>
            <a:fillRect/>
          </a:stretch>
        </p:blipFill>
        <p:spPr bwMode="auto">
          <a:xfrm>
            <a:off x="4714876" y="285728"/>
            <a:ext cx="4229100" cy="2886075"/>
          </a:xfrm>
          <a:prstGeom prst="rect">
            <a:avLst/>
          </a:prstGeom>
          <a:noFill/>
          <a:scene3d>
            <a:camera prst="isometricOffAxis2Left"/>
            <a:lightRig rig="threePt" dir="t"/>
          </a:scene3d>
        </p:spPr>
      </p:pic>
      <p:pic>
        <p:nvPicPr>
          <p:cNvPr id="6148" name="Picture 4" descr="http://pro.corbis.com/images/42-15575813.jpg?size=572&amp;uid=%7b5a912a40-41d8-4557-abb6-ef79ec7694dd%7d"/>
          <p:cNvPicPr>
            <a:picLocks noChangeAspect="1" noChangeArrowheads="1"/>
          </p:cNvPicPr>
          <p:nvPr/>
        </p:nvPicPr>
        <p:blipFill>
          <a:blip r:embed="rId4"/>
          <a:srcRect t="11111"/>
          <a:stretch>
            <a:fillRect/>
          </a:stretch>
        </p:blipFill>
        <p:spPr bwMode="auto">
          <a:xfrm>
            <a:off x="0" y="2500306"/>
            <a:ext cx="6643734" cy="3986239"/>
          </a:xfrm>
          <a:prstGeom prst="rect">
            <a:avLst/>
          </a:prstGeom>
          <a:noFill/>
          <a:scene3d>
            <a:camera prst="isometricOffAxis1Right"/>
            <a:lightRig rig="threePt" dir="t"/>
          </a:scene3d>
          <a:sp3d>
            <a:bevelT prst="angle"/>
          </a:sp3d>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http://pro.corbis.com/images/42-16285744.jpg?size=572&amp;uid=%7b44ab9876-a0c6-40d5-a7ec-cf35eee438ac%7d"/>
          <p:cNvPicPr>
            <a:picLocks noChangeAspect="1" noChangeArrowheads="1"/>
          </p:cNvPicPr>
          <p:nvPr/>
        </p:nvPicPr>
        <p:blipFill>
          <a:blip r:embed="rId3"/>
          <a:srcRect/>
          <a:stretch>
            <a:fillRect/>
          </a:stretch>
        </p:blipFill>
        <p:spPr bwMode="auto">
          <a:xfrm>
            <a:off x="500034" y="642918"/>
            <a:ext cx="8304975" cy="5543571"/>
          </a:xfrm>
          <a:prstGeom prst="rect">
            <a:avLst/>
          </a:prstGeom>
          <a:noFill/>
          <a:effectLst>
            <a:outerShdw blurRad="76200" dir="13500000" sy="23000" kx="1200000" algn="br" rotWithShape="0">
              <a:prstClr val="black">
                <a:alpha val="20000"/>
              </a:prstClr>
            </a:outerShdw>
          </a:effectLst>
          <a:scene3d>
            <a:camera prst="isometricOffAxis1Right"/>
            <a:lightRig rig="threePt" dir="t"/>
          </a:scene3d>
          <a:sp3d>
            <a:bevelT prst="angle"/>
          </a:sp3d>
        </p:spPr>
      </p:pic>
      <p:sp>
        <p:nvSpPr>
          <p:cNvPr id="5" name="TextBox 4"/>
          <p:cNvSpPr txBox="1"/>
          <p:nvPr/>
        </p:nvSpPr>
        <p:spPr>
          <a:xfrm>
            <a:off x="1142976" y="928670"/>
            <a:ext cx="6205545" cy="1446550"/>
          </a:xfrm>
          <a:prstGeom prst="rect">
            <a:avLst/>
          </a:prstGeom>
          <a:noFill/>
          <a:scene3d>
            <a:camera prst="isometricOffAxis1Right"/>
            <a:lightRig rig="threePt" dir="t"/>
          </a:scene3d>
        </p:spPr>
        <p:txBody>
          <a:bodyPr wrap="none" rtlCol="0">
            <a:spAutoFit/>
          </a:bodyPr>
          <a:lstStyle/>
          <a:p>
            <a:r>
              <a:rPr lang="en-US" sz="8800" dirty="0" smtClean="0">
                <a:solidFill>
                  <a:schemeClr val="bg1"/>
                </a:solidFill>
                <a:latin typeface="Comic Sans MS" pitchFamily="66" charset="0"/>
              </a:rPr>
              <a:t>Pace of life</a:t>
            </a:r>
            <a:endParaRPr lang="en-US" sz="8800" dirty="0">
              <a:solidFill>
                <a:schemeClr val="bg1"/>
              </a:solidFill>
              <a:latin typeface="Comic Sans MS" pitchFamily="66"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Picture 4" descr="Karachimohsinhassanxt2.jpg"/>
          <p:cNvPicPr>
            <a:picLocks noChangeAspect="1"/>
          </p:cNvPicPr>
          <p:nvPr/>
        </p:nvPicPr>
        <p:blipFill>
          <a:blip r:embed="rId3"/>
          <a:stretch>
            <a:fillRect/>
          </a:stretch>
        </p:blipFill>
        <p:spPr>
          <a:xfrm>
            <a:off x="762000" y="895350"/>
            <a:ext cx="7620000" cy="5067300"/>
          </a:xfrm>
          <a:prstGeom prst="rect">
            <a:avLst/>
          </a:prstGeom>
          <a:scene3d>
            <a:camera prst="orthographicFront"/>
            <a:lightRig rig="threePt" dir="t"/>
          </a:scene3d>
          <a:sp3d>
            <a:bevelT prst="angle"/>
          </a:sp3d>
        </p:spPr>
      </p:pic>
      <p:sp>
        <p:nvSpPr>
          <p:cNvPr id="6" name="Content Placeholder 5"/>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1026" name="Picture 2" descr="http://pro.corbis.com/images/42-15447590.jpg?size=67&amp;uid=%7b9a2fd117-036f-40d5-b1ee-f4662b90c908%7d"/>
          <p:cNvPicPr>
            <a:picLocks noChangeAspect="1" noChangeArrowheads="1"/>
          </p:cNvPicPr>
          <p:nvPr/>
        </p:nvPicPr>
        <p:blipFill>
          <a:blip r:embed="rId3"/>
          <a:srcRect l="19922" b="-118"/>
          <a:stretch>
            <a:fillRect/>
          </a:stretch>
        </p:blipFill>
        <p:spPr bwMode="auto">
          <a:xfrm>
            <a:off x="-428660" y="571480"/>
            <a:ext cx="4881554" cy="4071966"/>
          </a:xfrm>
          <a:prstGeom prst="rect">
            <a:avLst/>
          </a:prstGeom>
          <a:noFill/>
          <a:scene3d>
            <a:camera prst="isometricRightUp"/>
            <a:lightRig rig="threePt" dir="t"/>
          </a:scene3d>
          <a:sp3d>
            <a:bevelT prst="angle"/>
          </a:sp3d>
        </p:spPr>
      </p:pic>
      <p:pic>
        <p:nvPicPr>
          <p:cNvPr id="1030" name="Picture 6" descr="http://pro.corbis.com/images/42-17499638.jpg?size=67&amp;uid=%7b5ac0e554-6293-4762-b1e6-343b42d8a863%7d"/>
          <p:cNvPicPr>
            <a:picLocks noChangeAspect="1" noChangeArrowheads="1"/>
          </p:cNvPicPr>
          <p:nvPr/>
        </p:nvPicPr>
        <p:blipFill>
          <a:blip r:embed="rId4"/>
          <a:srcRect l="4688" t="10563" r="5077"/>
          <a:stretch>
            <a:fillRect/>
          </a:stretch>
        </p:blipFill>
        <p:spPr bwMode="auto">
          <a:xfrm>
            <a:off x="1571604" y="1071546"/>
            <a:ext cx="5500726" cy="3629022"/>
          </a:xfrm>
          <a:prstGeom prst="rect">
            <a:avLst/>
          </a:prstGeom>
          <a:noFill/>
          <a:scene3d>
            <a:camera prst="isometricRightUp"/>
            <a:lightRig rig="threePt" dir="t"/>
          </a:scene3d>
          <a:sp3d>
            <a:bevelT prst="angle"/>
          </a:sp3d>
        </p:spPr>
      </p:pic>
      <p:pic>
        <p:nvPicPr>
          <p:cNvPr id="1028" name="Picture 4" descr="http://pro.corbis.com/images/42-16713458.jpg?size=67&amp;uid=%7bef6ad7c8-e919-458d-94e1-0959471664a3%7d"/>
          <p:cNvPicPr>
            <a:picLocks noChangeAspect="1" noChangeArrowheads="1"/>
          </p:cNvPicPr>
          <p:nvPr/>
        </p:nvPicPr>
        <p:blipFill>
          <a:blip r:embed="rId5"/>
          <a:srcRect t="7813"/>
          <a:stretch>
            <a:fillRect/>
          </a:stretch>
        </p:blipFill>
        <p:spPr bwMode="auto">
          <a:xfrm>
            <a:off x="1285852" y="2643190"/>
            <a:ext cx="3162300" cy="4214810"/>
          </a:xfrm>
          <a:prstGeom prst="rect">
            <a:avLst/>
          </a:prstGeom>
          <a:noFill/>
          <a:scene3d>
            <a:camera prst="isometricRightUp"/>
            <a:lightRig rig="threePt" dir="t"/>
          </a:scene3d>
          <a:sp3d>
            <a:bevelT prst="angle"/>
          </a:sp3d>
        </p:spPr>
      </p:pic>
      <p:pic>
        <p:nvPicPr>
          <p:cNvPr id="1032" name="Picture 8" descr="http://www.eastwestbazaar.com/images/bigger/017169J08006.JPG"/>
          <p:cNvPicPr>
            <a:picLocks noChangeAspect="1" noChangeArrowheads="1"/>
          </p:cNvPicPr>
          <p:nvPr/>
        </p:nvPicPr>
        <p:blipFill>
          <a:blip r:embed="rId6"/>
          <a:srcRect/>
          <a:stretch>
            <a:fillRect/>
          </a:stretch>
        </p:blipFill>
        <p:spPr bwMode="auto">
          <a:xfrm>
            <a:off x="5143504" y="2571744"/>
            <a:ext cx="3333750" cy="4000500"/>
          </a:xfrm>
          <a:prstGeom prst="rect">
            <a:avLst/>
          </a:prstGeom>
          <a:noFill/>
          <a:scene3d>
            <a:camera prst="isometricRightUp"/>
            <a:lightRig rig="threePt" dir="t"/>
          </a:scene3d>
          <a:sp3d>
            <a:bevelT prst="angle"/>
          </a:sp3d>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79874" name="Picture 2" descr="http://kellyquinn.files.wordpress.com/2008/04/busy-day.jpg"/>
          <p:cNvPicPr>
            <a:picLocks noChangeAspect="1" noChangeArrowheads="1"/>
          </p:cNvPicPr>
          <p:nvPr/>
        </p:nvPicPr>
        <p:blipFill>
          <a:blip r:embed="rId3"/>
          <a:srcRect/>
          <a:stretch>
            <a:fillRect/>
          </a:stretch>
        </p:blipFill>
        <p:spPr bwMode="auto">
          <a:xfrm>
            <a:off x="357158" y="1285860"/>
            <a:ext cx="4378614" cy="452569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9876" name="Picture 4" descr="http://memories2remember.com.au/images/T/big-072-Teen-Girl.jpg"/>
          <p:cNvPicPr>
            <a:picLocks noChangeAspect="1" noChangeArrowheads="1"/>
          </p:cNvPicPr>
          <p:nvPr/>
        </p:nvPicPr>
        <p:blipFill>
          <a:blip r:embed="rId4"/>
          <a:srcRect/>
          <a:stretch>
            <a:fillRect/>
          </a:stretch>
        </p:blipFill>
        <p:spPr bwMode="auto">
          <a:xfrm>
            <a:off x="4786314" y="481606"/>
            <a:ext cx="4240819" cy="6019228"/>
          </a:xfrm>
          <a:prstGeom prst="rect">
            <a:avLst/>
          </a:prstGeom>
          <a:noFill/>
          <a:scene3d>
            <a:camera prst="isometricOffAxis2Left"/>
            <a:lightRig rig="threePt" dir="t"/>
          </a:scene3d>
          <a:sp3d>
            <a:bevelT prst="angle"/>
          </a:sp3d>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BEAC7"/>
            </a:gs>
            <a:gs pos="17999">
              <a:srgbClr val="FEE7F2"/>
            </a:gs>
            <a:gs pos="36000">
              <a:srgbClr val="FAC77D"/>
            </a:gs>
            <a:gs pos="61000">
              <a:srgbClr val="FBA97D"/>
            </a:gs>
            <a:gs pos="82001">
              <a:srgbClr val="FBD49C"/>
            </a:gs>
            <a:gs pos="100000">
              <a:srgbClr val="FEE7F2"/>
            </a:gs>
          </a:gsLst>
          <a:lin ang="135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0"/>
            <a:ext cx="8229600" cy="6215082"/>
          </a:xfrm>
        </p:spPr>
        <p:txBody>
          <a:bodyPr>
            <a:normAutofit fontScale="55000" lnSpcReduction="20000"/>
          </a:bodyPr>
          <a:lstStyle/>
          <a:p>
            <a:pPr>
              <a:buNone/>
            </a:pPr>
            <a:r>
              <a:rPr lang="en-US" dirty="0" smtClean="0"/>
              <a:t>  </a:t>
            </a:r>
          </a:p>
          <a:p>
            <a:pPr>
              <a:buNone/>
            </a:pPr>
            <a:r>
              <a:rPr lang="en-US" dirty="0" smtClean="0"/>
              <a:t> 	</a:t>
            </a:r>
          </a:p>
          <a:p>
            <a:pPr>
              <a:buNone/>
            </a:pPr>
            <a:endParaRPr lang="en-US" sz="3800" dirty="0" smtClean="0">
              <a:latin typeface="Comic Sans MS" pitchFamily="66" charset="0"/>
            </a:endParaRPr>
          </a:p>
          <a:p>
            <a:pPr>
              <a:buNone/>
            </a:pPr>
            <a:r>
              <a:rPr lang="en-US" sz="3800" dirty="0" smtClean="0">
                <a:latin typeface="Comic Sans MS" pitchFamily="66" charset="0"/>
              </a:rPr>
              <a:t>	</a:t>
            </a:r>
            <a:r>
              <a:rPr lang="en-US" sz="4500" dirty="0" smtClean="0">
                <a:latin typeface="Comic Sans MS" pitchFamily="66" charset="0"/>
              </a:rPr>
              <a:t>For Prophet Ibrahim (AS): </a:t>
            </a:r>
          </a:p>
          <a:p>
            <a:pPr>
              <a:buNone/>
            </a:pPr>
            <a:r>
              <a:rPr lang="en-US" sz="4500" dirty="0" smtClean="0">
                <a:latin typeface="Comic Sans MS" pitchFamily="66" charset="0"/>
              </a:rPr>
              <a:t/>
            </a:r>
            <a:br>
              <a:rPr lang="en-US" sz="4500" dirty="0" smtClean="0">
                <a:latin typeface="Comic Sans MS" pitchFamily="66" charset="0"/>
              </a:rPr>
            </a:br>
            <a:r>
              <a:rPr lang="en-US" sz="4500" b="1" dirty="0" smtClean="0">
                <a:latin typeface="Comic Sans MS" pitchFamily="66" charset="0"/>
              </a:rPr>
              <a:t>[Ibrahim said:] "My Lord! Make me and my descendants people who establish </a:t>
            </a:r>
            <a:r>
              <a:rPr lang="en-US" sz="4500" b="1" u="sng" dirty="0" err="1" smtClean="0">
                <a:solidFill>
                  <a:srgbClr val="FF0000"/>
                </a:solidFill>
                <a:latin typeface="Comic Sans MS" pitchFamily="66" charset="0"/>
              </a:rPr>
              <a:t>salah</a:t>
            </a:r>
            <a:r>
              <a:rPr lang="en-US" sz="4500" b="1" dirty="0" smtClean="0">
                <a:latin typeface="Comic Sans MS" pitchFamily="66" charset="0"/>
              </a:rPr>
              <a:t>. My Lord! Accept my prayer." </a:t>
            </a:r>
          </a:p>
          <a:p>
            <a:pPr>
              <a:buNone/>
            </a:pPr>
            <a:r>
              <a:rPr lang="en-US" sz="4500" b="1" dirty="0" smtClean="0">
                <a:latin typeface="Comic Sans MS" pitchFamily="66" charset="0"/>
              </a:rPr>
              <a:t>	(Surah Ibrahim, 14: Verse 40)</a:t>
            </a:r>
            <a:r>
              <a:rPr lang="en-US" sz="4500" dirty="0" smtClean="0">
                <a:latin typeface="Comic Sans MS" pitchFamily="66" charset="0"/>
              </a:rPr>
              <a:t> </a:t>
            </a:r>
          </a:p>
          <a:p>
            <a:pPr>
              <a:buNone/>
            </a:pPr>
            <a:r>
              <a:rPr lang="en-US" sz="4500" dirty="0" smtClean="0">
                <a:latin typeface="Comic Sans MS" pitchFamily="66" charset="0"/>
              </a:rPr>
              <a:t/>
            </a:r>
            <a:br>
              <a:rPr lang="en-US" sz="4500" dirty="0" smtClean="0">
                <a:latin typeface="Comic Sans MS" pitchFamily="66" charset="0"/>
              </a:rPr>
            </a:br>
            <a:r>
              <a:rPr lang="en-US" sz="4500" dirty="0" smtClean="0">
                <a:latin typeface="Comic Sans MS" pitchFamily="66" charset="0"/>
              </a:rPr>
              <a:t> For Prophet </a:t>
            </a:r>
            <a:r>
              <a:rPr lang="en-US" sz="4500" dirty="0" err="1" smtClean="0">
                <a:latin typeface="Comic Sans MS" pitchFamily="66" charset="0"/>
              </a:rPr>
              <a:t>Isma'il</a:t>
            </a:r>
            <a:r>
              <a:rPr lang="en-US" sz="4500" dirty="0" smtClean="0">
                <a:latin typeface="Comic Sans MS" pitchFamily="66" charset="0"/>
              </a:rPr>
              <a:t> (AS): </a:t>
            </a:r>
          </a:p>
          <a:p>
            <a:pPr>
              <a:buNone/>
            </a:pPr>
            <a:r>
              <a:rPr lang="en-US" sz="4500" dirty="0" smtClean="0">
                <a:latin typeface="Comic Sans MS" pitchFamily="66" charset="0"/>
              </a:rPr>
              <a:t/>
            </a:r>
            <a:br>
              <a:rPr lang="en-US" sz="4500" dirty="0" smtClean="0">
                <a:latin typeface="Comic Sans MS" pitchFamily="66" charset="0"/>
              </a:rPr>
            </a:br>
            <a:r>
              <a:rPr lang="en-US" sz="4500" b="1" dirty="0" smtClean="0">
                <a:latin typeface="Comic Sans MS" pitchFamily="66" charset="0"/>
              </a:rPr>
              <a:t>Mention </a:t>
            </a:r>
            <a:r>
              <a:rPr lang="en-US" sz="4500" b="1" dirty="0" err="1" smtClean="0">
                <a:latin typeface="Comic Sans MS" pitchFamily="66" charset="0"/>
              </a:rPr>
              <a:t>Isma'il</a:t>
            </a:r>
            <a:r>
              <a:rPr lang="en-US" sz="4500" b="1" dirty="0" smtClean="0">
                <a:latin typeface="Comic Sans MS" pitchFamily="66" charset="0"/>
              </a:rPr>
              <a:t> in the Book. He was true to his promise and was a messenger and a prophet. He used to command his people to do </a:t>
            </a:r>
            <a:r>
              <a:rPr lang="en-US" sz="4500" b="1" u="sng" dirty="0" err="1" smtClean="0">
                <a:solidFill>
                  <a:srgbClr val="FF0000"/>
                </a:solidFill>
                <a:latin typeface="Comic Sans MS" pitchFamily="66" charset="0"/>
              </a:rPr>
              <a:t>salah</a:t>
            </a:r>
            <a:r>
              <a:rPr lang="en-US" sz="4500" b="1" dirty="0" smtClean="0">
                <a:latin typeface="Comic Sans MS" pitchFamily="66" charset="0"/>
              </a:rPr>
              <a:t> and give the alms and he was pleasing to his Lord. </a:t>
            </a:r>
          </a:p>
          <a:p>
            <a:pPr>
              <a:buNone/>
            </a:pPr>
            <a:r>
              <a:rPr lang="en-US" sz="4500" b="1" dirty="0" smtClean="0">
                <a:latin typeface="Comic Sans MS" pitchFamily="66" charset="0"/>
              </a:rPr>
              <a:t>	(Surah Maryam, 19: Verse 54-55) </a:t>
            </a:r>
            <a:endParaRPr lang="en-US" sz="4500" dirty="0" smtClean="0">
              <a:latin typeface="Comic Sans MS" pitchFamily="66" charset="0"/>
            </a:endParaRPr>
          </a:p>
          <a:p>
            <a:pPr>
              <a:buNone/>
            </a:pPr>
            <a:r>
              <a:rPr lang="en-US" sz="3800" dirty="0" smtClean="0">
                <a:latin typeface="Comic Sans MS" pitchFamily="66" charset="0"/>
              </a:rPr>
              <a:t/>
            </a:r>
            <a:br>
              <a:rPr lang="en-US" sz="3800" dirty="0" smtClean="0">
                <a:latin typeface="Comic Sans MS" pitchFamily="66" charset="0"/>
              </a:rPr>
            </a:br>
            <a:endParaRPr lang="en-US" sz="3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Scale>
                                      <p:cBhvr>
                                        <p:cTn id="7" dur="1000" decel="50000" fill="hold">
                                          <p:stCondLst>
                                            <p:cond delay="0"/>
                                          </p:stCondLst>
                                        </p:cTn>
                                        <p:tgtEl>
                                          <p:spTgt spid="3">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xEl>
                                              <p:pRg st="3" end="3"/>
                                            </p:txEl>
                                          </p:spTgt>
                                        </p:tgtEl>
                                        <p:attrNameLst>
                                          <p:attrName>ppt_x</p:attrName>
                                          <p:attrName>ppt_y</p:attrName>
                                        </p:attrNameLst>
                                      </p:cBhvr>
                                    </p:animMotion>
                                    <p:animEffect transition="in" filter="fade">
                                      <p:cBhvr>
                                        <p:cTn id="9" dur="1000"/>
                                        <p:tgtEl>
                                          <p:spTgt spid="3">
                                            <p:txEl>
                                              <p:pRg st="3" end="3"/>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Scale>
                                      <p:cBhvr>
                                        <p:cTn id="14" dur="1000" decel="50000" fill="hold">
                                          <p:stCondLst>
                                            <p:cond delay="0"/>
                                          </p:stCondLst>
                                        </p:cTn>
                                        <p:tgtEl>
                                          <p:spTgt spid="3">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3">
                                            <p:txEl>
                                              <p:pRg st="4" end="4"/>
                                            </p:txEl>
                                          </p:spTgt>
                                        </p:tgtEl>
                                        <p:attrNameLst>
                                          <p:attrName>ppt_x</p:attrName>
                                          <p:attrName>ppt_y</p:attrName>
                                        </p:attrNameLst>
                                      </p:cBhvr>
                                    </p:animMotion>
                                    <p:animEffect transition="in" filter="fade">
                                      <p:cBhvr>
                                        <p:cTn id="16" dur="1000"/>
                                        <p:tgtEl>
                                          <p:spTgt spid="3">
                                            <p:txEl>
                                              <p:pRg st="4" end="4"/>
                                            </p:txEl>
                                          </p:spTgt>
                                        </p:tgtEl>
                                      </p:cBhvr>
                                    </p:animEffect>
                                  </p:childTnLst>
                                </p:cTn>
                              </p:par>
                              <p:par>
                                <p:cTn id="17" presetID="52"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Scale>
                                      <p:cBhvr>
                                        <p:cTn id="19" dur="1000" decel="50000" fill="hold">
                                          <p:stCondLst>
                                            <p:cond delay="0"/>
                                          </p:stCondLst>
                                        </p:cTn>
                                        <p:tgtEl>
                                          <p:spTgt spid="3">
                                            <p:txEl>
                                              <p:pRg st="5" end="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3">
                                            <p:txEl>
                                              <p:pRg st="5" end="5"/>
                                            </p:txEl>
                                          </p:spTgt>
                                        </p:tgtEl>
                                        <p:attrNameLst>
                                          <p:attrName>ppt_x</p:attrName>
                                          <p:attrName>ppt_y</p:attrName>
                                        </p:attrNameLst>
                                      </p:cBhvr>
                                    </p:animMotion>
                                    <p:animEffect transition="in" filter="fade">
                                      <p:cBhvr>
                                        <p:cTn id="21" dur="1000"/>
                                        <p:tgtEl>
                                          <p:spTgt spid="3">
                                            <p:txEl>
                                              <p:pRg st="5" end="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2" presetClass="entr" presetSubtype="0" fill="hold" nodeType="click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Scale>
                                      <p:cBhvr>
                                        <p:cTn id="26" dur="1000" decel="50000" fill="hold">
                                          <p:stCondLst>
                                            <p:cond delay="0"/>
                                          </p:stCondLst>
                                        </p:cTn>
                                        <p:tgtEl>
                                          <p:spTgt spid="3">
                                            <p:txEl>
                                              <p:pRg st="6" end="6"/>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3">
                                            <p:txEl>
                                              <p:pRg st="6" end="6"/>
                                            </p:txEl>
                                          </p:spTgt>
                                        </p:tgtEl>
                                        <p:attrNameLst>
                                          <p:attrName>ppt_x</p:attrName>
                                          <p:attrName>ppt_y</p:attrName>
                                        </p:attrNameLst>
                                      </p:cBhvr>
                                    </p:animMotion>
                                    <p:animEffect transition="in" filter="fade">
                                      <p:cBhvr>
                                        <p:cTn id="28" dur="1000"/>
                                        <p:tgtEl>
                                          <p:spTgt spid="3">
                                            <p:txEl>
                                              <p:pRg st="6" end="6"/>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2" presetClass="entr" presetSubtype="0" fill="hold" nodeType="click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animScale>
                                      <p:cBhvr>
                                        <p:cTn id="33" dur="1000" decel="50000" fill="hold">
                                          <p:stCondLst>
                                            <p:cond delay="0"/>
                                          </p:stCondLst>
                                        </p:cTn>
                                        <p:tgtEl>
                                          <p:spTgt spid="3">
                                            <p:txEl>
                                              <p:pRg st="7" end="7"/>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3">
                                            <p:txEl>
                                              <p:pRg st="7" end="7"/>
                                            </p:txEl>
                                          </p:spTgt>
                                        </p:tgtEl>
                                        <p:attrNameLst>
                                          <p:attrName>ppt_x</p:attrName>
                                          <p:attrName>ppt_y</p:attrName>
                                        </p:attrNameLst>
                                      </p:cBhvr>
                                    </p:animMotion>
                                    <p:animEffect transition="in" filter="fade">
                                      <p:cBhvr>
                                        <p:cTn id="35" dur="1000"/>
                                        <p:tgtEl>
                                          <p:spTgt spid="3">
                                            <p:txEl>
                                              <p:pRg st="7" end="7"/>
                                            </p:txEl>
                                          </p:spTgt>
                                        </p:tgtEl>
                                      </p:cBhvr>
                                    </p:animEffect>
                                  </p:childTnLst>
                                </p:cTn>
                              </p:par>
                              <p:par>
                                <p:cTn id="36" presetID="52" presetClass="entr" presetSubtype="0" fill="hold" nodeType="withEffect">
                                  <p:stCondLst>
                                    <p:cond delay="0"/>
                                  </p:stCondLst>
                                  <p:childTnLst>
                                    <p:set>
                                      <p:cBhvr>
                                        <p:cTn id="37" dur="1" fill="hold">
                                          <p:stCondLst>
                                            <p:cond delay="0"/>
                                          </p:stCondLst>
                                        </p:cTn>
                                        <p:tgtEl>
                                          <p:spTgt spid="3">
                                            <p:txEl>
                                              <p:pRg st="8" end="8"/>
                                            </p:txEl>
                                          </p:spTgt>
                                        </p:tgtEl>
                                        <p:attrNameLst>
                                          <p:attrName>style.visibility</p:attrName>
                                        </p:attrNameLst>
                                      </p:cBhvr>
                                      <p:to>
                                        <p:strVal val="visible"/>
                                      </p:to>
                                    </p:set>
                                    <p:animScale>
                                      <p:cBhvr>
                                        <p:cTn id="38" dur="1000" decel="50000" fill="hold">
                                          <p:stCondLst>
                                            <p:cond delay="0"/>
                                          </p:stCondLst>
                                        </p:cTn>
                                        <p:tgtEl>
                                          <p:spTgt spid="3">
                                            <p:txEl>
                                              <p:pRg st="8" end="8"/>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3">
                                            <p:txEl>
                                              <p:pRg st="8" end="8"/>
                                            </p:txEl>
                                          </p:spTgt>
                                        </p:tgtEl>
                                        <p:attrNameLst>
                                          <p:attrName>ppt_x</p:attrName>
                                          <p:attrName>ppt_y</p:attrName>
                                        </p:attrNameLst>
                                      </p:cBhvr>
                                    </p:animMotion>
                                    <p:animEffect transition="in" filter="fade">
                                      <p:cBhvr>
                                        <p:cTn id="40" dur="1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80898" name="Picture 2" descr="http://www.tampabayrun.com/Assets/2008+Event/Girls+on+the+Run+Logo.jpg"/>
          <p:cNvPicPr>
            <a:picLocks noChangeAspect="1" noChangeArrowheads="1"/>
          </p:cNvPicPr>
          <p:nvPr/>
        </p:nvPicPr>
        <p:blipFill>
          <a:blip r:embed="rId3"/>
          <a:srcRect b="9527"/>
          <a:stretch>
            <a:fillRect/>
          </a:stretch>
        </p:blipFill>
        <p:spPr bwMode="auto">
          <a:xfrm>
            <a:off x="1643042" y="214290"/>
            <a:ext cx="6932543" cy="5786478"/>
          </a:xfrm>
          <a:prstGeom prst="rect">
            <a:avLst/>
          </a:prstGeom>
          <a:noFill/>
          <a:scene3d>
            <a:camera prst="perspectiveContrastingRightFacing"/>
            <a:lightRig rig="threePt" dir="t"/>
          </a:scene3d>
          <a:sp3d>
            <a:bevelT prst="angle"/>
          </a:sp3d>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73730" name="Picture 2" descr="http://www.bcpl.info/teens/teens_study.jpg"/>
          <p:cNvPicPr>
            <a:picLocks noChangeAspect="1" noChangeArrowheads="1"/>
          </p:cNvPicPr>
          <p:nvPr/>
        </p:nvPicPr>
        <p:blipFill>
          <a:blip r:embed="rId3"/>
          <a:srcRect/>
          <a:stretch>
            <a:fillRect/>
          </a:stretch>
        </p:blipFill>
        <p:spPr bwMode="auto">
          <a:xfrm>
            <a:off x="-428660" y="642918"/>
            <a:ext cx="5072058" cy="3381372"/>
          </a:xfrm>
          <a:prstGeom prst="rect">
            <a:avLst/>
          </a:prstGeom>
          <a:noFill/>
          <a:scene3d>
            <a:camera prst="isometricRightUp"/>
            <a:lightRig rig="threePt" dir="t"/>
          </a:scene3d>
          <a:sp3d>
            <a:bevelT prst="angle"/>
          </a:sp3d>
        </p:spPr>
      </p:pic>
      <p:pic>
        <p:nvPicPr>
          <p:cNvPr id="6" name="Picture 2" descr="http://medicineworld.org/images/blogs/11-2006/reading-3710.jpg"/>
          <p:cNvPicPr>
            <a:picLocks noChangeAspect="1" noChangeArrowheads="1"/>
          </p:cNvPicPr>
          <p:nvPr/>
        </p:nvPicPr>
        <p:blipFill>
          <a:blip r:embed="rId4"/>
          <a:srcRect/>
          <a:stretch>
            <a:fillRect/>
          </a:stretch>
        </p:blipFill>
        <p:spPr bwMode="auto">
          <a:xfrm>
            <a:off x="857224" y="2500306"/>
            <a:ext cx="4286280" cy="3214710"/>
          </a:xfrm>
          <a:prstGeom prst="rect">
            <a:avLst/>
          </a:prstGeom>
          <a:noFill/>
          <a:scene3d>
            <a:camera prst="isometricRightUp"/>
            <a:lightRig rig="threePt" dir="t"/>
          </a:scene3d>
          <a:sp3d>
            <a:bevelT prst="angle"/>
          </a:sp3d>
        </p:spPr>
      </p:pic>
      <p:pic>
        <p:nvPicPr>
          <p:cNvPr id="15362" name="Picture 2" descr="http://jamameccamasjid.com/images/group-reading-of-quran.jpg"/>
          <p:cNvPicPr>
            <a:picLocks noChangeAspect="1" noChangeArrowheads="1"/>
          </p:cNvPicPr>
          <p:nvPr/>
        </p:nvPicPr>
        <p:blipFill>
          <a:blip r:embed="rId5"/>
          <a:srcRect/>
          <a:stretch>
            <a:fillRect/>
          </a:stretch>
        </p:blipFill>
        <p:spPr bwMode="auto">
          <a:xfrm>
            <a:off x="4643438" y="214290"/>
            <a:ext cx="4143404" cy="3107553"/>
          </a:xfrm>
          <a:prstGeom prst="rect">
            <a:avLst/>
          </a:prstGeom>
          <a:noFill/>
          <a:scene3d>
            <a:camera prst="isometricOffAxis2Left"/>
            <a:lightRig rig="threePt" dir="t"/>
          </a:scene3d>
          <a:sp3d>
            <a:bevelT prst="angle"/>
          </a:sp3d>
        </p:spPr>
      </p:pic>
      <p:pic>
        <p:nvPicPr>
          <p:cNvPr id="8" name="Content Placeholder 7" descr="Logo_final.jpg"/>
          <p:cNvPicPr>
            <a:picLocks noGrp="1" noChangeAspect="1"/>
          </p:cNvPicPr>
          <p:nvPr>
            <p:ph idx="1"/>
          </p:nvPr>
        </p:nvPicPr>
        <p:blipFill>
          <a:blip r:embed="rId6"/>
          <a:stretch>
            <a:fillRect/>
          </a:stretch>
        </p:blipFill>
        <p:spPr>
          <a:xfrm>
            <a:off x="2214546" y="4810128"/>
            <a:ext cx="4337288" cy="204787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scene3d>
            <a:camera prst="orthographicFront"/>
            <a:lightRig rig="threePt" dir="t"/>
          </a:scene3d>
          <a:sp3d>
            <a:bevelT prst="angle"/>
          </a:sp3d>
        </p:spPr>
      </p:pic>
      <p:pic>
        <p:nvPicPr>
          <p:cNvPr id="1026" name="Picture 2" descr="C:\Users\Nosheen\Desktop\Pictures\Picture3.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60033" y="3212976"/>
            <a:ext cx="3456384" cy="280831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81922" name="Picture 2" descr="http://blogs.zdnet.com/open-source/images/stop_sign.png"/>
          <p:cNvPicPr>
            <a:picLocks noChangeAspect="1" noChangeArrowheads="1"/>
          </p:cNvPicPr>
          <p:nvPr/>
        </p:nvPicPr>
        <p:blipFill>
          <a:blip r:embed="rId3"/>
          <a:srcRect/>
          <a:stretch>
            <a:fillRect/>
          </a:stretch>
        </p:blipFill>
        <p:spPr bwMode="auto">
          <a:xfrm>
            <a:off x="1857356" y="571480"/>
            <a:ext cx="5448300" cy="5448300"/>
          </a:xfrm>
          <a:prstGeom prst="rect">
            <a:avLst/>
          </a:prstGeom>
          <a:noFill/>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FF0000"/>
        </a:solidFill>
        <a:effectLst/>
      </p:bgPr>
    </p:bg>
    <p:spTree>
      <p:nvGrpSpPr>
        <p:cNvPr id="1" name=""/>
        <p:cNvGrpSpPr/>
        <p:nvPr/>
      </p:nvGrpSpPr>
      <p:grpSpPr>
        <a:xfrm>
          <a:off x="0" y="0"/>
          <a:ext cx="0" cy="0"/>
          <a:chOff x="0" y="0"/>
          <a:chExt cx="0" cy="0"/>
        </a:xfrm>
      </p:grpSpPr>
      <p:pic>
        <p:nvPicPr>
          <p:cNvPr id="82946" name="Picture 2" descr="http://upload.wikimedia.org/wikipedia/commons/thumb/2/23/Clothes_line_with_pegs_nearby.jpg/450px-Clothes_line_with_pegs_nearby.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pPr algn="ctr">
              <a:buNone/>
            </a:pPr>
            <a:r>
              <a:rPr lang="en-US" sz="7200" dirty="0" smtClean="0">
                <a:latin typeface="Snap ITC" pitchFamily="82" charset="0"/>
              </a:rPr>
              <a:t>Where are my PEGS?</a:t>
            </a:r>
          </a:p>
          <a:p>
            <a:pPr algn="ctr">
              <a:buNone/>
            </a:pPr>
            <a:r>
              <a:rPr lang="en-US" sz="7200" dirty="0" smtClean="0">
                <a:latin typeface="Snap ITC" pitchFamily="82" charset="0"/>
              </a:rPr>
              <a:t>Do I even have any?</a:t>
            </a:r>
            <a:endParaRPr lang="en-US" sz="7200" dirty="0">
              <a:latin typeface="Snap ITC" pitchFamily="8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Scale>
                                      <p:cBhvr>
                                        <p:cTn id="7" dur="1000" decel="50000" fill="hold">
                                          <p:stCondLst>
                                            <p:cond delay="0"/>
                                          </p:stCondLst>
                                        </p:cTn>
                                        <p:tgtEl>
                                          <p:spTgt spid="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xEl>
                                              <p:pRg st="0" end="0"/>
                                            </p:txEl>
                                          </p:spTgt>
                                        </p:tgtEl>
                                        <p:attrNameLst>
                                          <p:attrName>ppt_x</p:attrName>
                                          <p:attrName>ppt_y</p:attrName>
                                        </p:attrNameLst>
                                      </p:cBhvr>
                                    </p:animMotion>
                                    <p:animEffect transition="in" filter="fade">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Scale>
                                      <p:cBhvr>
                                        <p:cTn id="14" dur="1000" decel="50000" fill="hold">
                                          <p:stCondLst>
                                            <p:cond delay="0"/>
                                          </p:stCondLst>
                                        </p:cTn>
                                        <p:tgtEl>
                                          <p:spTgt spid="3">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3">
                                            <p:txEl>
                                              <p:pRg st="1" end="1"/>
                                            </p:txEl>
                                          </p:spTgt>
                                        </p:tgtEl>
                                        <p:attrNameLst>
                                          <p:attrName>ppt_x</p:attrName>
                                          <p:attrName>ppt_y</p:attrName>
                                        </p:attrNameLst>
                                      </p:cBhvr>
                                    </p:animMotion>
                                    <p:animEffect transition="in" filter="fade">
                                      <p:cBhvr>
                                        <p:cTn id="16"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77826" name="Picture 2" descr="http://i40.photobucket.com/albums/e203/LisaFarm/IMG_7425.jpg"/>
          <p:cNvPicPr>
            <a:picLocks noChangeAspect="1" noChangeArrowheads="1"/>
          </p:cNvPicPr>
          <p:nvPr/>
        </p:nvPicPr>
        <p:blipFill>
          <a:blip r:embed="rId3"/>
          <a:srcRect/>
          <a:stretch>
            <a:fillRect/>
          </a:stretch>
        </p:blipFill>
        <p:spPr bwMode="auto">
          <a:xfrm>
            <a:off x="0" y="2000240"/>
            <a:ext cx="5410200" cy="4057650"/>
          </a:xfrm>
          <a:prstGeom prst="rect">
            <a:avLst/>
          </a:prstGeom>
          <a:noFill/>
          <a:scene3d>
            <a:camera prst="isometricOffAxis1Right"/>
            <a:lightRig rig="threePt" dir="t"/>
          </a:scene3d>
          <a:sp3d>
            <a:bevelT prst="angle"/>
          </a:sp3d>
        </p:spPr>
      </p:pic>
      <p:pic>
        <p:nvPicPr>
          <p:cNvPr id="5" name="Picture 2" descr="http://ecx.images-amazon.com/images/I/51J5ZREZ9QL._SL500_AA240_.jpg"/>
          <p:cNvPicPr>
            <a:picLocks noChangeAspect="1" noChangeArrowheads="1"/>
          </p:cNvPicPr>
          <p:nvPr/>
        </p:nvPicPr>
        <p:blipFill>
          <a:blip r:embed="rId4"/>
          <a:srcRect l="13924" r="15190"/>
          <a:stretch>
            <a:fillRect/>
          </a:stretch>
        </p:blipFill>
        <p:spPr bwMode="auto">
          <a:xfrm>
            <a:off x="5143472" y="714356"/>
            <a:ext cx="4000528" cy="5643586"/>
          </a:xfrm>
          <a:prstGeom prst="rect">
            <a:avLst/>
          </a:prstGeom>
          <a:noFill/>
          <a:scene3d>
            <a:camera prst="isometricOffAxis2Left"/>
            <a:lightRig rig="threePt" dir="t"/>
          </a:scene3d>
          <a:sp3d>
            <a:bevelT prst="angle"/>
          </a:sp3d>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2050" name="Picture 2" descr="C:\Users\Nosheen\Desktop\Pictures\Picture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476672"/>
            <a:ext cx="8208912" cy="576063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clothes_flying3.jpg"/>
          <p:cNvPicPr>
            <a:picLocks noGrp="1" noChangeAspect="1"/>
          </p:cNvPicPr>
          <p:nvPr>
            <p:ph idx="1"/>
          </p:nvPr>
        </p:nvPicPr>
        <p:blipFill>
          <a:blip r:embed="rId3"/>
          <a:stretch>
            <a:fillRect/>
          </a:stretch>
        </p:blipFill>
        <p:spPr>
          <a:xfrm>
            <a:off x="1071538" y="857232"/>
            <a:ext cx="6929486" cy="519711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scene3d>
            <a:camera prst="isometricOffAxis1Right"/>
            <a:lightRig rig="threePt" dir="t"/>
          </a:scene3d>
          <a:sp3d>
            <a:bevelT prst="angle"/>
          </a:sp3d>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free-minds.org/articles/quranic/salat_files/salat_times.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lstStyle/>
          <a:p>
            <a:endParaRPr lang="en-US" dirty="0"/>
          </a:p>
        </p:txBody>
      </p:sp>
      <p:pic>
        <p:nvPicPr>
          <p:cNvPr id="5" name="Content Placeholder 4" descr="nail.jpg"/>
          <p:cNvPicPr>
            <a:picLocks noGrp="1" noChangeAspect="1"/>
          </p:cNvPicPr>
          <p:nvPr>
            <p:ph idx="1"/>
          </p:nvPr>
        </p:nvPicPr>
        <p:blipFill>
          <a:blip r:embed="rId4"/>
          <a:srcRect l="32907" t="15648" r="22364" b="11413"/>
          <a:stretch>
            <a:fillRect/>
          </a:stretch>
        </p:blipFill>
        <p:spPr>
          <a:xfrm>
            <a:off x="785786" y="3357562"/>
            <a:ext cx="535785" cy="1071570"/>
          </a:xfrm>
          <a:scene3d>
            <a:camera prst="isometricOffAxis1Right"/>
            <a:lightRig rig="threePt" dir="t"/>
          </a:scene3d>
        </p:spPr>
      </p:pic>
      <p:pic>
        <p:nvPicPr>
          <p:cNvPr id="6" name="Content Placeholder 4" descr="nail.jpg"/>
          <p:cNvPicPr>
            <a:picLocks noChangeAspect="1"/>
          </p:cNvPicPr>
          <p:nvPr/>
        </p:nvPicPr>
        <p:blipFill>
          <a:blip r:embed="rId4"/>
          <a:srcRect l="32907" t="15648" r="22364" b="11413"/>
          <a:stretch>
            <a:fillRect/>
          </a:stretch>
        </p:blipFill>
        <p:spPr>
          <a:xfrm>
            <a:off x="5072066" y="285728"/>
            <a:ext cx="535785" cy="1071570"/>
          </a:xfrm>
          <a:prstGeom prst="rect">
            <a:avLst/>
          </a:prstGeom>
        </p:spPr>
      </p:pic>
      <p:pic>
        <p:nvPicPr>
          <p:cNvPr id="7" name="Content Placeholder 4" descr="nail.jpg"/>
          <p:cNvPicPr>
            <a:picLocks noChangeAspect="1"/>
          </p:cNvPicPr>
          <p:nvPr/>
        </p:nvPicPr>
        <p:blipFill>
          <a:blip r:embed="rId4"/>
          <a:srcRect l="32907" t="15648" r="22364" b="11413"/>
          <a:stretch>
            <a:fillRect/>
          </a:stretch>
        </p:blipFill>
        <p:spPr>
          <a:xfrm>
            <a:off x="7715272" y="1500174"/>
            <a:ext cx="535785" cy="1071570"/>
          </a:xfrm>
          <a:prstGeom prst="rect">
            <a:avLst/>
          </a:prstGeom>
        </p:spPr>
      </p:pic>
      <p:pic>
        <p:nvPicPr>
          <p:cNvPr id="8" name="Content Placeholder 4" descr="nail.jpg"/>
          <p:cNvPicPr>
            <a:picLocks noChangeAspect="1"/>
          </p:cNvPicPr>
          <p:nvPr/>
        </p:nvPicPr>
        <p:blipFill>
          <a:blip r:embed="rId4"/>
          <a:srcRect l="32907" t="15648" r="22364" b="11413"/>
          <a:stretch>
            <a:fillRect/>
          </a:stretch>
        </p:blipFill>
        <p:spPr>
          <a:xfrm>
            <a:off x="7929586" y="3214686"/>
            <a:ext cx="535785" cy="1071570"/>
          </a:xfrm>
          <a:prstGeom prst="rect">
            <a:avLst/>
          </a:prstGeom>
        </p:spPr>
      </p:pic>
      <p:pic>
        <p:nvPicPr>
          <p:cNvPr id="9" name="Content Placeholder 4" descr="nail.jpg"/>
          <p:cNvPicPr>
            <a:picLocks noChangeAspect="1"/>
          </p:cNvPicPr>
          <p:nvPr/>
        </p:nvPicPr>
        <p:blipFill>
          <a:blip r:embed="rId4"/>
          <a:srcRect l="32907" t="15648" r="22364" b="11413"/>
          <a:stretch>
            <a:fillRect/>
          </a:stretch>
        </p:blipFill>
        <p:spPr>
          <a:xfrm>
            <a:off x="6786578" y="4286256"/>
            <a:ext cx="535785" cy="1071570"/>
          </a:xfrm>
          <a:prstGeom prst="rect">
            <a:avLst/>
          </a:prstGeom>
          <a:scene3d>
            <a:camera prst="isometricOffAxis2Left"/>
            <a:lightRig rig="threePt" dir="t"/>
          </a:scene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Scale>
                                      <p:cBhvr>
                                        <p:cTn id="14"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6"/>
                                        </p:tgtEl>
                                        <p:attrNameLst>
                                          <p:attrName>ppt_x</p:attrName>
                                          <p:attrName>ppt_y</p:attrName>
                                        </p:attrNameLst>
                                      </p:cBhvr>
                                    </p:animMotion>
                                    <p:animEffect transition="in" filter="fade">
                                      <p:cBhvr>
                                        <p:cTn id="16" dur="10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Scale>
                                      <p:cBhvr>
                                        <p:cTn id="21"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7"/>
                                        </p:tgtEl>
                                        <p:attrNameLst>
                                          <p:attrName>ppt_x</p:attrName>
                                          <p:attrName>ppt_y</p:attrName>
                                        </p:attrNameLst>
                                      </p:cBhvr>
                                    </p:animMotion>
                                    <p:animEffect transition="in" filter="fade">
                                      <p:cBhvr>
                                        <p:cTn id="23" dur="1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Scale>
                                      <p:cBhvr>
                                        <p:cTn id="28"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8"/>
                                        </p:tgtEl>
                                        <p:attrNameLst>
                                          <p:attrName>ppt_x</p:attrName>
                                          <p:attrName>ppt_y</p:attrName>
                                        </p:attrNameLst>
                                      </p:cBhvr>
                                    </p:animMotion>
                                    <p:animEffect transition="in" filter="fade">
                                      <p:cBhvr>
                                        <p:cTn id="30" dur="10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52"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Scale>
                                      <p:cBhvr>
                                        <p:cTn id="35"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9"/>
                                        </p:tgtEl>
                                        <p:attrNameLst>
                                          <p:attrName>ppt_x</p:attrName>
                                          <p:attrName>ppt_y</p:attrName>
                                        </p:attrNameLst>
                                      </p:cBhvr>
                                    </p:animMotion>
                                    <p:animEffect transition="in" filter="fade">
                                      <p:cBhvr>
                                        <p:cTn id="3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latin typeface="Comic Sans MS" pitchFamily="66" charset="0"/>
            </a:endParaRPr>
          </a:p>
        </p:txBody>
      </p:sp>
      <p:sp>
        <p:nvSpPr>
          <p:cNvPr id="3" name="Content Placeholder 2"/>
          <p:cNvSpPr>
            <a:spLocks noGrp="1"/>
          </p:cNvSpPr>
          <p:nvPr>
            <p:ph idx="1"/>
          </p:nvPr>
        </p:nvSpPr>
        <p:spPr/>
        <p:txBody>
          <a:bodyPr/>
          <a:lstStyle/>
          <a:p>
            <a:pPr>
              <a:buNone/>
            </a:pPr>
            <a:r>
              <a:rPr lang="en-US" dirty="0" smtClean="0"/>
              <a:t>	</a:t>
            </a:r>
            <a:endParaRPr lang="en-US" i="1" dirty="0" smtClean="0"/>
          </a:p>
          <a:p>
            <a:pPr>
              <a:buNone/>
            </a:pPr>
            <a:r>
              <a:rPr lang="en-US" b="1" i="1" dirty="0" smtClean="0"/>
              <a:t>	    </a:t>
            </a:r>
            <a:r>
              <a:rPr lang="en-US" sz="5400" b="1" i="1" dirty="0" smtClean="0"/>
              <a:t>connects us with Allah</a:t>
            </a:r>
            <a:endParaRPr lang="en-US" sz="5400" b="1" dirty="0" smtClean="0"/>
          </a:p>
          <a:p>
            <a:endParaRPr lang="en-US" dirty="0"/>
          </a:p>
        </p:txBody>
      </p:sp>
      <p:pic>
        <p:nvPicPr>
          <p:cNvPr id="4" name="Picture 8" descr="j0336959"/>
          <p:cNvPicPr>
            <a:picLocks noChangeAspect="1" noChangeArrowheads="1" noCrop="1"/>
          </p:cNvPicPr>
          <p:nvPr/>
        </p:nvPicPr>
        <p:blipFill>
          <a:blip r:embed="rId3"/>
          <a:srcRect/>
          <a:stretch>
            <a:fillRect/>
          </a:stretch>
        </p:blipFill>
        <p:spPr bwMode="auto">
          <a:xfrm>
            <a:off x="2743200" y="3576630"/>
            <a:ext cx="2900370" cy="290037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17" presetClass="entr" presetSubtype="10"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p:cTn id="18"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9" dur="5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pitchFamily="66" charset="0"/>
              </a:rPr>
              <a:t>Charges our Battery</a:t>
            </a:r>
            <a:endParaRPr lang="en-US" dirty="0">
              <a:latin typeface="Comic Sans MS" pitchFamily="66" charset="0"/>
            </a:endParaRPr>
          </a:p>
        </p:txBody>
      </p:sp>
      <p:sp>
        <p:nvSpPr>
          <p:cNvPr id="3" name="Content Placeholder 2"/>
          <p:cNvSpPr>
            <a:spLocks noGrp="1"/>
          </p:cNvSpPr>
          <p:nvPr>
            <p:ph idx="1"/>
          </p:nvPr>
        </p:nvSpPr>
        <p:spPr/>
        <p:txBody>
          <a:bodyPr/>
          <a:lstStyle/>
          <a:p>
            <a:endParaRPr lang="en-US"/>
          </a:p>
        </p:txBody>
      </p:sp>
      <p:pic>
        <p:nvPicPr>
          <p:cNvPr id="88066" name="Picture 2" descr="http://pro.corbis.com/images/BXP54116.jpg?size=572&amp;uid=%7b1a7af360-c74e-493e-9e38-17e8629f7a75%7d"/>
          <p:cNvPicPr>
            <a:picLocks noChangeAspect="1" noChangeArrowheads="1"/>
          </p:cNvPicPr>
          <p:nvPr/>
        </p:nvPicPr>
        <p:blipFill>
          <a:blip r:embed="rId3"/>
          <a:srcRect/>
          <a:stretch>
            <a:fillRect/>
          </a:stretch>
        </p:blipFill>
        <p:spPr bwMode="auto">
          <a:xfrm>
            <a:off x="785786" y="1714488"/>
            <a:ext cx="3929090" cy="4835803"/>
          </a:xfrm>
          <a:prstGeom prst="rect">
            <a:avLst/>
          </a:prstGeom>
          <a:noFill/>
          <a:scene3d>
            <a:camera prst="isometricOffAxis1Right"/>
            <a:lightRig rig="threePt" dir="t"/>
          </a:scene3d>
          <a:sp3d>
            <a:bevelT prst="angle"/>
          </a:sp3d>
        </p:spPr>
      </p:pic>
      <p:pic>
        <p:nvPicPr>
          <p:cNvPr id="88068" name="Picture 4" descr="http://pro.corbis.com/images/42-16741109.jpg?size=67&amp;uid=%7b25a5ae1c-8c17-4326-b2e3-b5a067bb6993%7d"/>
          <p:cNvPicPr>
            <a:picLocks noChangeAspect="1" noChangeArrowheads="1"/>
          </p:cNvPicPr>
          <p:nvPr/>
        </p:nvPicPr>
        <p:blipFill>
          <a:blip r:embed="rId4"/>
          <a:srcRect/>
          <a:stretch>
            <a:fillRect/>
          </a:stretch>
        </p:blipFill>
        <p:spPr bwMode="auto">
          <a:xfrm>
            <a:off x="5143504" y="1714488"/>
            <a:ext cx="3352800" cy="4572000"/>
          </a:xfrm>
          <a:prstGeom prst="rect">
            <a:avLst/>
          </a:prstGeom>
          <a:noFill/>
          <a:scene3d>
            <a:camera prst="isometricOffAxis2Left"/>
            <a:lightRig rig="threePt" dir="t"/>
          </a:scene3d>
          <a:sp3d>
            <a:bevelT prst="angle"/>
          </a:sp3d>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tileRect r="-100000" b="-100000"/>
        </a:gradFill>
        <a:effectLst/>
      </p:bgPr>
    </p:bg>
    <p:spTree>
      <p:nvGrpSpPr>
        <p:cNvPr id="1" name=""/>
        <p:cNvGrpSpPr/>
        <p:nvPr/>
      </p:nvGrpSpPr>
      <p:grpSpPr>
        <a:xfrm>
          <a:off x="0" y="0"/>
          <a:ext cx="0" cy="0"/>
          <a:chOff x="0" y="0"/>
          <a:chExt cx="0" cy="0"/>
        </a:xfrm>
      </p:grpSpPr>
      <p:pic>
        <p:nvPicPr>
          <p:cNvPr id="6146" name="Picture 2" descr="http://pro.corbis.com/images/AALQ001645.jpg?size=67&amp;uid=%7ba81f6c42-1710-4e96-a2b1-2f41fa092d3d%7d"/>
          <p:cNvPicPr>
            <a:picLocks noChangeAspect="1" noChangeArrowheads="1"/>
          </p:cNvPicPr>
          <p:nvPr/>
        </p:nvPicPr>
        <p:blipFill>
          <a:blip r:embed="rId3"/>
          <a:srcRect t="13552"/>
          <a:stretch>
            <a:fillRect/>
          </a:stretch>
        </p:blipFill>
        <p:spPr bwMode="auto">
          <a:xfrm>
            <a:off x="-1" y="0"/>
            <a:ext cx="9226407" cy="6858000"/>
          </a:xfrm>
          <a:prstGeom prst="rect">
            <a:avLst/>
          </a:prstGeom>
          <a:noFill/>
        </p:spPr>
      </p:pic>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None/>
            </a:pPr>
            <a:r>
              <a:rPr lang="en-US" dirty="0" smtClean="0">
                <a:latin typeface="Comic Sans MS" pitchFamily="66" charset="0"/>
              </a:rPr>
              <a:t>	</a:t>
            </a:r>
            <a:r>
              <a:rPr lang="en-US" b="1" dirty="0" smtClean="0">
                <a:latin typeface="Comic Sans MS" pitchFamily="66" charset="0"/>
              </a:rPr>
              <a:t>For Prophet Musa (AS): </a:t>
            </a:r>
          </a:p>
          <a:p>
            <a:pPr>
              <a:buNone/>
            </a:pPr>
            <a:r>
              <a:rPr lang="en-US" dirty="0" smtClean="0">
                <a:latin typeface="Comic Sans MS" pitchFamily="66" charset="0"/>
              </a:rPr>
              <a:t/>
            </a:r>
            <a:br>
              <a:rPr lang="en-US" dirty="0" smtClean="0">
                <a:latin typeface="Comic Sans MS" pitchFamily="66" charset="0"/>
              </a:rPr>
            </a:br>
            <a:r>
              <a:rPr lang="en-US" b="1" dirty="0" smtClean="0">
                <a:latin typeface="Comic Sans MS" pitchFamily="66" charset="0"/>
              </a:rPr>
              <a:t>I am Allah. There is no god but Me, so worship Me and establish </a:t>
            </a:r>
            <a:r>
              <a:rPr lang="en-US" b="1" u="sng" dirty="0" err="1" smtClean="0">
                <a:solidFill>
                  <a:srgbClr val="FF0000"/>
                </a:solidFill>
                <a:latin typeface="Comic Sans MS" pitchFamily="66" charset="0"/>
              </a:rPr>
              <a:t>salah</a:t>
            </a:r>
            <a:r>
              <a:rPr lang="en-US" b="1" dirty="0" smtClean="0">
                <a:latin typeface="Comic Sans MS" pitchFamily="66" charset="0"/>
              </a:rPr>
              <a:t> to remember Me. </a:t>
            </a:r>
          </a:p>
          <a:p>
            <a:pPr>
              <a:buNone/>
            </a:pPr>
            <a:r>
              <a:rPr lang="en-US" dirty="0" smtClean="0"/>
              <a:t>	</a:t>
            </a:r>
            <a:r>
              <a:rPr lang="en-US" b="1" dirty="0" smtClean="0"/>
              <a:t>(Surah Ta-Ha, 20: Verse 14)</a:t>
            </a:r>
            <a:r>
              <a:rPr lang="en-US" b="1" dirty="0" smtClean="0">
                <a:latin typeface="Comic Sans MS" pitchFamily="66" charset="0"/>
              </a:rPr>
              <a:t> </a:t>
            </a:r>
          </a:p>
          <a:p>
            <a:pPr>
              <a:buNone/>
            </a:pPr>
            <a:r>
              <a:rPr lang="en-US" dirty="0" smtClean="0">
                <a:latin typeface="Comic Sans MS" pitchFamily="66" charset="0"/>
              </a:rPr>
              <a:t/>
            </a:r>
            <a:br>
              <a:rPr lang="en-US" dirty="0" smtClean="0">
                <a:latin typeface="Comic Sans MS" pitchFamily="66" charset="0"/>
              </a:rPr>
            </a:b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Scale>
                                      <p:cBhvr>
                                        <p:cTn id="7" dur="1000" decel="50000" fill="hold">
                                          <p:stCondLst>
                                            <p:cond delay="0"/>
                                          </p:stCondLst>
                                        </p:cTn>
                                        <p:tgtEl>
                                          <p:spTgt spid="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xEl>
                                              <p:pRg st="0" end="0"/>
                                            </p:txEl>
                                          </p:spTgt>
                                        </p:tgtEl>
                                        <p:attrNameLst>
                                          <p:attrName>ppt_x</p:attrName>
                                          <p:attrName>ppt_y</p:attrName>
                                        </p:attrNameLst>
                                      </p:cBhvr>
                                    </p:animMotion>
                                    <p:animEffect transition="in" filter="fade">
                                      <p:cBhvr>
                                        <p:cTn id="9" dur="1000"/>
                                        <p:tgtEl>
                                          <p:spTgt spid="3">
                                            <p:txEl>
                                              <p:pRg st="0" end="0"/>
                                            </p:txEl>
                                          </p:spTgt>
                                        </p:tgtEl>
                                      </p:cBhvr>
                                    </p:animEffect>
                                  </p:childTnLst>
                                </p:cTn>
                              </p:par>
                              <p:par>
                                <p:cTn id="10" presetID="5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Scale>
                                      <p:cBhvr>
                                        <p:cTn id="12" dur="1000" decel="50000" fill="hold">
                                          <p:stCondLst>
                                            <p:cond delay="0"/>
                                          </p:stCondLst>
                                        </p:cTn>
                                        <p:tgtEl>
                                          <p:spTgt spid="3">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3">
                                            <p:txEl>
                                              <p:pRg st="1" end="1"/>
                                            </p:txEl>
                                          </p:spTgt>
                                        </p:tgtEl>
                                        <p:attrNameLst>
                                          <p:attrName>ppt_x</p:attrName>
                                          <p:attrName>ppt_y</p:attrName>
                                        </p:attrNameLst>
                                      </p:cBhvr>
                                    </p:animMotion>
                                    <p:animEffect transition="in" filter="fade">
                                      <p:cBhvr>
                                        <p:cTn id="14" dur="1000"/>
                                        <p:tgtEl>
                                          <p:spTgt spid="3">
                                            <p:txEl>
                                              <p:pRg st="1" end="1"/>
                                            </p:txEl>
                                          </p:spTgt>
                                        </p:tgtEl>
                                      </p:cBhvr>
                                    </p:animEffect>
                                  </p:childTnLst>
                                </p:cTn>
                              </p:par>
                              <p:par>
                                <p:cTn id="15" presetID="52"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Scale>
                                      <p:cBhvr>
                                        <p:cTn id="17" dur="1000" decel="50000" fill="hold">
                                          <p:stCondLst>
                                            <p:cond delay="0"/>
                                          </p:stCondLst>
                                        </p:cTn>
                                        <p:tgtEl>
                                          <p:spTgt spid="3">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3">
                                            <p:txEl>
                                              <p:pRg st="2" end="2"/>
                                            </p:txEl>
                                          </p:spTgt>
                                        </p:tgtEl>
                                        <p:attrNameLst>
                                          <p:attrName>ppt_x</p:attrName>
                                          <p:attrName>ppt_y</p:attrName>
                                        </p:attrNameLst>
                                      </p:cBhvr>
                                    </p:animMotion>
                                    <p:animEffect transition="in" filter="fade">
                                      <p:cBhvr>
                                        <p:cTn id="19" dur="1000"/>
                                        <p:tgtEl>
                                          <p:spTgt spid="3">
                                            <p:txEl>
                                              <p:pRg st="2" end="2"/>
                                            </p:txEl>
                                          </p:spTgt>
                                        </p:tgtEl>
                                      </p:cBhvr>
                                    </p:animEffect>
                                  </p:childTnLst>
                                </p:cTn>
                              </p:par>
                              <p:par>
                                <p:cTn id="20" presetID="52"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Scale>
                                      <p:cBhvr>
                                        <p:cTn id="22" dur="1000" decel="50000" fill="hold">
                                          <p:stCondLst>
                                            <p:cond delay="0"/>
                                          </p:stCondLst>
                                        </p:cTn>
                                        <p:tgtEl>
                                          <p:spTgt spid="3">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3">
                                            <p:txEl>
                                              <p:pRg st="3" end="3"/>
                                            </p:txEl>
                                          </p:spTgt>
                                        </p:tgtEl>
                                        <p:attrNameLst>
                                          <p:attrName>ppt_x</p:attrName>
                                          <p:attrName>ppt_y</p:attrName>
                                        </p:attrNameLst>
                                      </p:cBhvr>
                                    </p:animMotion>
                                    <p:animEffect transition="in" filter="fade">
                                      <p:cBhvr>
                                        <p:cTn id="24"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72518" cy="1143000"/>
          </a:xfrm>
        </p:spPr>
        <p:txBody>
          <a:bodyPr>
            <a:noAutofit/>
          </a:bodyPr>
          <a:lstStyle/>
          <a:p>
            <a:r>
              <a:rPr lang="en-US" b="1" dirty="0" smtClean="0">
                <a:latin typeface="Comic Sans MS" pitchFamily="66" charset="0"/>
              </a:rPr>
              <a:t>Peg of Salah keeps us focused </a:t>
            </a:r>
            <a:endParaRPr lang="en-US" b="1" dirty="0">
              <a:latin typeface="Comic Sans MS" pitchFamily="66" charset="0"/>
            </a:endParaRPr>
          </a:p>
        </p:txBody>
      </p:sp>
      <p:sp>
        <p:nvSpPr>
          <p:cNvPr id="3" name="Content Placeholder 2"/>
          <p:cNvSpPr>
            <a:spLocks noGrp="1"/>
          </p:cNvSpPr>
          <p:nvPr>
            <p:ph idx="1"/>
          </p:nvPr>
        </p:nvSpPr>
        <p:spPr/>
        <p:txBody>
          <a:bodyPr/>
          <a:lstStyle/>
          <a:p>
            <a:endParaRPr lang="en-US" dirty="0"/>
          </a:p>
        </p:txBody>
      </p:sp>
      <p:pic>
        <p:nvPicPr>
          <p:cNvPr id="78852" name="Picture 4" descr="http://www.hobbyistsoftware.com/Initiate-backgrounds/231-focus.jpg"/>
          <p:cNvPicPr>
            <a:picLocks noChangeAspect="1" noChangeArrowheads="1"/>
          </p:cNvPicPr>
          <p:nvPr/>
        </p:nvPicPr>
        <p:blipFill>
          <a:blip r:embed="rId3"/>
          <a:srcRect/>
          <a:stretch>
            <a:fillRect/>
          </a:stretch>
        </p:blipFill>
        <p:spPr bwMode="auto">
          <a:xfrm>
            <a:off x="2000232" y="1428736"/>
            <a:ext cx="5143536" cy="514353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latin typeface="Comic Sans MS" pitchFamily="66" charset="0"/>
              </a:rPr>
              <a:t>Reminds us of our destination</a:t>
            </a:r>
            <a:endParaRPr lang="en-US" b="1" dirty="0">
              <a:latin typeface="Comic Sans MS" pitchFamily="66" charset="0"/>
            </a:endParaRPr>
          </a:p>
        </p:txBody>
      </p:sp>
      <p:sp>
        <p:nvSpPr>
          <p:cNvPr id="3" name="Content Placeholder 2"/>
          <p:cNvSpPr>
            <a:spLocks noGrp="1"/>
          </p:cNvSpPr>
          <p:nvPr>
            <p:ph idx="1"/>
          </p:nvPr>
        </p:nvSpPr>
        <p:spPr/>
        <p:txBody>
          <a:bodyPr/>
          <a:lstStyle/>
          <a:p>
            <a:endParaRPr lang="en-US" dirty="0"/>
          </a:p>
        </p:txBody>
      </p:sp>
      <p:pic>
        <p:nvPicPr>
          <p:cNvPr id="4" name="Picture 2" descr="http://www.clipartheaven.com/clipart/health_&amp;_medical/cartoons/choosing_a_doctor.gif"/>
          <p:cNvPicPr>
            <a:picLocks noChangeAspect="1" noChangeArrowheads="1"/>
          </p:cNvPicPr>
          <p:nvPr/>
        </p:nvPicPr>
        <p:blipFill>
          <a:blip r:embed="rId3"/>
          <a:srcRect/>
          <a:stretch>
            <a:fillRect/>
          </a:stretch>
        </p:blipFill>
        <p:spPr bwMode="auto">
          <a:xfrm>
            <a:off x="3857620" y="1214422"/>
            <a:ext cx="5155804" cy="4724400"/>
          </a:xfrm>
          <a:prstGeom prst="rect">
            <a:avLst/>
          </a:prstGeom>
          <a:noFill/>
          <a:scene3d>
            <a:camera prst="isometricOffAxis1Right"/>
            <a:lightRig rig="threePt" dir="t"/>
          </a:scene3d>
          <a:sp3d>
            <a:bevelT prst="angle"/>
          </a:sp3d>
        </p:spPr>
      </p:pic>
      <p:sp>
        <p:nvSpPr>
          <p:cNvPr id="5" name="Rectangle 4"/>
          <p:cNvSpPr/>
          <p:nvPr/>
        </p:nvSpPr>
        <p:spPr>
          <a:xfrm>
            <a:off x="4500562" y="1785926"/>
            <a:ext cx="762000" cy="3429000"/>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t>H</a:t>
            </a:r>
          </a:p>
          <a:p>
            <a:pPr algn="ctr"/>
            <a:r>
              <a:rPr lang="en-US" sz="2800" dirty="0" smtClean="0"/>
              <a:t>E</a:t>
            </a:r>
          </a:p>
          <a:p>
            <a:pPr algn="ctr"/>
            <a:r>
              <a:rPr lang="en-US" sz="2800" dirty="0" smtClean="0"/>
              <a:t>A</a:t>
            </a:r>
          </a:p>
          <a:p>
            <a:pPr algn="ctr"/>
            <a:r>
              <a:rPr lang="en-US" sz="2800" dirty="0" smtClean="0"/>
              <a:t>V</a:t>
            </a:r>
          </a:p>
          <a:p>
            <a:pPr algn="ctr"/>
            <a:r>
              <a:rPr lang="en-US" sz="2800" dirty="0" smtClean="0"/>
              <a:t>E</a:t>
            </a:r>
          </a:p>
          <a:p>
            <a:pPr algn="ctr"/>
            <a:r>
              <a:rPr lang="en-US" sz="2800" dirty="0" smtClean="0"/>
              <a:t>N</a:t>
            </a:r>
            <a:endParaRPr lang="en-US" sz="2800" dirty="0"/>
          </a:p>
        </p:txBody>
      </p:sp>
      <p:sp>
        <p:nvSpPr>
          <p:cNvPr id="6" name="Rectangle 5"/>
          <p:cNvSpPr/>
          <p:nvPr/>
        </p:nvSpPr>
        <p:spPr>
          <a:xfrm>
            <a:off x="7286644" y="1428736"/>
            <a:ext cx="914400" cy="19812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H</a:t>
            </a:r>
          </a:p>
          <a:p>
            <a:pPr algn="ctr"/>
            <a:r>
              <a:rPr lang="en-US" sz="2400" dirty="0" smtClean="0"/>
              <a:t>E</a:t>
            </a:r>
          </a:p>
          <a:p>
            <a:pPr algn="ctr"/>
            <a:r>
              <a:rPr lang="en-US" sz="2400" dirty="0" smtClean="0"/>
              <a:t>L</a:t>
            </a:r>
          </a:p>
          <a:p>
            <a:pPr algn="ctr"/>
            <a:r>
              <a:rPr lang="en-US" sz="2400" dirty="0" smtClean="0"/>
              <a:t>L</a:t>
            </a:r>
            <a:endParaRPr lang="en-US" sz="2400" dirty="0"/>
          </a:p>
        </p:txBody>
      </p:sp>
      <p:pic>
        <p:nvPicPr>
          <p:cNvPr id="8194" name="Picture 2" descr="http://pro.corbis.com/images/42-15556255.jpg?size=572&amp;uid=%7b767dec9d-a7d2-45a3-b977-284ccb83203d%7d"/>
          <p:cNvPicPr>
            <a:picLocks noChangeAspect="1" noChangeArrowheads="1"/>
          </p:cNvPicPr>
          <p:nvPr/>
        </p:nvPicPr>
        <p:blipFill>
          <a:blip r:embed="rId4"/>
          <a:srcRect l="39375" r="15625"/>
          <a:stretch>
            <a:fillRect/>
          </a:stretch>
        </p:blipFill>
        <p:spPr bwMode="auto">
          <a:xfrm rot="3841935">
            <a:off x="1302171" y="2823921"/>
            <a:ext cx="1415946" cy="31465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Scale>
                                      <p:cBhvr>
                                        <p:cTn id="12"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5"/>
                                        </p:tgtEl>
                                        <p:attrNameLst>
                                          <p:attrName>ppt_x</p:attrName>
                                          <p:attrName>ppt_y</p:attrName>
                                        </p:attrNameLst>
                                      </p:cBhvr>
                                    </p:animMotion>
                                    <p:animEffect transition="in" filter="fade">
                                      <p:cBhvr>
                                        <p:cTn id="14" dur="1000"/>
                                        <p:tgtEl>
                                          <p:spTgt spid="5"/>
                                        </p:tgtEl>
                                      </p:cBhvr>
                                    </p:animEffect>
                                  </p:childTnLst>
                                </p:cTn>
                              </p:par>
                              <p:par>
                                <p:cTn id="15" presetID="5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Scale>
                                      <p:cBhvr>
                                        <p:cTn id="1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6"/>
                                        </p:tgtEl>
                                        <p:attrNameLst>
                                          <p:attrName>ppt_x</p:attrName>
                                          <p:attrName>ppt_y</p:attrName>
                                        </p:attrNameLst>
                                      </p:cBhvr>
                                    </p:animMotion>
                                    <p:animEffect transition="in" filter="fade">
                                      <p:cBhvr>
                                        <p:cTn id="1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pro.corbis.com/images/42-15464964.jpg?size=67&amp;uid=%7b38ae3c6a-c2db-4679-bb19-a256470fe6f2%7d"/>
          <p:cNvPicPr>
            <a:picLocks noChangeAspect="1" noChangeArrowheads="1"/>
          </p:cNvPicPr>
          <p:nvPr/>
        </p:nvPicPr>
        <p:blipFill>
          <a:blip r:embed="rId3"/>
          <a:srcRect l="31250" r="13749"/>
          <a:stretch>
            <a:fillRect/>
          </a:stretch>
        </p:blipFill>
        <p:spPr bwMode="auto">
          <a:xfrm>
            <a:off x="4857752" y="1428736"/>
            <a:ext cx="3143272" cy="4786346"/>
          </a:xfrm>
          <a:prstGeom prst="rect">
            <a:avLst/>
          </a:prstGeom>
          <a:noFill/>
        </p:spPr>
      </p:pic>
      <p:sp>
        <p:nvSpPr>
          <p:cNvPr id="2" name="Title 1"/>
          <p:cNvSpPr>
            <a:spLocks noGrp="1"/>
          </p:cNvSpPr>
          <p:nvPr>
            <p:ph type="title"/>
          </p:nvPr>
        </p:nvSpPr>
        <p:spPr/>
        <p:txBody>
          <a:bodyPr>
            <a:normAutofit/>
          </a:bodyPr>
          <a:lstStyle/>
          <a:p>
            <a:r>
              <a:rPr lang="en-US" dirty="0" smtClean="0">
                <a:latin typeface="Comic Sans MS" pitchFamily="66" charset="0"/>
              </a:rPr>
              <a:t>         PEG of Salah Stabilizes</a:t>
            </a:r>
            <a:endParaRPr lang="en-US" dirty="0">
              <a:latin typeface="Comic Sans MS" pitchFamily="66" charset="0"/>
            </a:endParaRPr>
          </a:p>
        </p:txBody>
      </p:sp>
      <p:sp>
        <p:nvSpPr>
          <p:cNvPr id="3" name="Content Placeholder 2"/>
          <p:cNvSpPr>
            <a:spLocks noGrp="1"/>
          </p:cNvSpPr>
          <p:nvPr>
            <p:ph idx="1"/>
          </p:nvPr>
        </p:nvSpPr>
        <p:spPr/>
        <p:txBody>
          <a:bodyPr>
            <a:normAutofit lnSpcReduction="10000"/>
          </a:bodyPr>
          <a:lstStyle/>
          <a:p>
            <a:pPr>
              <a:buNone/>
            </a:pPr>
            <a:r>
              <a:rPr lang="en-US" dirty="0" smtClean="0">
                <a:latin typeface="Comic Sans MS" pitchFamily="66" charset="0"/>
              </a:rPr>
              <a:t>	</a:t>
            </a:r>
          </a:p>
          <a:p>
            <a:pPr>
              <a:lnSpc>
                <a:spcPct val="150000"/>
              </a:lnSpc>
              <a:buNone/>
            </a:pPr>
            <a:r>
              <a:rPr lang="en-US" dirty="0" smtClean="0">
                <a:latin typeface="Comic Sans MS" pitchFamily="66" charset="0"/>
              </a:rPr>
              <a:t>				our life</a:t>
            </a:r>
          </a:p>
          <a:p>
            <a:pPr>
              <a:lnSpc>
                <a:spcPct val="150000"/>
              </a:lnSpc>
              <a:buNone/>
            </a:pPr>
            <a:r>
              <a:rPr lang="en-US" dirty="0" smtClean="0">
                <a:latin typeface="Comic Sans MS" pitchFamily="66" charset="0"/>
              </a:rPr>
              <a:t>				our year </a:t>
            </a:r>
          </a:p>
          <a:p>
            <a:pPr>
              <a:lnSpc>
                <a:spcPct val="150000"/>
              </a:lnSpc>
              <a:buNone/>
            </a:pPr>
            <a:r>
              <a:rPr lang="en-US" dirty="0" smtClean="0">
                <a:latin typeface="Comic Sans MS" pitchFamily="66" charset="0"/>
              </a:rPr>
              <a:t>				our month </a:t>
            </a:r>
          </a:p>
          <a:p>
            <a:pPr>
              <a:lnSpc>
                <a:spcPct val="150000"/>
              </a:lnSpc>
              <a:buNone/>
            </a:pPr>
            <a:r>
              <a:rPr lang="en-US" dirty="0" smtClean="0">
                <a:latin typeface="Comic Sans MS" pitchFamily="66" charset="0"/>
              </a:rPr>
              <a:t>				our week</a:t>
            </a:r>
          </a:p>
          <a:p>
            <a:pPr>
              <a:lnSpc>
                <a:spcPct val="150000"/>
              </a:lnSpc>
              <a:buNone/>
            </a:pPr>
            <a:r>
              <a:rPr lang="en-US" dirty="0" smtClean="0">
                <a:latin typeface="Comic Sans MS" pitchFamily="66" charset="0"/>
              </a:rPr>
              <a:t>				our day</a:t>
            </a:r>
            <a:endParaRPr lang="en-US" dirty="0"/>
          </a:p>
        </p:txBody>
      </p:sp>
      <p:sp>
        <p:nvSpPr>
          <p:cNvPr id="5" name="Curved Right Arrow 4"/>
          <p:cNvSpPr/>
          <p:nvPr/>
        </p:nvSpPr>
        <p:spPr>
          <a:xfrm>
            <a:off x="357158" y="642918"/>
            <a:ext cx="1857388" cy="4143404"/>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1" presetClass="entr" presetSubtype="0" fill="hold" nodeType="clickEffect">
                                  <p:stCondLst>
                                    <p:cond delay="0"/>
                                  </p:stCondLst>
                                  <p:childTnLst>
                                    <p:set>
                                      <p:cBhvr>
                                        <p:cTn id="13" dur="1" fill="hold">
                                          <p:stCondLst>
                                            <p:cond delay="0"/>
                                          </p:stCondLst>
                                        </p:cTn>
                                        <p:tgtEl>
                                          <p:spTgt spid="3">
                                            <p:txEl>
                                              <p:pRg st="5" end="5"/>
                                            </p:txEl>
                                          </p:spTgt>
                                        </p:tgtEl>
                                        <p:attrNameLst>
                                          <p:attrName>style.visibility</p:attrName>
                                        </p:attrNameLst>
                                      </p:cBhvr>
                                      <p:to>
                                        <p:strVal val="visible"/>
                                      </p:to>
                                    </p:set>
                                    <p:animEffect transition="in" filter="fade">
                                      <p:cBhvr>
                                        <p:cTn id="14" dur="770" decel="100000"/>
                                        <p:tgtEl>
                                          <p:spTgt spid="3">
                                            <p:txEl>
                                              <p:pRg st="5" end="5"/>
                                            </p:txEl>
                                          </p:spTgt>
                                        </p:tgtEl>
                                      </p:cBhvr>
                                    </p:animEffect>
                                    <p:animScale>
                                      <p:cBhvr>
                                        <p:cTn id="15" dur="770" decel="100000"/>
                                        <p:tgtEl>
                                          <p:spTgt spid="3">
                                            <p:txEl>
                                              <p:pRg st="5" end="5"/>
                                            </p:txEl>
                                          </p:spTgt>
                                        </p:tgtEl>
                                      </p:cBhvr>
                                      <p:from x="10000" y="10000"/>
                                      <p:to x="200000" y="450000"/>
                                    </p:animScale>
                                    <p:animScale>
                                      <p:cBhvr>
                                        <p:cTn id="16" dur="1230" accel="100000" fill="hold">
                                          <p:stCondLst>
                                            <p:cond delay="770"/>
                                          </p:stCondLst>
                                        </p:cTn>
                                        <p:tgtEl>
                                          <p:spTgt spid="3">
                                            <p:txEl>
                                              <p:pRg st="5" end="5"/>
                                            </p:txEl>
                                          </p:spTgt>
                                        </p:tgtEl>
                                      </p:cBhvr>
                                      <p:from x="200000" y="450000"/>
                                      <p:to x="100000" y="100000"/>
                                    </p:animScale>
                                    <p:set>
                                      <p:cBhvr>
                                        <p:cTn id="17" dur="770" fill="hold"/>
                                        <p:tgtEl>
                                          <p:spTgt spid="3">
                                            <p:txEl>
                                              <p:pRg st="5" end="5"/>
                                            </p:txEl>
                                          </p:spTgt>
                                        </p:tgtEl>
                                        <p:attrNameLst>
                                          <p:attrName>ppt_x</p:attrName>
                                        </p:attrNameLst>
                                      </p:cBhvr>
                                      <p:to>
                                        <p:strVal val="(0.5)"/>
                                      </p:to>
                                    </p:set>
                                    <p:anim from="(0.5)" to="(#ppt_x)" calcmode="lin" valueType="num">
                                      <p:cBhvr>
                                        <p:cTn id="18" dur="1230" accel="100000" fill="hold">
                                          <p:stCondLst>
                                            <p:cond delay="770"/>
                                          </p:stCondLst>
                                        </p:cTn>
                                        <p:tgtEl>
                                          <p:spTgt spid="3">
                                            <p:txEl>
                                              <p:pRg st="5" end="5"/>
                                            </p:txEl>
                                          </p:spTgt>
                                        </p:tgtEl>
                                        <p:attrNameLst>
                                          <p:attrName>ppt_x</p:attrName>
                                        </p:attrNameLst>
                                      </p:cBhvr>
                                    </p:anim>
                                    <p:set>
                                      <p:cBhvr>
                                        <p:cTn id="19" dur="770" fill="hold"/>
                                        <p:tgtEl>
                                          <p:spTgt spid="3">
                                            <p:txEl>
                                              <p:pRg st="5" end="5"/>
                                            </p:txEl>
                                          </p:spTgt>
                                        </p:tgtEl>
                                        <p:attrNameLst>
                                          <p:attrName>ppt_y</p:attrName>
                                        </p:attrNameLst>
                                      </p:cBhvr>
                                      <p:to>
                                        <p:strVal val="(#ppt_y+0.4)"/>
                                      </p:to>
                                    </p:set>
                                    <p:anim from="(#ppt_y+0.4)" to="(#ppt_y)" calcmode="lin" valueType="num">
                                      <p:cBhvr>
                                        <p:cTn id="20" dur="1230" accel="100000" fill="hold">
                                          <p:stCondLst>
                                            <p:cond delay="770"/>
                                          </p:stCondLst>
                                        </p:cTn>
                                        <p:tgtEl>
                                          <p:spTgt spid="3">
                                            <p:txEl>
                                              <p:pRg st="5" end="5"/>
                                            </p:txEl>
                                          </p:spTgt>
                                        </p:tgtEl>
                                        <p:attrNameLst>
                                          <p:attrName>ppt_y</p:attrName>
                                        </p:attrNameLst>
                                      </p:cBhvr>
                                    </p:anim>
                                  </p:childTnLst>
                                </p:cTn>
                              </p:par>
                            </p:childTnLst>
                          </p:cTn>
                        </p:par>
                      </p:childTnLst>
                    </p:cTn>
                  </p:par>
                  <p:par>
                    <p:cTn id="21" fill="hold">
                      <p:stCondLst>
                        <p:cond delay="indefinite"/>
                      </p:stCondLst>
                      <p:childTnLst>
                        <p:par>
                          <p:cTn id="22" fill="hold">
                            <p:stCondLst>
                              <p:cond delay="0"/>
                            </p:stCondLst>
                            <p:childTnLst>
                              <p:par>
                                <p:cTn id="23" presetID="51" presetClass="entr" presetSubtype="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385" decel="100000"/>
                                        <p:tgtEl>
                                          <p:spTgt spid="3">
                                            <p:txEl>
                                              <p:pRg st="4" end="4"/>
                                            </p:txEl>
                                          </p:spTgt>
                                        </p:tgtEl>
                                      </p:cBhvr>
                                    </p:animEffect>
                                    <p:animScale>
                                      <p:cBhvr>
                                        <p:cTn id="26" dur="385" decel="100000"/>
                                        <p:tgtEl>
                                          <p:spTgt spid="3">
                                            <p:txEl>
                                              <p:pRg st="4" end="4"/>
                                            </p:txEl>
                                          </p:spTgt>
                                        </p:tgtEl>
                                      </p:cBhvr>
                                      <p:from x="10000" y="10000"/>
                                      <p:to x="200000" y="450000"/>
                                    </p:animScale>
                                    <p:animScale>
                                      <p:cBhvr>
                                        <p:cTn id="27" dur="615" accel="100000" fill="hold">
                                          <p:stCondLst>
                                            <p:cond delay="385"/>
                                          </p:stCondLst>
                                        </p:cTn>
                                        <p:tgtEl>
                                          <p:spTgt spid="3">
                                            <p:txEl>
                                              <p:pRg st="4" end="4"/>
                                            </p:txEl>
                                          </p:spTgt>
                                        </p:tgtEl>
                                      </p:cBhvr>
                                      <p:from x="200000" y="450000"/>
                                      <p:to x="100000" y="100000"/>
                                    </p:animScale>
                                    <p:set>
                                      <p:cBhvr>
                                        <p:cTn id="28" dur="385" fill="hold"/>
                                        <p:tgtEl>
                                          <p:spTgt spid="3">
                                            <p:txEl>
                                              <p:pRg st="4" end="4"/>
                                            </p:txEl>
                                          </p:spTgt>
                                        </p:tgtEl>
                                        <p:attrNameLst>
                                          <p:attrName>ppt_x</p:attrName>
                                        </p:attrNameLst>
                                      </p:cBhvr>
                                      <p:to>
                                        <p:strVal val="(0.5)"/>
                                      </p:to>
                                    </p:set>
                                    <p:anim from="(0.5)" to="(#ppt_x)" calcmode="lin" valueType="num">
                                      <p:cBhvr>
                                        <p:cTn id="29" dur="615" accel="100000" fill="hold">
                                          <p:stCondLst>
                                            <p:cond delay="385"/>
                                          </p:stCondLst>
                                        </p:cTn>
                                        <p:tgtEl>
                                          <p:spTgt spid="3">
                                            <p:txEl>
                                              <p:pRg st="4" end="4"/>
                                            </p:txEl>
                                          </p:spTgt>
                                        </p:tgtEl>
                                        <p:attrNameLst>
                                          <p:attrName>ppt_x</p:attrName>
                                        </p:attrNameLst>
                                      </p:cBhvr>
                                    </p:anim>
                                    <p:set>
                                      <p:cBhvr>
                                        <p:cTn id="30" dur="385" fill="hold"/>
                                        <p:tgtEl>
                                          <p:spTgt spid="3">
                                            <p:txEl>
                                              <p:pRg st="4" end="4"/>
                                            </p:txEl>
                                          </p:spTgt>
                                        </p:tgtEl>
                                        <p:attrNameLst>
                                          <p:attrName>ppt_y</p:attrName>
                                        </p:attrNameLst>
                                      </p:cBhvr>
                                      <p:to>
                                        <p:strVal val="(#ppt_y+0.4)"/>
                                      </p:to>
                                    </p:set>
                                    <p:anim from="(#ppt_y+0.4)" to="(#ppt_y)" calcmode="lin" valueType="num">
                                      <p:cBhvr>
                                        <p:cTn id="31" dur="615" accel="100000" fill="hold">
                                          <p:stCondLst>
                                            <p:cond delay="385"/>
                                          </p:stCondLst>
                                        </p:cTn>
                                        <p:tgtEl>
                                          <p:spTgt spid="3">
                                            <p:txEl>
                                              <p:pRg st="4" end="4"/>
                                            </p:txEl>
                                          </p:spTgt>
                                        </p:tgtEl>
                                        <p:attrNameLst>
                                          <p:attrName>ppt_y</p:attrName>
                                        </p:attrNameLst>
                                      </p:cBhvr>
                                    </p:anim>
                                  </p:childTnLst>
                                </p:cTn>
                              </p:par>
                            </p:childTnLst>
                          </p:cTn>
                        </p:par>
                      </p:childTnLst>
                    </p:cTn>
                  </p:par>
                  <p:par>
                    <p:cTn id="32" fill="hold">
                      <p:stCondLst>
                        <p:cond delay="indefinite"/>
                      </p:stCondLst>
                      <p:childTnLst>
                        <p:par>
                          <p:cTn id="33" fill="hold">
                            <p:stCondLst>
                              <p:cond delay="0"/>
                            </p:stCondLst>
                            <p:childTnLst>
                              <p:par>
                                <p:cTn id="34" presetID="51" presetClass="entr" presetSubtype="0" fill="hold" nodeType="clickEffect">
                                  <p:stCondLst>
                                    <p:cond delay="0"/>
                                  </p:stCondLst>
                                  <p:childTnLst>
                                    <p:set>
                                      <p:cBhvr>
                                        <p:cTn id="35" dur="1" fill="hold">
                                          <p:stCondLst>
                                            <p:cond delay="0"/>
                                          </p:stCondLst>
                                        </p:cTn>
                                        <p:tgtEl>
                                          <p:spTgt spid="3">
                                            <p:txEl>
                                              <p:pRg st="3" end="3"/>
                                            </p:txEl>
                                          </p:spTgt>
                                        </p:tgtEl>
                                        <p:attrNameLst>
                                          <p:attrName>style.visibility</p:attrName>
                                        </p:attrNameLst>
                                      </p:cBhvr>
                                      <p:to>
                                        <p:strVal val="visible"/>
                                      </p:to>
                                    </p:set>
                                    <p:animEffect transition="in" filter="fade">
                                      <p:cBhvr>
                                        <p:cTn id="36" dur="770" decel="100000"/>
                                        <p:tgtEl>
                                          <p:spTgt spid="3">
                                            <p:txEl>
                                              <p:pRg st="3" end="3"/>
                                            </p:txEl>
                                          </p:spTgt>
                                        </p:tgtEl>
                                      </p:cBhvr>
                                    </p:animEffect>
                                    <p:animScale>
                                      <p:cBhvr>
                                        <p:cTn id="37" dur="770" decel="100000"/>
                                        <p:tgtEl>
                                          <p:spTgt spid="3">
                                            <p:txEl>
                                              <p:pRg st="3" end="3"/>
                                            </p:txEl>
                                          </p:spTgt>
                                        </p:tgtEl>
                                      </p:cBhvr>
                                      <p:from x="10000" y="10000"/>
                                      <p:to x="200000" y="450000"/>
                                    </p:animScale>
                                    <p:animScale>
                                      <p:cBhvr>
                                        <p:cTn id="38" dur="1230" accel="100000" fill="hold">
                                          <p:stCondLst>
                                            <p:cond delay="770"/>
                                          </p:stCondLst>
                                        </p:cTn>
                                        <p:tgtEl>
                                          <p:spTgt spid="3">
                                            <p:txEl>
                                              <p:pRg st="3" end="3"/>
                                            </p:txEl>
                                          </p:spTgt>
                                        </p:tgtEl>
                                      </p:cBhvr>
                                      <p:from x="200000" y="450000"/>
                                      <p:to x="100000" y="100000"/>
                                    </p:animScale>
                                    <p:set>
                                      <p:cBhvr>
                                        <p:cTn id="39" dur="770" fill="hold"/>
                                        <p:tgtEl>
                                          <p:spTgt spid="3">
                                            <p:txEl>
                                              <p:pRg st="3" end="3"/>
                                            </p:txEl>
                                          </p:spTgt>
                                        </p:tgtEl>
                                        <p:attrNameLst>
                                          <p:attrName>ppt_x</p:attrName>
                                        </p:attrNameLst>
                                      </p:cBhvr>
                                      <p:to>
                                        <p:strVal val="(0.5)"/>
                                      </p:to>
                                    </p:set>
                                    <p:anim from="(0.5)" to="(#ppt_x)" calcmode="lin" valueType="num">
                                      <p:cBhvr>
                                        <p:cTn id="40" dur="1230" accel="100000" fill="hold">
                                          <p:stCondLst>
                                            <p:cond delay="770"/>
                                          </p:stCondLst>
                                        </p:cTn>
                                        <p:tgtEl>
                                          <p:spTgt spid="3">
                                            <p:txEl>
                                              <p:pRg st="3" end="3"/>
                                            </p:txEl>
                                          </p:spTgt>
                                        </p:tgtEl>
                                        <p:attrNameLst>
                                          <p:attrName>ppt_x</p:attrName>
                                        </p:attrNameLst>
                                      </p:cBhvr>
                                    </p:anim>
                                    <p:set>
                                      <p:cBhvr>
                                        <p:cTn id="41" dur="770" fill="hold"/>
                                        <p:tgtEl>
                                          <p:spTgt spid="3">
                                            <p:txEl>
                                              <p:pRg st="3" end="3"/>
                                            </p:txEl>
                                          </p:spTgt>
                                        </p:tgtEl>
                                        <p:attrNameLst>
                                          <p:attrName>ppt_y</p:attrName>
                                        </p:attrNameLst>
                                      </p:cBhvr>
                                      <p:to>
                                        <p:strVal val="(#ppt_y+0.4)"/>
                                      </p:to>
                                    </p:set>
                                    <p:anim from="(#ppt_y+0.4)" to="(#ppt_y)" calcmode="lin" valueType="num">
                                      <p:cBhvr>
                                        <p:cTn id="42" dur="1230" accel="100000" fill="hold">
                                          <p:stCondLst>
                                            <p:cond delay="770"/>
                                          </p:stCondLst>
                                        </p:cTn>
                                        <p:tgtEl>
                                          <p:spTgt spid="3">
                                            <p:txEl>
                                              <p:pRg st="3" end="3"/>
                                            </p:txEl>
                                          </p:spTgt>
                                        </p:tgtEl>
                                        <p:attrNameLst>
                                          <p:attrName>ppt_y</p:attrName>
                                        </p:attrNameLst>
                                      </p:cBhvr>
                                    </p:anim>
                                  </p:childTnLst>
                                </p:cTn>
                              </p:par>
                            </p:childTnLst>
                          </p:cTn>
                        </p:par>
                      </p:childTnLst>
                    </p:cTn>
                  </p:par>
                  <p:par>
                    <p:cTn id="43" fill="hold">
                      <p:stCondLst>
                        <p:cond delay="indefinite"/>
                      </p:stCondLst>
                      <p:childTnLst>
                        <p:par>
                          <p:cTn id="44" fill="hold">
                            <p:stCondLst>
                              <p:cond delay="0"/>
                            </p:stCondLst>
                            <p:childTnLst>
                              <p:par>
                                <p:cTn id="45" presetID="51" presetClass="entr" presetSubtype="0" fill="hold" nodeType="clickEffect">
                                  <p:stCondLst>
                                    <p:cond delay="0"/>
                                  </p:stCondLst>
                                  <p:childTnLst>
                                    <p:set>
                                      <p:cBhvr>
                                        <p:cTn id="46" dur="1" fill="hold">
                                          <p:stCondLst>
                                            <p:cond delay="0"/>
                                          </p:stCondLst>
                                        </p:cTn>
                                        <p:tgtEl>
                                          <p:spTgt spid="3">
                                            <p:txEl>
                                              <p:pRg st="2" end="2"/>
                                            </p:txEl>
                                          </p:spTgt>
                                        </p:tgtEl>
                                        <p:attrNameLst>
                                          <p:attrName>style.visibility</p:attrName>
                                        </p:attrNameLst>
                                      </p:cBhvr>
                                      <p:to>
                                        <p:strVal val="visible"/>
                                      </p:to>
                                    </p:set>
                                    <p:animEffect transition="in" filter="fade">
                                      <p:cBhvr>
                                        <p:cTn id="47" dur="770" decel="100000"/>
                                        <p:tgtEl>
                                          <p:spTgt spid="3">
                                            <p:txEl>
                                              <p:pRg st="2" end="2"/>
                                            </p:txEl>
                                          </p:spTgt>
                                        </p:tgtEl>
                                      </p:cBhvr>
                                    </p:animEffect>
                                    <p:animScale>
                                      <p:cBhvr>
                                        <p:cTn id="48" dur="770" decel="100000"/>
                                        <p:tgtEl>
                                          <p:spTgt spid="3">
                                            <p:txEl>
                                              <p:pRg st="2" end="2"/>
                                            </p:txEl>
                                          </p:spTgt>
                                        </p:tgtEl>
                                      </p:cBhvr>
                                      <p:from x="10000" y="10000"/>
                                      <p:to x="200000" y="450000"/>
                                    </p:animScale>
                                    <p:animScale>
                                      <p:cBhvr>
                                        <p:cTn id="49" dur="1230" accel="100000" fill="hold">
                                          <p:stCondLst>
                                            <p:cond delay="770"/>
                                          </p:stCondLst>
                                        </p:cTn>
                                        <p:tgtEl>
                                          <p:spTgt spid="3">
                                            <p:txEl>
                                              <p:pRg st="2" end="2"/>
                                            </p:txEl>
                                          </p:spTgt>
                                        </p:tgtEl>
                                      </p:cBhvr>
                                      <p:from x="200000" y="450000"/>
                                      <p:to x="100000" y="100000"/>
                                    </p:animScale>
                                    <p:set>
                                      <p:cBhvr>
                                        <p:cTn id="50" dur="770" fill="hold"/>
                                        <p:tgtEl>
                                          <p:spTgt spid="3">
                                            <p:txEl>
                                              <p:pRg st="2" end="2"/>
                                            </p:txEl>
                                          </p:spTgt>
                                        </p:tgtEl>
                                        <p:attrNameLst>
                                          <p:attrName>ppt_x</p:attrName>
                                        </p:attrNameLst>
                                      </p:cBhvr>
                                      <p:to>
                                        <p:strVal val="(0.5)"/>
                                      </p:to>
                                    </p:set>
                                    <p:anim from="(0.5)" to="(#ppt_x)" calcmode="lin" valueType="num">
                                      <p:cBhvr>
                                        <p:cTn id="51" dur="1230" accel="100000" fill="hold">
                                          <p:stCondLst>
                                            <p:cond delay="770"/>
                                          </p:stCondLst>
                                        </p:cTn>
                                        <p:tgtEl>
                                          <p:spTgt spid="3">
                                            <p:txEl>
                                              <p:pRg st="2" end="2"/>
                                            </p:txEl>
                                          </p:spTgt>
                                        </p:tgtEl>
                                        <p:attrNameLst>
                                          <p:attrName>ppt_x</p:attrName>
                                        </p:attrNameLst>
                                      </p:cBhvr>
                                    </p:anim>
                                    <p:set>
                                      <p:cBhvr>
                                        <p:cTn id="52" dur="770" fill="hold"/>
                                        <p:tgtEl>
                                          <p:spTgt spid="3">
                                            <p:txEl>
                                              <p:pRg st="2" end="2"/>
                                            </p:txEl>
                                          </p:spTgt>
                                        </p:tgtEl>
                                        <p:attrNameLst>
                                          <p:attrName>ppt_y</p:attrName>
                                        </p:attrNameLst>
                                      </p:cBhvr>
                                      <p:to>
                                        <p:strVal val="(#ppt_y+0.4)"/>
                                      </p:to>
                                    </p:set>
                                    <p:anim from="(#ppt_y+0.4)" to="(#ppt_y)" calcmode="lin" valueType="num">
                                      <p:cBhvr>
                                        <p:cTn id="53" dur="1230" accel="100000" fill="hold">
                                          <p:stCondLst>
                                            <p:cond delay="770"/>
                                          </p:stCondLst>
                                        </p:cTn>
                                        <p:tgtEl>
                                          <p:spTgt spid="3">
                                            <p:txEl>
                                              <p:pRg st="2" end="2"/>
                                            </p:txEl>
                                          </p:spTgt>
                                        </p:tgtEl>
                                        <p:attrNameLst>
                                          <p:attrName>ppt_y</p:attrName>
                                        </p:attrNameLst>
                                      </p:cBhvr>
                                    </p:anim>
                                  </p:childTnLst>
                                </p:cTn>
                              </p:par>
                            </p:childTnLst>
                          </p:cTn>
                        </p:par>
                      </p:childTnLst>
                    </p:cTn>
                  </p:par>
                  <p:par>
                    <p:cTn id="54" fill="hold">
                      <p:stCondLst>
                        <p:cond delay="indefinite"/>
                      </p:stCondLst>
                      <p:childTnLst>
                        <p:par>
                          <p:cTn id="55" fill="hold">
                            <p:stCondLst>
                              <p:cond delay="0"/>
                            </p:stCondLst>
                            <p:childTnLst>
                              <p:par>
                                <p:cTn id="56" presetID="51" presetClass="entr" presetSubtype="0" fill="hold" nodeType="clickEffect">
                                  <p:stCondLst>
                                    <p:cond delay="0"/>
                                  </p:stCondLst>
                                  <p:childTnLst>
                                    <p:set>
                                      <p:cBhvr>
                                        <p:cTn id="57" dur="1" fill="hold">
                                          <p:stCondLst>
                                            <p:cond delay="0"/>
                                          </p:stCondLst>
                                        </p:cTn>
                                        <p:tgtEl>
                                          <p:spTgt spid="3">
                                            <p:txEl>
                                              <p:pRg st="1" end="1"/>
                                            </p:txEl>
                                          </p:spTgt>
                                        </p:tgtEl>
                                        <p:attrNameLst>
                                          <p:attrName>style.visibility</p:attrName>
                                        </p:attrNameLst>
                                      </p:cBhvr>
                                      <p:to>
                                        <p:strVal val="visible"/>
                                      </p:to>
                                    </p:set>
                                    <p:animEffect transition="in" filter="fade">
                                      <p:cBhvr>
                                        <p:cTn id="58" dur="770" decel="100000"/>
                                        <p:tgtEl>
                                          <p:spTgt spid="3">
                                            <p:txEl>
                                              <p:pRg st="1" end="1"/>
                                            </p:txEl>
                                          </p:spTgt>
                                        </p:tgtEl>
                                      </p:cBhvr>
                                    </p:animEffect>
                                    <p:animScale>
                                      <p:cBhvr>
                                        <p:cTn id="59" dur="770" decel="100000"/>
                                        <p:tgtEl>
                                          <p:spTgt spid="3">
                                            <p:txEl>
                                              <p:pRg st="1" end="1"/>
                                            </p:txEl>
                                          </p:spTgt>
                                        </p:tgtEl>
                                      </p:cBhvr>
                                      <p:from x="10000" y="10000"/>
                                      <p:to x="200000" y="450000"/>
                                    </p:animScale>
                                    <p:animScale>
                                      <p:cBhvr>
                                        <p:cTn id="60" dur="1230" accel="100000" fill="hold">
                                          <p:stCondLst>
                                            <p:cond delay="770"/>
                                          </p:stCondLst>
                                        </p:cTn>
                                        <p:tgtEl>
                                          <p:spTgt spid="3">
                                            <p:txEl>
                                              <p:pRg st="1" end="1"/>
                                            </p:txEl>
                                          </p:spTgt>
                                        </p:tgtEl>
                                      </p:cBhvr>
                                      <p:from x="200000" y="450000"/>
                                      <p:to x="100000" y="100000"/>
                                    </p:animScale>
                                    <p:set>
                                      <p:cBhvr>
                                        <p:cTn id="61" dur="770" fill="hold"/>
                                        <p:tgtEl>
                                          <p:spTgt spid="3">
                                            <p:txEl>
                                              <p:pRg st="1" end="1"/>
                                            </p:txEl>
                                          </p:spTgt>
                                        </p:tgtEl>
                                        <p:attrNameLst>
                                          <p:attrName>ppt_x</p:attrName>
                                        </p:attrNameLst>
                                      </p:cBhvr>
                                      <p:to>
                                        <p:strVal val="(0.5)"/>
                                      </p:to>
                                    </p:set>
                                    <p:anim from="(0.5)" to="(#ppt_x)" calcmode="lin" valueType="num">
                                      <p:cBhvr>
                                        <p:cTn id="62" dur="1230" accel="100000" fill="hold">
                                          <p:stCondLst>
                                            <p:cond delay="770"/>
                                          </p:stCondLst>
                                        </p:cTn>
                                        <p:tgtEl>
                                          <p:spTgt spid="3">
                                            <p:txEl>
                                              <p:pRg st="1" end="1"/>
                                            </p:txEl>
                                          </p:spTgt>
                                        </p:tgtEl>
                                        <p:attrNameLst>
                                          <p:attrName>ppt_x</p:attrName>
                                        </p:attrNameLst>
                                      </p:cBhvr>
                                    </p:anim>
                                    <p:set>
                                      <p:cBhvr>
                                        <p:cTn id="63" dur="770" fill="hold"/>
                                        <p:tgtEl>
                                          <p:spTgt spid="3">
                                            <p:txEl>
                                              <p:pRg st="1" end="1"/>
                                            </p:txEl>
                                          </p:spTgt>
                                        </p:tgtEl>
                                        <p:attrNameLst>
                                          <p:attrName>ppt_y</p:attrName>
                                        </p:attrNameLst>
                                      </p:cBhvr>
                                      <p:to>
                                        <p:strVal val="(#ppt_y+0.4)"/>
                                      </p:to>
                                    </p:set>
                                    <p:anim from="(#ppt_y+0.4)" to="(#ppt_y)" calcmode="lin" valueType="num">
                                      <p:cBhvr>
                                        <p:cTn id="64" dur="1230" accel="100000" fill="hold">
                                          <p:stCondLst>
                                            <p:cond delay="770"/>
                                          </p:stCondLst>
                                        </p:cTn>
                                        <p:tgtEl>
                                          <p:spTgt spid="3">
                                            <p:txEl>
                                              <p:pRg st="1" end="1"/>
                                            </p:txEl>
                                          </p:spTgt>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28000" b="-1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85000" lnSpcReduction="10000"/>
          </a:bodyPr>
          <a:lstStyle/>
          <a:p>
            <a:pPr algn="ctr">
              <a:buNone/>
            </a:pPr>
            <a:r>
              <a:rPr lang="en-US" sz="6000" dirty="0" smtClean="0">
                <a:latin typeface="Comic Sans MS" pitchFamily="66" charset="0"/>
              </a:rPr>
              <a:t>Lets get our pegs sorted</a:t>
            </a:r>
          </a:p>
          <a:p>
            <a:pPr algn="ctr">
              <a:buNone/>
            </a:pPr>
            <a:r>
              <a:rPr lang="en-US" sz="4600" b="1" dirty="0" smtClean="0">
                <a:latin typeface="Lucida Calligraphy" pitchFamily="66" charset="0"/>
              </a:rPr>
              <a:t>“O my Lord! Make me one who performs </a:t>
            </a:r>
            <a:r>
              <a:rPr lang="en-US" sz="4600" b="1" dirty="0" err="1" smtClean="0">
                <a:solidFill>
                  <a:srgbClr val="FF0000"/>
                </a:solidFill>
                <a:latin typeface="Lucida Calligraphy" pitchFamily="66" charset="0"/>
              </a:rPr>
              <a:t>salah</a:t>
            </a:r>
            <a:r>
              <a:rPr lang="en-US" sz="4600" b="1" dirty="0" smtClean="0">
                <a:latin typeface="Lucida Calligraphy" pitchFamily="66" charset="0"/>
              </a:rPr>
              <a:t> and (also) from my offspring, our Lord! And accept my invocation."</a:t>
            </a:r>
            <a:endParaRPr lang="en-US" sz="4600" dirty="0" smtClean="0">
              <a:latin typeface="Lucida Calligraphy" pitchFamily="66" charset="0"/>
            </a:endParaRPr>
          </a:p>
          <a:p>
            <a:pPr algn="ctr">
              <a:buNone/>
            </a:pPr>
            <a:r>
              <a:rPr lang="en-US" sz="4200" b="1" dirty="0"/>
              <a:t>(Surah </a:t>
            </a:r>
            <a:r>
              <a:rPr lang="en-US" sz="4200" b="1" dirty="0" smtClean="0"/>
              <a:t>Ibrahim, 14: </a:t>
            </a:r>
            <a:r>
              <a:rPr lang="en-US" sz="4200" b="1" dirty="0"/>
              <a:t>Verse </a:t>
            </a:r>
            <a:r>
              <a:rPr lang="en-US" sz="4200" b="1" dirty="0" smtClean="0"/>
              <a:t>40</a:t>
            </a:r>
            <a:r>
              <a:rPr lang="en-US" sz="6000" b="1" dirty="0" smtClean="0"/>
              <a:t>)</a:t>
            </a:r>
            <a:r>
              <a:rPr lang="en-US" sz="6000" b="1" dirty="0" smtClean="0">
                <a:latin typeface="Comic Sans MS" pitchFamily="66" charset="0"/>
              </a:rPr>
              <a:t> </a:t>
            </a:r>
            <a:endParaRPr lang="en-US" sz="6000" b="1" dirty="0">
              <a:latin typeface="Comic Sans MS" pitchFamily="66" charset="0"/>
            </a:endParaRPr>
          </a:p>
          <a:p>
            <a:pPr algn="ctr">
              <a:buNone/>
            </a:pPr>
            <a:endParaRPr lang="en-US" sz="6000" dirty="0">
              <a:latin typeface="Comic Sans MS" pitchFamily="66"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074" name="Picture 2" descr="C:\Users\Nosheen\Desktop\Pictures\Picture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753322"/>
            <a:ext cx="8280920" cy="541198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9394" name="Picture 2" descr="http://pro.corbis.com/images/42-19265313.jpg?size=67&amp;uid=%7bc491c706-41ed-422a-9e0e-cd6d507eff90%7d"/>
          <p:cNvPicPr>
            <a:picLocks noChangeAspect="1" noChangeArrowheads="1"/>
          </p:cNvPicPr>
          <p:nvPr/>
        </p:nvPicPr>
        <p:blipFill>
          <a:blip r:embed="rId3"/>
          <a:srcRect/>
          <a:stretch>
            <a:fillRect/>
          </a:stretch>
        </p:blipFill>
        <p:spPr bwMode="auto">
          <a:xfrm>
            <a:off x="381000" y="579596"/>
            <a:ext cx="8305800" cy="5554505"/>
          </a:xfrm>
          <a:prstGeom prst="rect">
            <a:avLst/>
          </a:prstGeom>
          <a:noFill/>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 name="Picture 4" descr="http://pro.corbis.com/images/42-15983908.jpg?size=67&amp;uid=%7b5aabe455-aea1-48c7-8ccb-d95270dc73c1%7d"/>
          <p:cNvPicPr>
            <a:picLocks noChangeAspect="1" noChangeArrowheads="1"/>
          </p:cNvPicPr>
          <p:nvPr/>
        </p:nvPicPr>
        <p:blipFill>
          <a:blip r:embed="rId3"/>
          <a:srcRect t="11504"/>
          <a:stretch>
            <a:fillRect/>
          </a:stretch>
        </p:blipFill>
        <p:spPr bwMode="auto">
          <a:xfrm>
            <a:off x="457200" y="990600"/>
            <a:ext cx="8229600" cy="5143502"/>
          </a:xfrm>
          <a:prstGeom prst="rect">
            <a:avLst/>
          </a:prstGeom>
          <a:noFill/>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5602" name="Picture 2" descr="http://pro.corbis.com/images/42-17566991.jpg?size=67&amp;uid=%7b310b8d38-5a9a-4992-b3d2-cf90e77de0ae%7d"/>
          <p:cNvPicPr>
            <a:picLocks noChangeAspect="1" noChangeArrowheads="1"/>
          </p:cNvPicPr>
          <p:nvPr/>
        </p:nvPicPr>
        <p:blipFill>
          <a:blip r:embed="rId3"/>
          <a:srcRect/>
          <a:stretch>
            <a:fillRect/>
          </a:stretch>
        </p:blipFill>
        <p:spPr bwMode="auto">
          <a:xfrm>
            <a:off x="457200" y="533400"/>
            <a:ext cx="8225606" cy="5886451"/>
          </a:xfrm>
          <a:prstGeom prst="rect">
            <a:avLst/>
          </a:prstGeom>
          <a:noFill/>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098" name="Picture 2" descr="C:\Users\Nosheen\Desktop\Pictures\Picture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7" y="764704"/>
            <a:ext cx="8280920" cy="504056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7650" name="Picture 2" descr="http://pro.corbis.com/images/42-19129396.jpg?size=67&amp;uid=%7b14f179dd-97a9-4479-9dfb-89e98b7d7295%7d"/>
          <p:cNvPicPr>
            <a:picLocks noChangeAspect="1" noChangeArrowheads="1"/>
          </p:cNvPicPr>
          <p:nvPr/>
        </p:nvPicPr>
        <p:blipFill>
          <a:blip r:embed="rId3"/>
          <a:srcRect t="12457"/>
          <a:stretch>
            <a:fillRect/>
          </a:stretch>
        </p:blipFill>
        <p:spPr bwMode="auto">
          <a:xfrm>
            <a:off x="457199" y="304800"/>
            <a:ext cx="8271099" cy="588645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E6DCAC"/>
            </a:gs>
            <a:gs pos="12000">
              <a:srgbClr val="E6D78A"/>
            </a:gs>
            <a:gs pos="30000">
              <a:srgbClr val="C7AC4C"/>
            </a:gs>
            <a:gs pos="45000">
              <a:srgbClr val="E6D78A"/>
            </a:gs>
            <a:gs pos="77000">
              <a:srgbClr val="C7AC4C"/>
            </a:gs>
            <a:gs pos="100000">
              <a:srgbClr val="E6DCAC"/>
            </a:gs>
          </a:gsLst>
          <a:lin ang="189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928670"/>
            <a:ext cx="8229600" cy="5643602"/>
          </a:xfrm>
        </p:spPr>
        <p:txBody>
          <a:bodyPr>
            <a:normAutofit fontScale="85000" lnSpcReduction="20000"/>
          </a:bodyPr>
          <a:lstStyle/>
          <a:p>
            <a:pPr>
              <a:buNone/>
            </a:pPr>
            <a:r>
              <a:rPr lang="en-US" dirty="0" smtClean="0">
                <a:latin typeface="Comic Sans MS" pitchFamily="66" charset="0"/>
              </a:rPr>
              <a:t>	For Prophet Isa (AS): </a:t>
            </a:r>
          </a:p>
          <a:p>
            <a:pPr>
              <a:buNone/>
            </a:pPr>
            <a:r>
              <a:rPr lang="en-US" dirty="0" smtClean="0">
                <a:latin typeface="Comic Sans MS" pitchFamily="66" charset="0"/>
              </a:rPr>
              <a:t/>
            </a:r>
            <a:br>
              <a:rPr lang="en-US" dirty="0" smtClean="0">
                <a:latin typeface="Comic Sans MS" pitchFamily="66" charset="0"/>
              </a:rPr>
            </a:br>
            <a:r>
              <a:rPr lang="en-US" b="1" dirty="0" smtClean="0">
                <a:latin typeface="Comic Sans MS" pitchFamily="66" charset="0"/>
              </a:rPr>
              <a:t>He said: "I am the servant of Allah, He has given me the Book and made me a prophet. He has made me blessed wherever I am and directed me to do </a:t>
            </a:r>
            <a:r>
              <a:rPr lang="en-US" b="1" u="sng" dirty="0" err="1" smtClean="0">
                <a:solidFill>
                  <a:srgbClr val="FF0000"/>
                </a:solidFill>
                <a:latin typeface="Comic Sans MS" pitchFamily="66" charset="0"/>
              </a:rPr>
              <a:t>salah</a:t>
            </a:r>
            <a:r>
              <a:rPr lang="en-US" b="1" dirty="0" smtClean="0">
                <a:latin typeface="Comic Sans MS" pitchFamily="66" charset="0"/>
              </a:rPr>
              <a:t> and give the alms as long as I live." </a:t>
            </a:r>
          </a:p>
          <a:p>
            <a:pPr>
              <a:buNone/>
            </a:pPr>
            <a:r>
              <a:rPr lang="en-US" b="1" dirty="0" smtClean="0">
                <a:latin typeface="Comic Sans MS" pitchFamily="66" charset="0"/>
              </a:rPr>
              <a:t>	</a:t>
            </a:r>
            <a:r>
              <a:rPr lang="en-US" dirty="0" smtClean="0"/>
              <a:t>(Surah Maryam, 19: Verses 30-31) </a:t>
            </a:r>
          </a:p>
          <a:p>
            <a:pPr>
              <a:buNone/>
            </a:pPr>
            <a:r>
              <a:rPr lang="en-US" dirty="0" smtClean="0">
                <a:latin typeface="Comic Sans MS" pitchFamily="66" charset="0"/>
              </a:rPr>
              <a:t/>
            </a:r>
            <a:br>
              <a:rPr lang="en-US" dirty="0" smtClean="0">
                <a:latin typeface="Comic Sans MS" pitchFamily="66" charset="0"/>
              </a:rPr>
            </a:br>
            <a:r>
              <a:rPr lang="en-US" dirty="0" smtClean="0">
                <a:latin typeface="Comic Sans MS" pitchFamily="66" charset="0"/>
              </a:rPr>
              <a:t>Maryam (AS), depicted as a role model for all women, was also commanded to establish </a:t>
            </a:r>
            <a:r>
              <a:rPr lang="en-US" dirty="0" err="1" smtClean="0">
                <a:latin typeface="Comic Sans MS" pitchFamily="66" charset="0"/>
              </a:rPr>
              <a:t>salah</a:t>
            </a:r>
            <a:r>
              <a:rPr lang="en-US" dirty="0" smtClean="0">
                <a:latin typeface="Comic Sans MS" pitchFamily="66" charset="0"/>
              </a:rPr>
              <a:t>: </a:t>
            </a:r>
          </a:p>
          <a:p>
            <a:pPr>
              <a:buNone/>
            </a:pPr>
            <a:r>
              <a:rPr lang="en-US" dirty="0" smtClean="0">
                <a:latin typeface="Comic Sans MS" pitchFamily="66" charset="0"/>
              </a:rPr>
              <a:t/>
            </a:r>
            <a:br>
              <a:rPr lang="en-US" dirty="0" smtClean="0">
                <a:latin typeface="Comic Sans MS" pitchFamily="66" charset="0"/>
              </a:rPr>
            </a:br>
            <a:r>
              <a:rPr lang="en-US" b="1" dirty="0" err="1" smtClean="0">
                <a:latin typeface="Comic Sans MS" pitchFamily="66" charset="0"/>
              </a:rPr>
              <a:t>Maryam</a:t>
            </a:r>
            <a:r>
              <a:rPr lang="en-US" b="1" dirty="0" smtClean="0">
                <a:latin typeface="Comic Sans MS" pitchFamily="66" charset="0"/>
              </a:rPr>
              <a:t>, obey your Lord and prostrate and bow with those who bow. </a:t>
            </a:r>
          </a:p>
          <a:p>
            <a:pPr>
              <a:buNone/>
            </a:pPr>
            <a:r>
              <a:rPr lang="en-US" b="1" dirty="0" smtClean="0">
                <a:latin typeface="Comic Sans MS" pitchFamily="66" charset="0"/>
              </a:rPr>
              <a:t>	</a:t>
            </a:r>
            <a:r>
              <a:rPr lang="en-US" dirty="0" smtClean="0"/>
              <a:t>(Surah Al- ‘Imran, 3: Verse 43) </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Scale>
                                      <p:cBhvr>
                                        <p:cTn id="7" dur="1000" decel="50000" fill="hold">
                                          <p:stCondLst>
                                            <p:cond delay="0"/>
                                          </p:stCondLst>
                                        </p:cTn>
                                        <p:tgtEl>
                                          <p:spTgt spid="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xEl>
                                              <p:pRg st="0" end="0"/>
                                            </p:txEl>
                                          </p:spTgt>
                                        </p:tgtEl>
                                        <p:attrNameLst>
                                          <p:attrName>ppt_x</p:attrName>
                                          <p:attrName>ppt_y</p:attrName>
                                        </p:attrNameLst>
                                      </p:cBhvr>
                                    </p:animMotion>
                                    <p:animEffect transition="in" filter="fade">
                                      <p:cBhvr>
                                        <p:cTn id="9" dur="1000"/>
                                        <p:tgtEl>
                                          <p:spTgt spid="3">
                                            <p:txEl>
                                              <p:pRg st="0" end="0"/>
                                            </p:txEl>
                                          </p:spTgt>
                                        </p:tgtEl>
                                      </p:cBhvr>
                                    </p:animEffect>
                                  </p:childTnLst>
                                </p:cTn>
                              </p:par>
                              <p:par>
                                <p:cTn id="10" presetID="5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Scale>
                                      <p:cBhvr>
                                        <p:cTn id="12" dur="1000" decel="50000" fill="hold">
                                          <p:stCondLst>
                                            <p:cond delay="0"/>
                                          </p:stCondLst>
                                        </p:cTn>
                                        <p:tgtEl>
                                          <p:spTgt spid="3">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3">
                                            <p:txEl>
                                              <p:pRg st="1" end="1"/>
                                            </p:txEl>
                                          </p:spTgt>
                                        </p:tgtEl>
                                        <p:attrNameLst>
                                          <p:attrName>ppt_x</p:attrName>
                                          <p:attrName>ppt_y</p:attrName>
                                        </p:attrNameLst>
                                      </p:cBhvr>
                                    </p:animMotion>
                                    <p:animEffect transition="in" filter="fade">
                                      <p:cBhvr>
                                        <p:cTn id="14" dur="1000"/>
                                        <p:tgtEl>
                                          <p:spTgt spid="3">
                                            <p:txEl>
                                              <p:pRg st="1" end="1"/>
                                            </p:txEl>
                                          </p:spTgt>
                                        </p:tgtEl>
                                      </p:cBhvr>
                                    </p:animEffect>
                                  </p:childTnLst>
                                </p:cTn>
                              </p:par>
                              <p:par>
                                <p:cTn id="15" presetID="52"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Scale>
                                      <p:cBhvr>
                                        <p:cTn id="17" dur="1000" decel="50000" fill="hold">
                                          <p:stCondLst>
                                            <p:cond delay="0"/>
                                          </p:stCondLst>
                                        </p:cTn>
                                        <p:tgtEl>
                                          <p:spTgt spid="3">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3">
                                            <p:txEl>
                                              <p:pRg st="2" end="2"/>
                                            </p:txEl>
                                          </p:spTgt>
                                        </p:tgtEl>
                                        <p:attrNameLst>
                                          <p:attrName>ppt_x</p:attrName>
                                          <p:attrName>ppt_y</p:attrName>
                                        </p:attrNameLst>
                                      </p:cBhvr>
                                    </p:animMotion>
                                    <p:animEffect transition="in" filter="fade">
                                      <p:cBhvr>
                                        <p:cTn id="19" dur="1000"/>
                                        <p:tgtEl>
                                          <p:spTgt spid="3">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52" presetClass="entr" presetSubtype="0" fill="hold"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Scale>
                                      <p:cBhvr>
                                        <p:cTn id="24" dur="1000" decel="50000" fill="hold">
                                          <p:stCondLst>
                                            <p:cond delay="0"/>
                                          </p:stCondLst>
                                        </p:cTn>
                                        <p:tgtEl>
                                          <p:spTgt spid="3">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3">
                                            <p:txEl>
                                              <p:pRg st="3" end="3"/>
                                            </p:txEl>
                                          </p:spTgt>
                                        </p:tgtEl>
                                        <p:attrNameLst>
                                          <p:attrName>ppt_x</p:attrName>
                                          <p:attrName>ppt_y</p:attrName>
                                        </p:attrNameLst>
                                      </p:cBhvr>
                                    </p:animMotion>
                                    <p:animEffect transition="in" filter="fade">
                                      <p:cBhvr>
                                        <p:cTn id="26" dur="1000"/>
                                        <p:tgtEl>
                                          <p:spTgt spid="3">
                                            <p:txEl>
                                              <p:pRg st="3" end="3"/>
                                            </p:txEl>
                                          </p:spTgt>
                                        </p:tgtEl>
                                      </p:cBhvr>
                                    </p:animEffect>
                                  </p:childTnLst>
                                </p:cTn>
                              </p:par>
                              <p:par>
                                <p:cTn id="27" presetID="52" presetClass="entr" presetSubtype="0" fill="hold"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Scale>
                                      <p:cBhvr>
                                        <p:cTn id="29" dur="1000" decel="50000" fill="hold">
                                          <p:stCondLst>
                                            <p:cond delay="0"/>
                                          </p:stCondLst>
                                        </p:cTn>
                                        <p:tgtEl>
                                          <p:spTgt spid="3">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3">
                                            <p:txEl>
                                              <p:pRg st="4" end="4"/>
                                            </p:txEl>
                                          </p:spTgt>
                                        </p:tgtEl>
                                        <p:attrNameLst>
                                          <p:attrName>ppt_x</p:attrName>
                                          <p:attrName>ppt_y</p:attrName>
                                        </p:attrNameLst>
                                      </p:cBhvr>
                                    </p:animMotion>
                                    <p:animEffect transition="in" filter="fade">
                                      <p:cBhvr>
                                        <p:cTn id="31" dur="1000"/>
                                        <p:tgtEl>
                                          <p:spTgt spid="3">
                                            <p:txEl>
                                              <p:pRg st="4" end="4"/>
                                            </p:txEl>
                                          </p:spTgt>
                                        </p:tgtEl>
                                      </p:cBhvr>
                                    </p:animEffect>
                                  </p:childTnLst>
                                </p:cTn>
                              </p:par>
                              <p:par>
                                <p:cTn id="32" presetID="52" presetClass="entr" presetSubtype="0" fill="hold" nodeType="withEffect">
                                  <p:stCondLst>
                                    <p:cond delay="0"/>
                                  </p:stCondLst>
                                  <p:childTnLst>
                                    <p:set>
                                      <p:cBhvr>
                                        <p:cTn id="33" dur="1" fill="hold">
                                          <p:stCondLst>
                                            <p:cond delay="0"/>
                                          </p:stCondLst>
                                        </p:cTn>
                                        <p:tgtEl>
                                          <p:spTgt spid="3">
                                            <p:txEl>
                                              <p:pRg st="5" end="5"/>
                                            </p:txEl>
                                          </p:spTgt>
                                        </p:tgtEl>
                                        <p:attrNameLst>
                                          <p:attrName>style.visibility</p:attrName>
                                        </p:attrNameLst>
                                      </p:cBhvr>
                                      <p:to>
                                        <p:strVal val="visible"/>
                                      </p:to>
                                    </p:set>
                                    <p:animScale>
                                      <p:cBhvr>
                                        <p:cTn id="34" dur="1000" decel="50000" fill="hold">
                                          <p:stCondLst>
                                            <p:cond delay="0"/>
                                          </p:stCondLst>
                                        </p:cTn>
                                        <p:tgtEl>
                                          <p:spTgt spid="3">
                                            <p:txEl>
                                              <p:pRg st="5" end="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3">
                                            <p:txEl>
                                              <p:pRg st="5" end="5"/>
                                            </p:txEl>
                                          </p:spTgt>
                                        </p:tgtEl>
                                        <p:attrNameLst>
                                          <p:attrName>ppt_x</p:attrName>
                                          <p:attrName>ppt_y</p:attrName>
                                        </p:attrNameLst>
                                      </p:cBhvr>
                                    </p:animMotion>
                                    <p:animEffect transition="in" filter="fade">
                                      <p:cBhvr>
                                        <p:cTn id="36"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6" descr="9_Muslim%2520prayer%2520low%2520res"/>
          <p:cNvPicPr>
            <a:picLocks noChangeAspect="1" noChangeArrowheads="1"/>
          </p:cNvPicPr>
          <p:nvPr/>
        </p:nvPicPr>
        <p:blipFill>
          <a:blip r:embed="rId3"/>
          <a:srcRect/>
          <a:stretch>
            <a:fillRect/>
          </a:stretch>
        </p:blipFill>
        <p:spPr bwMode="auto">
          <a:xfrm>
            <a:off x="533400" y="762000"/>
            <a:ext cx="7848600" cy="53355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122" name="Picture 2" descr="C:\Users\Nosheen\Desktop\Pictures\Picture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1069" y="849635"/>
            <a:ext cx="7465347" cy="4955629"/>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60000"/>
            <a:lum/>
          </a:blip>
          <a:srcRect/>
          <a:stretch>
            <a:fillRect l="-4000" t="-29000" r="-4000" b="-22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4346" y="1428736"/>
            <a:ext cx="6057888" cy="1470025"/>
          </a:xfrm>
        </p:spPr>
        <p:txBody>
          <a:bodyPr>
            <a:noAutofit/>
          </a:bodyPr>
          <a:lstStyle/>
          <a:p>
            <a:r>
              <a:rPr lang="en-US" sz="8000" dirty="0" smtClean="0">
                <a:latin typeface="Comic Sans MS" pitchFamily="66" charset="0"/>
              </a:rPr>
              <a:t>SALAH </a:t>
            </a:r>
            <a:br>
              <a:rPr lang="en-US" sz="8000" dirty="0" smtClean="0">
                <a:latin typeface="Comic Sans MS" pitchFamily="66" charset="0"/>
              </a:rPr>
            </a:br>
            <a:r>
              <a:rPr lang="en-US" sz="8000" dirty="0" smtClean="0">
                <a:latin typeface="Comic Sans MS" pitchFamily="66" charset="0"/>
              </a:rPr>
              <a:t>is …</a:t>
            </a:r>
            <a:br>
              <a:rPr lang="en-US" sz="8000" dirty="0" smtClean="0">
                <a:latin typeface="Comic Sans MS" pitchFamily="66" charset="0"/>
              </a:rPr>
            </a:br>
            <a:endParaRPr lang="en-US" sz="8000" dirty="0">
              <a:latin typeface="Comic Sans MS" pitchFamily="66" charset="0"/>
            </a:endParaRPr>
          </a:p>
        </p:txBody>
      </p:sp>
      <p:sp>
        <p:nvSpPr>
          <p:cNvPr id="6" name="TextBox 5"/>
          <p:cNvSpPr txBox="1"/>
          <p:nvPr/>
        </p:nvSpPr>
        <p:spPr>
          <a:xfrm>
            <a:off x="5357818" y="3786190"/>
            <a:ext cx="3571868" cy="2554545"/>
          </a:xfrm>
          <a:prstGeom prst="rect">
            <a:avLst/>
          </a:prstGeom>
          <a:noFill/>
        </p:spPr>
        <p:txBody>
          <a:bodyPr wrap="square" rtlCol="0">
            <a:spAutoFit/>
          </a:bodyPr>
          <a:lstStyle/>
          <a:p>
            <a:r>
              <a:rPr lang="en-US" sz="8000" dirty="0" smtClean="0">
                <a:latin typeface="Comic Sans MS" pitchFamily="66" charset="0"/>
              </a:rPr>
              <a:t>…OUR PEG</a:t>
            </a:r>
            <a:endParaRPr lang="en-US" sz="80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http://www.bauer-printing.com/images/Gold_Wrapped_Gift.gif"/>
          <p:cNvPicPr>
            <a:picLocks noChangeAspect="1" noChangeArrowheads="1"/>
          </p:cNvPicPr>
          <p:nvPr/>
        </p:nvPicPr>
        <p:blipFill>
          <a:blip r:embed="rId3">
            <a:lum bright="25000"/>
          </a:blip>
          <a:srcRect/>
          <a:stretch>
            <a:fillRect/>
          </a:stretch>
        </p:blipFill>
        <p:spPr bwMode="auto">
          <a:xfrm>
            <a:off x="-1" y="0"/>
            <a:ext cx="9144001" cy="6858000"/>
          </a:xfrm>
          <a:prstGeom prst="rect">
            <a:avLst/>
          </a:prstGeom>
          <a:noFill/>
        </p:spPr>
      </p:pic>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gn="ctr">
              <a:buNone/>
            </a:pPr>
            <a:r>
              <a:rPr lang="en-US" sz="6600" b="1" dirty="0" smtClean="0">
                <a:solidFill>
                  <a:srgbClr val="0070C0"/>
                </a:solidFill>
                <a:latin typeface="Lucida Calligraphy" pitchFamily="66" charset="0"/>
              </a:rPr>
              <a:t>Special gift from Allah to Prophet (PBUH) for us</a:t>
            </a:r>
            <a:endParaRPr lang="en-US" sz="6600" b="1" dirty="0">
              <a:solidFill>
                <a:srgbClr val="0070C0"/>
              </a:solidFill>
              <a:latin typeface="Lucida Calligraphy" pitchFamily="66"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4000" b="-4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buNone/>
            </a:pPr>
            <a:r>
              <a:rPr lang="en-US" sz="5400" b="1" dirty="0" smtClean="0">
                <a:solidFill>
                  <a:srgbClr val="FFFF00"/>
                </a:solidFill>
                <a:latin typeface="Lucida Handwriting" pitchFamily="66" charset="0"/>
              </a:rPr>
              <a:t>The Night Journey of the Prophet (PBUH)</a:t>
            </a:r>
          </a:p>
          <a:p>
            <a:pPr>
              <a:buNone/>
            </a:pPr>
            <a:endParaRPr lang="en-US" sz="5400" b="1" dirty="0">
              <a:solidFill>
                <a:srgbClr val="FFFF00"/>
              </a:solidFill>
              <a:latin typeface="Lucida Handwriting" pitchFamily="66"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6386" name="Picture 2" descr="http://www.foreverhh.com/halaqa/Hajj_files/image001.gif"/>
          <p:cNvPicPr>
            <a:picLocks noChangeAspect="1" noChangeArrowheads="1"/>
          </p:cNvPicPr>
          <p:nvPr/>
        </p:nvPicPr>
        <p:blipFill>
          <a:blip r:embed="rId3"/>
          <a:srcRect/>
          <a:stretch>
            <a:fillRect/>
          </a:stretch>
        </p:blipFill>
        <p:spPr bwMode="auto">
          <a:xfrm>
            <a:off x="785786" y="496741"/>
            <a:ext cx="7467600" cy="585974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Oval 4"/>
          <p:cNvSpPr/>
          <p:nvPr/>
        </p:nvSpPr>
        <p:spPr>
          <a:xfrm>
            <a:off x="3071802" y="3857628"/>
            <a:ext cx="714380" cy="64294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p:cNvSpPr/>
          <p:nvPr/>
        </p:nvSpPr>
        <p:spPr>
          <a:xfrm>
            <a:off x="785786" y="1124744"/>
            <a:ext cx="761878" cy="64807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01858 -0.04765 C -0.02639 -0.05805 -0.03073 -0.07262 -0.03837 -0.08326 C -0.04253 -0.08904 -0.04757 -0.09413 -0.04965 -0.10222 C -0.05052 -0.10592 -0.05156 -0.10963 -0.05243 -0.11333 C -0.05347 -0.11726 -0.05781 -0.11772 -0.05955 -0.12096 C -0.06753 -0.1353 -0.06163 -0.12882 -0.06944 -0.13599 C -0.07031 -0.13784 -0.07101 -0.13992 -0.07222 -0.14154 C -0.07344 -0.14316 -0.07552 -0.14339 -0.07639 -0.14524 C -0.0809 -0.15495 -0.0776 -0.15449 -0.08056 -0.16212 C -0.08281 -0.16814 -0.08507 -0.17507 -0.08767 -0.18086 C -0.09184 -0.19034 -0.09844 -0.19843 -0.10312 -0.20722 C -0.10434 -0.20953 -0.10469 -0.21254 -0.1059 -0.21462 C -0.11042 -0.22225 -0.11215 -0.22341 -0.11719 -0.2278 C -0.12031 -0.24029 -0.12847 -0.24561 -0.13559 -0.25417 C -0.15 -0.27128 -0.13889 -0.26018 -0.14826 -0.2692 C -0.15278 -0.27799 -0.16111 -0.28631 -0.16649 -0.29348 C -0.16753 -0.29464 -0.16875 -0.29556 -0.16944 -0.29718 C -0.17031 -0.29903 -0.17101 -0.30135 -0.17222 -0.30296 C -0.17795 -0.31083 -0.18507 -0.31592 -0.19184 -0.3217 C -0.19306 -0.32262 -0.19358 -0.3247 -0.19479 -0.3254 C -0.20174 -0.33002 -0.20243 -0.32702 -0.20747 -0.3328 C -0.2099 -0.3358 -0.21215 -0.33904 -0.21441 -0.34228 C -0.2158 -0.34413 -0.21858 -0.34783 -0.21858 -0.34783 " pathEditMode="relative" ptsTypes="ffffffffffffffffffffffA">
                                      <p:cBhvr>
                                        <p:cTn id="6" dur="2000" fill="hold"/>
                                        <p:tgtEl>
                                          <p:spTgt spid="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3011</TotalTime>
  <Words>1639</Words>
  <Application>Microsoft Office PowerPoint</Application>
  <PresentationFormat>On-screen Show (4:3)</PresentationFormat>
  <Paragraphs>250</Paragraphs>
  <Slides>62</Slides>
  <Notes>62</Notes>
  <HiddenSlides>0</HiddenSlides>
  <MMClips>0</MMClips>
  <ScaleCrop>false</ScaleCrop>
  <HeadingPairs>
    <vt:vector size="4" baseType="variant">
      <vt:variant>
        <vt:lpstr>Theme</vt:lpstr>
      </vt:variant>
      <vt:variant>
        <vt:i4>2</vt:i4>
      </vt:variant>
      <vt:variant>
        <vt:lpstr>Slide Titles</vt:lpstr>
      </vt:variant>
      <vt:variant>
        <vt:i4>62</vt:i4>
      </vt:variant>
    </vt:vector>
  </HeadingPairs>
  <TitlesOfParts>
    <vt:vector size="64" baseType="lpstr">
      <vt:lpstr>Office Theme</vt:lpstr>
      <vt:lpstr>1_Office Theme</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Mosque of Aqsa - Jerusalem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You are</vt:lpstr>
      <vt:lpstr>SALAH  is …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NAILED IT!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Charges our Battery</vt:lpstr>
      <vt:lpstr>Peg of Salah keeps us focused </vt:lpstr>
      <vt:lpstr>Reminds us of our destination</vt:lpstr>
      <vt:lpstr>         PEG of Salah Stabilizes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SALAH  is …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TOSHIBA</dc:creator>
  <cp:lastModifiedBy>Nosheen Ausaf Kidwai</cp:lastModifiedBy>
  <cp:revision>163</cp:revision>
  <dcterms:created xsi:type="dcterms:W3CDTF">2002-06-15T18:28:35Z</dcterms:created>
  <dcterms:modified xsi:type="dcterms:W3CDTF">2012-10-04T05:08:45Z</dcterms:modified>
</cp:coreProperties>
</file>