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55" r:id="rId2"/>
    <p:sldMasterId id="2147484168" r:id="rId3"/>
    <p:sldMasterId id="2147484180" r:id="rId4"/>
    <p:sldMasterId id="2147484192" r:id="rId5"/>
    <p:sldMasterId id="2147484204" r:id="rId6"/>
    <p:sldMasterId id="2147484216" r:id="rId7"/>
    <p:sldMasterId id="2147484228" r:id="rId8"/>
    <p:sldMasterId id="2147484510" r:id="rId9"/>
    <p:sldMasterId id="2147484534" r:id="rId10"/>
  </p:sldMasterIdLst>
  <p:notesMasterIdLst>
    <p:notesMasterId r:id="rId47"/>
  </p:notesMasterIdLst>
  <p:sldIdLst>
    <p:sldId id="439" r:id="rId11"/>
    <p:sldId id="284" r:id="rId12"/>
    <p:sldId id="287" r:id="rId13"/>
    <p:sldId id="441" r:id="rId14"/>
    <p:sldId id="442" r:id="rId15"/>
    <p:sldId id="443" r:id="rId16"/>
    <p:sldId id="472" r:id="rId17"/>
    <p:sldId id="518" r:id="rId18"/>
    <p:sldId id="519" r:id="rId19"/>
    <p:sldId id="475" r:id="rId20"/>
    <p:sldId id="446" r:id="rId21"/>
    <p:sldId id="447" r:id="rId22"/>
    <p:sldId id="522" r:id="rId23"/>
    <p:sldId id="524" r:id="rId24"/>
    <p:sldId id="525" r:id="rId25"/>
    <p:sldId id="448" r:id="rId26"/>
    <p:sldId id="460" r:id="rId27"/>
    <p:sldId id="454" r:id="rId28"/>
    <p:sldId id="457" r:id="rId29"/>
    <p:sldId id="485" r:id="rId30"/>
    <p:sldId id="486" r:id="rId31"/>
    <p:sldId id="487" r:id="rId32"/>
    <p:sldId id="488" r:id="rId33"/>
    <p:sldId id="491" r:id="rId34"/>
    <p:sldId id="456" r:id="rId35"/>
    <p:sldId id="492" r:id="rId36"/>
    <p:sldId id="520" r:id="rId37"/>
    <p:sldId id="467" r:id="rId38"/>
    <p:sldId id="466" r:id="rId39"/>
    <p:sldId id="495" r:id="rId40"/>
    <p:sldId id="521" r:id="rId41"/>
    <p:sldId id="497" r:id="rId42"/>
    <p:sldId id="498" r:id="rId43"/>
    <p:sldId id="501" r:id="rId44"/>
    <p:sldId id="504" r:id="rId45"/>
    <p:sldId id="499" r:id="rId46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33"/>
    <a:srgbClr val="FFFFCC"/>
    <a:srgbClr val="FF3399"/>
    <a:srgbClr val="FF9999"/>
    <a:srgbClr val="99CC00"/>
    <a:srgbClr val="FF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64" autoAdjust="0"/>
    <p:restoredTop sz="71441" autoAdjust="0"/>
  </p:normalViewPr>
  <p:slideViewPr>
    <p:cSldViewPr>
      <p:cViewPr varScale="1">
        <p:scale>
          <a:sx n="66" d="100"/>
          <a:sy n="66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4CE28-56E1-4BFB-9538-BB4187A45C5C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757FA3-E024-4490-9FEA-EBA1BB61D20D}">
      <dgm:prSet/>
      <dgm:spPr/>
      <dgm:t>
        <a:bodyPr/>
        <a:lstStyle/>
        <a:p>
          <a:r>
            <a:rPr lang="en-US" b="1" u="sng"/>
            <a:t>WHAT YOU  SAY versus WHAT THEY HEAR</a:t>
          </a:r>
          <a:endParaRPr lang="en-US"/>
        </a:p>
      </dgm:t>
    </dgm:pt>
    <dgm:pt modelId="{D763D8B2-40BA-43D6-9AB0-58AE49379F40}" type="parTrans" cxnId="{E2932D06-08B4-4040-89F2-C197218EA6F5}">
      <dgm:prSet/>
      <dgm:spPr/>
      <dgm:t>
        <a:bodyPr/>
        <a:lstStyle/>
        <a:p>
          <a:endParaRPr lang="en-US"/>
        </a:p>
      </dgm:t>
    </dgm:pt>
    <dgm:pt modelId="{225C95E9-FFB1-49AD-B939-8EC8E36C7A42}" type="sibTrans" cxnId="{E2932D06-08B4-4040-89F2-C197218EA6F5}">
      <dgm:prSet/>
      <dgm:spPr/>
      <dgm:t>
        <a:bodyPr/>
        <a:lstStyle/>
        <a:p>
          <a:endParaRPr lang="en-US"/>
        </a:p>
      </dgm:t>
    </dgm:pt>
    <dgm:pt modelId="{532A27BE-B034-4AC0-85A5-3AD79A2280B4}">
      <dgm:prSet/>
      <dgm:spPr/>
      <dgm:t>
        <a:bodyPr/>
        <a:lstStyle/>
        <a:p>
          <a:r>
            <a:rPr lang="en-US"/>
            <a:t>I don’t want to talk about it right now  </a:t>
          </a:r>
          <a:r>
            <a:rPr lang="en-US" b="1"/>
            <a:t>VS  I </a:t>
          </a:r>
          <a:r>
            <a:rPr lang="en-US"/>
            <a:t>have time for my friends and tv but sorry not for you</a:t>
          </a:r>
        </a:p>
      </dgm:t>
    </dgm:pt>
    <dgm:pt modelId="{2FF21CEF-45B6-4645-9BBB-34791ABC04A4}" type="parTrans" cxnId="{0FBF7105-AD4E-421A-8A4C-D391841A3724}">
      <dgm:prSet/>
      <dgm:spPr/>
      <dgm:t>
        <a:bodyPr/>
        <a:lstStyle/>
        <a:p>
          <a:endParaRPr lang="en-US"/>
        </a:p>
      </dgm:t>
    </dgm:pt>
    <dgm:pt modelId="{222D5CC7-9CD8-4688-BDBB-9EBBFE507AA5}" type="sibTrans" cxnId="{0FBF7105-AD4E-421A-8A4C-D391841A3724}">
      <dgm:prSet/>
      <dgm:spPr/>
      <dgm:t>
        <a:bodyPr/>
        <a:lstStyle/>
        <a:p>
          <a:endParaRPr lang="en-US"/>
        </a:p>
      </dgm:t>
    </dgm:pt>
    <dgm:pt modelId="{FDAC1199-1192-4A82-9BC5-D1DD878FEAC3}">
      <dgm:prSet/>
      <dgm:spPr/>
      <dgm:t>
        <a:bodyPr/>
        <a:lstStyle/>
        <a:p>
          <a:r>
            <a:rPr lang="en-US"/>
            <a:t>You have no idea how to do this or that </a:t>
          </a:r>
          <a:r>
            <a:rPr lang="en-US" b="1"/>
            <a:t>VS </a:t>
          </a:r>
          <a:r>
            <a:rPr lang="en-US"/>
            <a:t>I know more than you</a:t>
          </a:r>
        </a:p>
      </dgm:t>
    </dgm:pt>
    <dgm:pt modelId="{834CC2A2-9E8F-4665-B830-E738EB7ED226}" type="parTrans" cxnId="{19A44D26-1811-4FE8-AF30-C7AC14BDDFBB}">
      <dgm:prSet/>
      <dgm:spPr/>
      <dgm:t>
        <a:bodyPr/>
        <a:lstStyle/>
        <a:p>
          <a:endParaRPr lang="en-US"/>
        </a:p>
      </dgm:t>
    </dgm:pt>
    <dgm:pt modelId="{C2990C9F-3F44-43EA-AB98-45FE3B727930}" type="sibTrans" cxnId="{19A44D26-1811-4FE8-AF30-C7AC14BDDFBB}">
      <dgm:prSet/>
      <dgm:spPr/>
      <dgm:t>
        <a:bodyPr/>
        <a:lstStyle/>
        <a:p>
          <a:endParaRPr lang="en-US"/>
        </a:p>
      </dgm:t>
    </dgm:pt>
    <dgm:pt modelId="{B28355AA-7D6E-6A45-BBC0-DA14A5402768}" type="pres">
      <dgm:prSet presAssocID="{14B4CE28-56E1-4BFB-9538-BB4187A45C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FCC0AC-6FA2-B24B-8C36-50546EFDDFC4}" type="pres">
      <dgm:prSet presAssocID="{FDAC1199-1192-4A82-9BC5-D1DD878FEAC3}" presName="boxAndChildren" presStyleCnt="0"/>
      <dgm:spPr/>
    </dgm:pt>
    <dgm:pt modelId="{FAF60BD8-BBF5-8E40-B5D9-DFB45AA2EDE0}" type="pres">
      <dgm:prSet presAssocID="{FDAC1199-1192-4A82-9BC5-D1DD878FEAC3}" presName="parentTextBox" presStyleLbl="node1" presStyleIdx="0" presStyleCnt="3"/>
      <dgm:spPr/>
      <dgm:t>
        <a:bodyPr/>
        <a:lstStyle/>
        <a:p>
          <a:endParaRPr lang="en-US"/>
        </a:p>
      </dgm:t>
    </dgm:pt>
    <dgm:pt modelId="{92BFC88C-4D9B-F24A-8AD3-4B0FEA69D5C1}" type="pres">
      <dgm:prSet presAssocID="{222D5CC7-9CD8-4688-BDBB-9EBBFE507AA5}" presName="sp" presStyleCnt="0"/>
      <dgm:spPr/>
    </dgm:pt>
    <dgm:pt modelId="{E7DF7172-2F06-0049-833D-7463460B59FD}" type="pres">
      <dgm:prSet presAssocID="{532A27BE-B034-4AC0-85A5-3AD79A2280B4}" presName="arrowAndChildren" presStyleCnt="0"/>
      <dgm:spPr/>
    </dgm:pt>
    <dgm:pt modelId="{CE2BEC23-8E72-E040-8D7C-02D25AB2501F}" type="pres">
      <dgm:prSet presAssocID="{532A27BE-B034-4AC0-85A5-3AD79A2280B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A110BA5-1C6A-E84C-BCE9-5D5EE190FC18}" type="pres">
      <dgm:prSet presAssocID="{225C95E9-FFB1-49AD-B939-8EC8E36C7A42}" presName="sp" presStyleCnt="0"/>
      <dgm:spPr/>
    </dgm:pt>
    <dgm:pt modelId="{10D47EEA-9DFF-6C41-AD0B-582F856F541C}" type="pres">
      <dgm:prSet presAssocID="{85757FA3-E024-4490-9FEA-EBA1BB61D20D}" presName="arrowAndChildren" presStyleCnt="0"/>
      <dgm:spPr/>
    </dgm:pt>
    <dgm:pt modelId="{A0921C21-D1D2-B648-B5A8-43B3ECF25C4F}" type="pres">
      <dgm:prSet presAssocID="{85757FA3-E024-4490-9FEA-EBA1BB61D20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8642BD3-0336-CF4E-8028-6B49629F50F5}" type="presOf" srcId="{14B4CE28-56E1-4BFB-9538-BB4187A45C5C}" destId="{B28355AA-7D6E-6A45-BBC0-DA14A5402768}" srcOrd="0" destOrd="0" presId="urn:microsoft.com/office/officeart/2005/8/layout/process4"/>
    <dgm:cxn modelId="{E2932D06-08B4-4040-89F2-C197218EA6F5}" srcId="{14B4CE28-56E1-4BFB-9538-BB4187A45C5C}" destId="{85757FA3-E024-4490-9FEA-EBA1BB61D20D}" srcOrd="0" destOrd="0" parTransId="{D763D8B2-40BA-43D6-9AB0-58AE49379F40}" sibTransId="{225C95E9-FFB1-49AD-B939-8EC8E36C7A42}"/>
    <dgm:cxn modelId="{E5E0C607-F890-C244-AAC7-8906A8DED791}" type="presOf" srcId="{532A27BE-B034-4AC0-85A5-3AD79A2280B4}" destId="{CE2BEC23-8E72-E040-8D7C-02D25AB2501F}" srcOrd="0" destOrd="0" presId="urn:microsoft.com/office/officeart/2005/8/layout/process4"/>
    <dgm:cxn modelId="{201953AA-FDC8-9D4D-816B-72C5E70F0B11}" type="presOf" srcId="{FDAC1199-1192-4A82-9BC5-D1DD878FEAC3}" destId="{FAF60BD8-BBF5-8E40-B5D9-DFB45AA2EDE0}" srcOrd="0" destOrd="0" presId="urn:microsoft.com/office/officeart/2005/8/layout/process4"/>
    <dgm:cxn modelId="{C81A04E4-DEE3-454C-9B76-CC4519927DA3}" type="presOf" srcId="{85757FA3-E024-4490-9FEA-EBA1BB61D20D}" destId="{A0921C21-D1D2-B648-B5A8-43B3ECF25C4F}" srcOrd="0" destOrd="0" presId="urn:microsoft.com/office/officeart/2005/8/layout/process4"/>
    <dgm:cxn modelId="{19A44D26-1811-4FE8-AF30-C7AC14BDDFBB}" srcId="{14B4CE28-56E1-4BFB-9538-BB4187A45C5C}" destId="{FDAC1199-1192-4A82-9BC5-D1DD878FEAC3}" srcOrd="2" destOrd="0" parTransId="{834CC2A2-9E8F-4665-B830-E738EB7ED226}" sibTransId="{C2990C9F-3F44-43EA-AB98-45FE3B727930}"/>
    <dgm:cxn modelId="{0FBF7105-AD4E-421A-8A4C-D391841A3724}" srcId="{14B4CE28-56E1-4BFB-9538-BB4187A45C5C}" destId="{532A27BE-B034-4AC0-85A5-3AD79A2280B4}" srcOrd="1" destOrd="0" parTransId="{2FF21CEF-45B6-4645-9BBB-34791ABC04A4}" sibTransId="{222D5CC7-9CD8-4688-BDBB-9EBBFE507AA5}"/>
    <dgm:cxn modelId="{6799BB8C-DB31-1042-9348-49DA9032CB0D}" type="presParOf" srcId="{B28355AA-7D6E-6A45-BBC0-DA14A5402768}" destId="{8DFCC0AC-6FA2-B24B-8C36-50546EFDDFC4}" srcOrd="0" destOrd="0" presId="urn:microsoft.com/office/officeart/2005/8/layout/process4"/>
    <dgm:cxn modelId="{95B3B053-3983-0342-AB9E-CA577EB7B1E0}" type="presParOf" srcId="{8DFCC0AC-6FA2-B24B-8C36-50546EFDDFC4}" destId="{FAF60BD8-BBF5-8E40-B5D9-DFB45AA2EDE0}" srcOrd="0" destOrd="0" presId="urn:microsoft.com/office/officeart/2005/8/layout/process4"/>
    <dgm:cxn modelId="{0C4EC24B-D60A-5348-97C1-9942F732B094}" type="presParOf" srcId="{B28355AA-7D6E-6A45-BBC0-DA14A5402768}" destId="{92BFC88C-4D9B-F24A-8AD3-4B0FEA69D5C1}" srcOrd="1" destOrd="0" presId="urn:microsoft.com/office/officeart/2005/8/layout/process4"/>
    <dgm:cxn modelId="{866367AE-00BE-A040-8EE7-3E3474C9BA06}" type="presParOf" srcId="{B28355AA-7D6E-6A45-BBC0-DA14A5402768}" destId="{E7DF7172-2F06-0049-833D-7463460B59FD}" srcOrd="2" destOrd="0" presId="urn:microsoft.com/office/officeart/2005/8/layout/process4"/>
    <dgm:cxn modelId="{5E2EFDAC-9374-B948-B586-8F0632D3D00F}" type="presParOf" srcId="{E7DF7172-2F06-0049-833D-7463460B59FD}" destId="{CE2BEC23-8E72-E040-8D7C-02D25AB2501F}" srcOrd="0" destOrd="0" presId="urn:microsoft.com/office/officeart/2005/8/layout/process4"/>
    <dgm:cxn modelId="{12A1D90D-3D46-5941-979D-AC962B5F6883}" type="presParOf" srcId="{B28355AA-7D6E-6A45-BBC0-DA14A5402768}" destId="{1A110BA5-1C6A-E84C-BCE9-5D5EE190FC18}" srcOrd="3" destOrd="0" presId="urn:microsoft.com/office/officeart/2005/8/layout/process4"/>
    <dgm:cxn modelId="{AE23FE63-D34B-304E-A8AF-E788CD9B1881}" type="presParOf" srcId="{B28355AA-7D6E-6A45-BBC0-DA14A5402768}" destId="{10D47EEA-9DFF-6C41-AD0B-582F856F541C}" srcOrd="4" destOrd="0" presId="urn:microsoft.com/office/officeart/2005/8/layout/process4"/>
    <dgm:cxn modelId="{4A793962-25FB-344D-BEAD-431811A24F54}" type="presParOf" srcId="{10D47EEA-9DFF-6C41-AD0B-582F856F541C}" destId="{A0921C21-D1D2-B648-B5A8-43B3ECF25C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2BEF9-88BC-46F3-B9A4-182942FCA1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2CB3F3-7538-4839-907F-89246B88DECE}">
      <dgm:prSet/>
      <dgm:spPr/>
      <dgm:t>
        <a:bodyPr/>
        <a:lstStyle/>
        <a:p>
          <a:r>
            <a:rPr lang="en-US" b="1" u="sng"/>
            <a:t>WHAT THEY  SAY versus WHAT YOU HEAR</a:t>
          </a:r>
          <a:endParaRPr lang="en-US"/>
        </a:p>
      </dgm:t>
    </dgm:pt>
    <dgm:pt modelId="{BF491E09-E62D-473E-ADF2-1383FF54B2AF}" type="parTrans" cxnId="{D708FACF-D4BE-47F6-9128-07CF75D9A759}">
      <dgm:prSet/>
      <dgm:spPr/>
      <dgm:t>
        <a:bodyPr/>
        <a:lstStyle/>
        <a:p>
          <a:endParaRPr lang="en-US"/>
        </a:p>
      </dgm:t>
    </dgm:pt>
    <dgm:pt modelId="{B31BAC5F-E138-4CE8-AEEF-8ACAD03A7CD0}" type="sibTrans" cxnId="{D708FACF-D4BE-47F6-9128-07CF75D9A759}">
      <dgm:prSet/>
      <dgm:spPr/>
      <dgm:t>
        <a:bodyPr/>
        <a:lstStyle/>
        <a:p>
          <a:endParaRPr lang="en-US"/>
        </a:p>
      </dgm:t>
    </dgm:pt>
    <dgm:pt modelId="{36FE3E19-6831-4B04-828B-2F24AAA32D13}">
      <dgm:prSet/>
      <dgm:spPr/>
      <dgm:t>
        <a:bodyPr/>
        <a:lstStyle/>
        <a:p>
          <a:r>
            <a:rPr lang="en-US"/>
            <a:t>When I was your age… </a:t>
          </a:r>
          <a:r>
            <a:rPr lang="en-US" b="1"/>
            <a:t>VS  </a:t>
          </a:r>
          <a:r>
            <a:rPr lang="en-US"/>
            <a:t>I was so much better than you</a:t>
          </a:r>
        </a:p>
      </dgm:t>
    </dgm:pt>
    <dgm:pt modelId="{A21F5E55-2FC3-4534-B910-358EE688ED52}" type="parTrans" cxnId="{1068EAC8-88DF-4E61-80DF-9B63C1C84295}">
      <dgm:prSet/>
      <dgm:spPr/>
      <dgm:t>
        <a:bodyPr/>
        <a:lstStyle/>
        <a:p>
          <a:endParaRPr lang="en-US"/>
        </a:p>
      </dgm:t>
    </dgm:pt>
    <dgm:pt modelId="{8FE7C732-7D53-400B-ADD3-1934C8CABABE}" type="sibTrans" cxnId="{1068EAC8-88DF-4E61-80DF-9B63C1C84295}">
      <dgm:prSet/>
      <dgm:spPr/>
      <dgm:t>
        <a:bodyPr/>
        <a:lstStyle/>
        <a:p>
          <a:endParaRPr lang="en-US"/>
        </a:p>
      </dgm:t>
    </dgm:pt>
    <dgm:pt modelId="{3DD6817B-B9D5-4B81-803C-7AA402D3B5F5}">
      <dgm:prSet/>
      <dgm:spPr/>
      <dgm:t>
        <a:bodyPr/>
        <a:lstStyle/>
        <a:p>
          <a:r>
            <a:rPr lang="en-US"/>
            <a:t>Because I said so that’s why </a:t>
          </a:r>
          <a:r>
            <a:rPr lang="en-US" b="1"/>
            <a:t>VS </a:t>
          </a:r>
          <a:r>
            <a:rPr lang="en-US"/>
            <a:t>I have no good reason ,but you better do it or else…</a:t>
          </a:r>
        </a:p>
      </dgm:t>
    </dgm:pt>
    <dgm:pt modelId="{854A5539-6D39-4D01-A6B1-3CCC1A1BB21D}" type="parTrans" cxnId="{85C1F341-8814-4599-BC5A-0E8CEC9AF400}">
      <dgm:prSet/>
      <dgm:spPr/>
      <dgm:t>
        <a:bodyPr/>
        <a:lstStyle/>
        <a:p>
          <a:endParaRPr lang="en-US"/>
        </a:p>
      </dgm:t>
    </dgm:pt>
    <dgm:pt modelId="{6925197A-8218-4358-B37F-6B22621AE5FD}" type="sibTrans" cxnId="{85C1F341-8814-4599-BC5A-0E8CEC9AF400}">
      <dgm:prSet/>
      <dgm:spPr/>
      <dgm:t>
        <a:bodyPr/>
        <a:lstStyle/>
        <a:p>
          <a:endParaRPr lang="en-US"/>
        </a:p>
      </dgm:t>
    </dgm:pt>
    <dgm:pt modelId="{44F859C3-F78C-DD41-8AF0-01ACB4287F78}" type="pres">
      <dgm:prSet presAssocID="{A172BEF9-88BC-46F3-B9A4-182942FCA1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B221F-FC32-824A-A421-0E4977CAB897}" type="pres">
      <dgm:prSet presAssocID="{B12CB3F3-7538-4839-907F-89246B88DE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63DC9-BCD0-9F4C-9E98-7DE4352DB829}" type="pres">
      <dgm:prSet presAssocID="{B31BAC5F-E138-4CE8-AEEF-8ACAD03A7CD0}" presName="spacer" presStyleCnt="0"/>
      <dgm:spPr/>
    </dgm:pt>
    <dgm:pt modelId="{789C8FC7-B3E9-D848-AC83-7A0C6A0507AE}" type="pres">
      <dgm:prSet presAssocID="{36FE3E19-6831-4B04-828B-2F24AAA32D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F4A8B-EE14-2444-9C14-85EB931E88B6}" type="pres">
      <dgm:prSet presAssocID="{8FE7C732-7D53-400B-ADD3-1934C8CABABE}" presName="spacer" presStyleCnt="0"/>
      <dgm:spPr/>
    </dgm:pt>
    <dgm:pt modelId="{32E23368-7272-3F4F-B7F7-E6ED164EF9FF}" type="pres">
      <dgm:prSet presAssocID="{3DD6817B-B9D5-4B81-803C-7AA402D3B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BF484-459F-FC4B-9A1C-733F9BB4E698}" type="presOf" srcId="{36FE3E19-6831-4B04-828B-2F24AAA32D13}" destId="{789C8FC7-B3E9-D848-AC83-7A0C6A0507AE}" srcOrd="0" destOrd="0" presId="urn:microsoft.com/office/officeart/2005/8/layout/vList2"/>
    <dgm:cxn modelId="{1F3F52DD-A888-2044-91F5-EC8E9E2AB70E}" type="presOf" srcId="{B12CB3F3-7538-4839-907F-89246B88DECE}" destId="{9E3B221F-FC32-824A-A421-0E4977CAB897}" srcOrd="0" destOrd="0" presId="urn:microsoft.com/office/officeart/2005/8/layout/vList2"/>
    <dgm:cxn modelId="{D708FACF-D4BE-47F6-9128-07CF75D9A759}" srcId="{A172BEF9-88BC-46F3-B9A4-182942FCA14A}" destId="{B12CB3F3-7538-4839-907F-89246B88DECE}" srcOrd="0" destOrd="0" parTransId="{BF491E09-E62D-473E-ADF2-1383FF54B2AF}" sibTransId="{B31BAC5F-E138-4CE8-AEEF-8ACAD03A7CD0}"/>
    <dgm:cxn modelId="{1068EAC8-88DF-4E61-80DF-9B63C1C84295}" srcId="{A172BEF9-88BC-46F3-B9A4-182942FCA14A}" destId="{36FE3E19-6831-4B04-828B-2F24AAA32D13}" srcOrd="1" destOrd="0" parTransId="{A21F5E55-2FC3-4534-B910-358EE688ED52}" sibTransId="{8FE7C732-7D53-400B-ADD3-1934C8CABABE}"/>
    <dgm:cxn modelId="{85C1F341-8814-4599-BC5A-0E8CEC9AF400}" srcId="{A172BEF9-88BC-46F3-B9A4-182942FCA14A}" destId="{3DD6817B-B9D5-4B81-803C-7AA402D3B5F5}" srcOrd="2" destOrd="0" parTransId="{854A5539-6D39-4D01-A6B1-3CCC1A1BB21D}" sibTransId="{6925197A-8218-4358-B37F-6B22621AE5FD}"/>
    <dgm:cxn modelId="{A68937F4-2B14-AF4F-9F40-2FF53B3518E7}" type="presOf" srcId="{3DD6817B-B9D5-4B81-803C-7AA402D3B5F5}" destId="{32E23368-7272-3F4F-B7F7-E6ED164EF9FF}" srcOrd="0" destOrd="0" presId="urn:microsoft.com/office/officeart/2005/8/layout/vList2"/>
    <dgm:cxn modelId="{0D8D915E-E64B-564F-8FBC-868022E1BDE3}" type="presOf" srcId="{A172BEF9-88BC-46F3-B9A4-182942FCA14A}" destId="{44F859C3-F78C-DD41-8AF0-01ACB4287F78}" srcOrd="0" destOrd="0" presId="urn:microsoft.com/office/officeart/2005/8/layout/vList2"/>
    <dgm:cxn modelId="{5F0ACCA6-9A57-CC45-AF75-C2081DED829D}" type="presParOf" srcId="{44F859C3-F78C-DD41-8AF0-01ACB4287F78}" destId="{9E3B221F-FC32-824A-A421-0E4977CAB897}" srcOrd="0" destOrd="0" presId="urn:microsoft.com/office/officeart/2005/8/layout/vList2"/>
    <dgm:cxn modelId="{6B0893B0-9246-DB4D-AE68-5217EB82D465}" type="presParOf" srcId="{44F859C3-F78C-DD41-8AF0-01ACB4287F78}" destId="{5E563DC9-BCD0-9F4C-9E98-7DE4352DB829}" srcOrd="1" destOrd="0" presId="urn:microsoft.com/office/officeart/2005/8/layout/vList2"/>
    <dgm:cxn modelId="{9D78B043-CE34-6947-9CFA-708E797A5FC6}" type="presParOf" srcId="{44F859C3-F78C-DD41-8AF0-01ACB4287F78}" destId="{789C8FC7-B3E9-D848-AC83-7A0C6A0507AE}" srcOrd="2" destOrd="0" presId="urn:microsoft.com/office/officeart/2005/8/layout/vList2"/>
    <dgm:cxn modelId="{784115AA-B0EC-7B4F-833F-EE63F4BAB1B0}" type="presParOf" srcId="{44F859C3-F78C-DD41-8AF0-01ACB4287F78}" destId="{FCCF4A8B-EE14-2444-9C14-85EB931E88B6}" srcOrd="3" destOrd="0" presId="urn:microsoft.com/office/officeart/2005/8/layout/vList2"/>
    <dgm:cxn modelId="{0E8D6908-AC9E-D545-A61B-6F0A8C90BB18}" type="presParOf" srcId="{44F859C3-F78C-DD41-8AF0-01ACB4287F78}" destId="{32E23368-7272-3F4F-B7F7-E6ED164EF9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60BD8-BBF5-8E40-B5D9-DFB45AA2EDE0}">
      <dsp:nvSpPr>
        <dsp:cNvPr id="0" name=""/>
        <dsp:cNvSpPr/>
      </dsp:nvSpPr>
      <dsp:spPr>
        <a:xfrm>
          <a:off x="0" y="2804465"/>
          <a:ext cx="7543800" cy="920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You have no idea how to do this or that </a:t>
          </a:r>
          <a:r>
            <a:rPr lang="en-US" sz="2100" b="1" kern="1200"/>
            <a:t>VS </a:t>
          </a:r>
          <a:r>
            <a:rPr lang="en-US" sz="2100" kern="1200"/>
            <a:t>I know more than you</a:t>
          </a:r>
        </a:p>
      </dsp:txBody>
      <dsp:txXfrm>
        <a:off x="0" y="2804465"/>
        <a:ext cx="7543800" cy="920488"/>
      </dsp:txXfrm>
    </dsp:sp>
    <dsp:sp modelId="{CE2BEC23-8E72-E040-8D7C-02D25AB2501F}">
      <dsp:nvSpPr>
        <dsp:cNvPr id="0" name=""/>
        <dsp:cNvSpPr/>
      </dsp:nvSpPr>
      <dsp:spPr>
        <a:xfrm rot="10800000">
          <a:off x="0" y="1402561"/>
          <a:ext cx="7543800" cy="141571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 don’t want to talk about it right now  </a:t>
          </a:r>
          <a:r>
            <a:rPr lang="en-US" sz="2100" b="1" kern="1200"/>
            <a:t>VS  I </a:t>
          </a:r>
          <a:r>
            <a:rPr lang="en-US" sz="2100" kern="1200"/>
            <a:t>have time for my friends and tv but sorry not for you</a:t>
          </a:r>
        </a:p>
      </dsp:txBody>
      <dsp:txXfrm rot="10800000">
        <a:off x="0" y="1402561"/>
        <a:ext cx="7543800" cy="919886"/>
      </dsp:txXfrm>
    </dsp:sp>
    <dsp:sp modelId="{A0921C21-D1D2-B648-B5A8-43B3ECF25C4F}">
      <dsp:nvSpPr>
        <dsp:cNvPr id="0" name=""/>
        <dsp:cNvSpPr/>
      </dsp:nvSpPr>
      <dsp:spPr>
        <a:xfrm rot="10800000">
          <a:off x="0" y="658"/>
          <a:ext cx="7543800" cy="141571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kern="1200"/>
            <a:t>WHAT YOU  SAY versus WHAT THEY HEAR</a:t>
          </a:r>
          <a:endParaRPr lang="en-US" sz="2100" kern="1200"/>
        </a:p>
      </dsp:txBody>
      <dsp:txXfrm rot="10800000">
        <a:off x="0" y="658"/>
        <a:ext cx="7543800" cy="91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B221F-FC32-824A-A421-0E4977CAB897}">
      <dsp:nvSpPr>
        <dsp:cNvPr id="0" name=""/>
        <dsp:cNvSpPr/>
      </dsp:nvSpPr>
      <dsp:spPr>
        <a:xfrm>
          <a:off x="0" y="619167"/>
          <a:ext cx="4429635" cy="1286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/>
            <a:t>WHAT THEY  SAY versus WHAT YOU HEAR</a:t>
          </a:r>
          <a:endParaRPr lang="en-US" sz="2300" kern="1200"/>
        </a:p>
      </dsp:txBody>
      <dsp:txXfrm>
        <a:off x="62808" y="681975"/>
        <a:ext cx="4304019" cy="1161018"/>
      </dsp:txXfrm>
    </dsp:sp>
    <dsp:sp modelId="{789C8FC7-B3E9-D848-AC83-7A0C6A0507AE}">
      <dsp:nvSpPr>
        <dsp:cNvPr id="0" name=""/>
        <dsp:cNvSpPr/>
      </dsp:nvSpPr>
      <dsp:spPr>
        <a:xfrm>
          <a:off x="0" y="1972041"/>
          <a:ext cx="4429635" cy="1286634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When I was your age… </a:t>
          </a:r>
          <a:r>
            <a:rPr lang="en-US" sz="2300" b="1" kern="1200"/>
            <a:t>VS  </a:t>
          </a:r>
          <a:r>
            <a:rPr lang="en-US" sz="2300" kern="1200"/>
            <a:t>I was so much better than you</a:t>
          </a:r>
        </a:p>
      </dsp:txBody>
      <dsp:txXfrm>
        <a:off x="62808" y="2034849"/>
        <a:ext cx="4304019" cy="1161018"/>
      </dsp:txXfrm>
    </dsp:sp>
    <dsp:sp modelId="{32E23368-7272-3F4F-B7F7-E6ED164EF9FF}">
      <dsp:nvSpPr>
        <dsp:cNvPr id="0" name=""/>
        <dsp:cNvSpPr/>
      </dsp:nvSpPr>
      <dsp:spPr>
        <a:xfrm>
          <a:off x="0" y="3324916"/>
          <a:ext cx="4429635" cy="128663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Because I said so that’s why </a:t>
          </a:r>
          <a:r>
            <a:rPr lang="en-US" sz="2300" b="1" kern="1200"/>
            <a:t>VS </a:t>
          </a:r>
          <a:r>
            <a:rPr lang="en-US" sz="2300" kern="1200"/>
            <a:t>I have no good reason ,but you better do it or else…</a:t>
          </a:r>
        </a:p>
      </dsp:txBody>
      <dsp:txXfrm>
        <a:off x="62808" y="3387724"/>
        <a:ext cx="4304019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noProof="0"/>
              <a:t>Click to edit Master text styles</a:t>
            </a:r>
          </a:p>
          <a:p>
            <a:pPr lvl="1"/>
            <a:r>
              <a:rPr lang="en-IN" noProof="0"/>
              <a:t>Second level</a:t>
            </a:r>
          </a:p>
          <a:p>
            <a:pPr lvl="2"/>
            <a:r>
              <a:rPr lang="en-IN" noProof="0"/>
              <a:t>Third level</a:t>
            </a:r>
          </a:p>
          <a:p>
            <a:pPr lvl="3"/>
            <a:r>
              <a:rPr lang="en-IN" noProof="0"/>
              <a:t>Fourth level</a:t>
            </a:r>
          </a:p>
          <a:p>
            <a:pPr lvl="4"/>
            <a:r>
              <a:rPr lang="en-IN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1017E1-6A2C-429E-8831-E42FD5C7945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450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383A3-133C-4C08-887B-B2673E9B6F33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E9E87-DD92-4769-AAB7-1B421F0000F7}" type="slidenum">
              <a:rPr lang="en-IN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5150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 dirty="0"/>
              <a:t>Exercise </a:t>
            </a:r>
          </a:p>
          <a:p>
            <a:r>
              <a:rPr lang="en-US" altLang="ur-PK" dirty="0"/>
              <a:t>Parents and teen list and prioritize areas of conflict to be addressed</a:t>
            </a:r>
          </a:p>
          <a:p>
            <a:r>
              <a:rPr lang="en-US" altLang="ur-PK" dirty="0"/>
              <a:t>Each party explains the situation from their point of view </a:t>
            </a:r>
          </a:p>
          <a:p>
            <a:endParaRPr lang="en-US" altLang="ur-PK" dirty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FE3F3-B0D6-4A84-99B4-A4AA04E8D375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5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No magic wand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E7D47-54A6-4664-9CF3-8093353B3EA7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01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No magic wand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E7D47-54A6-4664-9CF3-8093353B3EA7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3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No magic wand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E7D47-54A6-4664-9CF3-8093353B3EA7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0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No magic wand</a:t>
            </a: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E7D47-54A6-4664-9CF3-8093353B3EA7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 dirty="0">
                <a:solidFill>
                  <a:schemeClr val="bg1"/>
                </a:solidFill>
              </a:rPr>
              <a:t>YOUR reaction to what they do </a:t>
            </a:r>
          </a:p>
          <a:p>
            <a:r>
              <a:rPr lang="en-US" altLang="ur-PK" dirty="0">
                <a:solidFill>
                  <a:schemeClr val="bg1"/>
                </a:solidFill>
              </a:rPr>
              <a:t>is what is in your  can control</a:t>
            </a:r>
          </a:p>
          <a:p>
            <a:endParaRPr lang="en-US" altLang="ur-PK" dirty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0B05BD-3EB5-49E8-9B41-4271020C7A94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6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185F1-6A75-4D7B-B557-0F130F021953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ur-PK"/>
              <a:t>when u become a parent…. on how to be an awesome parent</a:t>
            </a:r>
          </a:p>
          <a:p>
            <a:pPr eaLnBrk="1" hangingPunct="1">
              <a:buFontTx/>
              <a:buChar char="•"/>
            </a:pPr>
            <a:r>
              <a:rPr lang="en-US" altLang="ur-PK"/>
              <a:t>They didn’t , neither will u . </a:t>
            </a:r>
          </a:p>
          <a:p>
            <a:pPr eaLnBrk="1" hangingPunct="1">
              <a:buFontTx/>
              <a:buChar char="•"/>
            </a:pPr>
            <a:r>
              <a:rPr lang="en-US" altLang="ur-PK"/>
              <a:t>Therefore we all make mistakes.</a:t>
            </a:r>
          </a:p>
        </p:txBody>
      </p:sp>
    </p:spTree>
    <p:extLst>
      <p:ext uri="{BB962C8B-B14F-4D97-AF65-F5344CB8AC3E}">
        <p14:creationId xmlns:p14="http://schemas.microsoft.com/office/powerpoint/2010/main" val="300432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9B9883-2784-4501-9E8F-5F6EC56B8FE3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ur-PK"/>
              <a:t>Why do they do it ???</a:t>
            </a:r>
          </a:p>
          <a:p>
            <a:pPr eaLnBrk="1" hangingPunct="1"/>
            <a:r>
              <a:rPr lang="en-US" altLang="ur-PK"/>
              <a:t>For some strange reason they feel that this will help u improve.</a:t>
            </a:r>
          </a:p>
        </p:txBody>
      </p:sp>
    </p:spTree>
    <p:extLst>
      <p:ext uri="{BB962C8B-B14F-4D97-AF65-F5344CB8AC3E}">
        <p14:creationId xmlns:p14="http://schemas.microsoft.com/office/powerpoint/2010/main" val="35351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 dirty="0"/>
              <a:t>but we are all of infinite worth.</a:t>
            </a:r>
          </a:p>
          <a:p>
            <a:r>
              <a:rPr lang="en-US" altLang="ur-PK" dirty="0" err="1"/>
              <a:t>badtameez</a:t>
            </a:r>
            <a:endParaRPr lang="en-US" altLang="ur-PK" dirty="0"/>
          </a:p>
          <a:p>
            <a:r>
              <a:rPr lang="en-US" altLang="ur-PK" dirty="0"/>
              <a:t>We r not talking </a:t>
            </a:r>
            <a:r>
              <a:rPr lang="en-US" altLang="ur-PK" dirty="0" err="1"/>
              <a:t>abt</a:t>
            </a:r>
            <a:r>
              <a:rPr lang="en-US" altLang="ur-PK" dirty="0"/>
              <a:t> distorted shapes and sizes</a:t>
            </a:r>
          </a:p>
          <a:p>
            <a:endParaRPr lang="en-US" altLang="ur-PK" dirty="0"/>
          </a:p>
          <a:p>
            <a:r>
              <a:rPr lang="en-US" altLang="ur-PK" dirty="0"/>
              <a:t>end</a:t>
            </a:r>
          </a:p>
          <a:p>
            <a:endParaRPr lang="en-US" altLang="ur-PK" dirty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C6E73-BD0A-4603-860F-3FA318308AAE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A7420-CA87-4458-8491-B56C01C27BE0}" type="slidenum">
              <a:rPr lang="en-IN" altLang="ur-PK" smtClean="0"/>
              <a:pPr eaLnBrk="1" hangingPunct="1">
                <a:spcBef>
                  <a:spcPct val="0"/>
                </a:spcBef>
              </a:pPr>
              <a:t>2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494476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015C44-F731-4ADD-A44E-ED4E7D0343DA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3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26684B-173E-47F6-8F7E-44737237A566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ur-PK">
                <a:solidFill>
                  <a:schemeClr val="bg1"/>
                </a:solidFill>
              </a:rPr>
              <a:t>Do u ever feel that …..</a:t>
            </a:r>
          </a:p>
          <a:p>
            <a:pPr eaLnBrk="1" hangingPunct="1"/>
            <a:r>
              <a:rPr lang="en-US" altLang="ur-PK"/>
              <a:t>Why is that ?</a:t>
            </a:r>
          </a:p>
          <a:p>
            <a:pPr eaLnBrk="1" hangingPunct="1"/>
            <a:r>
              <a:rPr lang="en-US" altLang="ur-PK"/>
              <a:t> ever wondered?</a:t>
            </a:r>
          </a:p>
        </p:txBody>
      </p:sp>
    </p:spTree>
    <p:extLst>
      <p:ext uri="{BB962C8B-B14F-4D97-AF65-F5344CB8AC3E}">
        <p14:creationId xmlns:p14="http://schemas.microsoft.com/office/powerpoint/2010/main" val="1504908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 dirty="0">
                <a:solidFill>
                  <a:schemeClr val="bg1"/>
                </a:solidFill>
              </a:rPr>
              <a:t>While u worry about what your friends are going to say </a:t>
            </a:r>
          </a:p>
          <a:p>
            <a:r>
              <a:rPr lang="en-US" altLang="ur-PK" dirty="0">
                <a:solidFill>
                  <a:schemeClr val="bg1"/>
                </a:solidFill>
              </a:rPr>
              <a:t>about your NEW HAIR STYLE</a:t>
            </a:r>
            <a:r>
              <a:rPr lang="en-US" altLang="ur-PK" sz="1600" dirty="0">
                <a:solidFill>
                  <a:schemeClr val="bg1"/>
                </a:solidFill>
              </a:rPr>
              <a:t> </a:t>
            </a:r>
          </a:p>
          <a:p>
            <a:endParaRPr lang="en-US" altLang="ur-PK" dirty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C1FF0-8CB6-4687-9C16-73177F9330C8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22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ur-PK" dirty="0"/>
              <a:t>1.Don’t take it too seriously.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ur-PK" dirty="0"/>
              <a:t>2.Promise yourself never to do it with your own kids.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ur-PK" dirty="0"/>
              <a:t>3.No harm in letting them know that this hurts.</a:t>
            </a:r>
          </a:p>
          <a:p>
            <a:endParaRPr lang="en-US" altLang="ur-PK" dirty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AC8855-2118-41FB-A1A1-A883E65F7156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2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ur-PK" b="1" u="sng" dirty="0"/>
              <a:t>WHAT THEY HEAR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r-PK" dirty="0"/>
              <a:t>I have time for my friends and </a:t>
            </a:r>
            <a:r>
              <a:rPr lang="en-US" altLang="ur-PK" dirty="0" err="1"/>
              <a:t>tv</a:t>
            </a:r>
            <a:r>
              <a:rPr lang="en-US" altLang="ur-PK" dirty="0"/>
              <a:t> but sorry not for you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r-PK" dirty="0"/>
              <a:t>I know more than u.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B3D80-5CA0-41DF-A577-A9C4EF5F9881}" type="slidenum">
              <a:rPr lang="en-IN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18483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ur-PK" b="1" u="sng" dirty="0"/>
              <a:t>WHAT THEY HEAR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r-PK" dirty="0"/>
              <a:t>I have time for my friends and </a:t>
            </a:r>
            <a:r>
              <a:rPr lang="en-US" altLang="ur-PK" dirty="0" err="1"/>
              <a:t>tv</a:t>
            </a:r>
            <a:r>
              <a:rPr lang="en-US" altLang="ur-PK" dirty="0"/>
              <a:t> but sorry not for you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ur-PK" dirty="0"/>
              <a:t>I know more than u.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AB3D80-5CA0-41DF-A577-A9C4EF5F9881}" type="slidenum">
              <a:rPr lang="en-IN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99958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My parents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years of experience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&gt;  </a:t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 Mine</a:t>
            </a:r>
            <a:endParaRPr lang="en-US" dirty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66FE5-FE95-4F4D-9F9B-B4F1E72FA74C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97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8EFF6E-BEAC-456A-8821-0D330C7C0E15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ur-PK" dirty="0"/>
              <a:t>In case u haven't noticed, they do have quite a bit more experience than u do</a:t>
            </a:r>
          </a:p>
          <a:p>
            <a:pPr eaLnBrk="1" hangingPunct="1"/>
            <a:r>
              <a:rPr lang="en-US" altLang="ur-PK" dirty="0"/>
              <a:t>They r probably smarter than u think.</a:t>
            </a:r>
          </a:p>
          <a:p>
            <a:pPr eaLnBrk="1" hangingPunct="1"/>
            <a:endParaRPr lang="en-US" altLang="ur-PK" dirty="0"/>
          </a:p>
        </p:txBody>
      </p:sp>
    </p:spTree>
    <p:extLst>
      <p:ext uri="{BB962C8B-B14F-4D97-AF65-F5344CB8AC3E}">
        <p14:creationId xmlns:p14="http://schemas.microsoft.com/office/powerpoint/2010/main" val="1539538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56F77-F079-4302-A764-1EF139642D66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ur-PK"/>
              <a:t>When u communicate with your parents they see two faces and u see a vase And……</a:t>
            </a:r>
          </a:p>
          <a:p>
            <a:pPr eaLnBrk="1" hangingPunct="1"/>
            <a:r>
              <a:rPr lang="en-US" altLang="ur-PK"/>
              <a:t>There r always two sides to the story and this is called communication gap.</a:t>
            </a:r>
          </a:p>
        </p:txBody>
      </p:sp>
    </p:spTree>
    <p:extLst>
      <p:ext uri="{BB962C8B-B14F-4D97-AF65-F5344CB8AC3E}">
        <p14:creationId xmlns:p14="http://schemas.microsoft.com/office/powerpoint/2010/main" val="2017688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ur-PK" dirty="0"/>
              <a:t>So walk towards them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“ Before you criticize someone,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U should walk a mile in their shoes.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Then , if u do , you’re a mile away…and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You’ve got their shoes.”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sz="1000" dirty="0"/>
          </a:p>
          <a:p>
            <a:pPr>
              <a:defRPr/>
            </a:pPr>
            <a:endParaRPr lang="en-US" altLang="ur-PK" dirty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28B42A-7CEF-4247-A756-D4E1E199F04E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  <a:p>
            <a:endParaRPr lang="en-US" altLang="ur-PK" dirty="0"/>
          </a:p>
          <a:p>
            <a:endParaRPr lang="en-US" altLang="ur-PK" dirty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6BDD9D-9C9F-445D-AA55-1E8E0338E249}" type="slidenum">
              <a:rPr lang="en-IN" altLang="ur-PK" smtClean="0"/>
              <a:pPr eaLnBrk="1" hangingPunct="1">
                <a:spcBef>
                  <a:spcPct val="0"/>
                </a:spcBef>
              </a:pPr>
              <a:t>3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1695262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Our problem</a:t>
            </a:r>
          </a:p>
          <a:p>
            <a:r>
              <a:rPr lang="en-US" altLang="ur-PK"/>
              <a:t>We talk first and then pretend to listen !</a:t>
            </a:r>
          </a:p>
          <a:p>
            <a:endParaRPr lang="en-US" altLang="ur-PK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6CC4BF-E1E5-4E70-937F-CA71DDB97780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8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Mothers plz rephrase that </a:t>
            </a:r>
          </a:p>
          <a:p>
            <a:r>
              <a:rPr lang="en-US" altLang="en-US"/>
              <a:t>Girls rephrase that response</a:t>
            </a:r>
          </a:p>
          <a:p>
            <a:endParaRPr lang="en-US" altLang="en-US"/>
          </a:p>
          <a:p>
            <a:r>
              <a:rPr lang="en-US" altLang="en-US"/>
              <a:t>So u think she is a bad influence on me.</a:t>
            </a:r>
          </a:p>
          <a:p>
            <a:endParaRPr lang="en-GB" altLang="en-US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6C97BE-73C3-4647-94E0-F0EBF9A186CB}" type="slidenum">
              <a:rPr lang="en-IN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62373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ur-PK"/>
              <a:t>…..U may have to peel few layers before uncovering the real issue</a:t>
            </a:r>
          </a:p>
          <a:p>
            <a:endParaRPr lang="en-US" altLang="ur-PK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1D5C8-4682-41A4-BA9E-E829ADA30D09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IN" altLang="ur-P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7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0F5E5E-B75F-44FF-988C-E0A97B02EA88}" type="slidenum">
              <a:rPr lang="en-IN" altLang="ur-PK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IN" altLang="ur-PK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ur-PK" dirty="0"/>
              <a:t>So how do I listen?.........</a:t>
            </a:r>
          </a:p>
          <a:p>
            <a:pPr eaLnBrk="1" hangingPunct="1"/>
            <a:r>
              <a:rPr lang="en-US" altLang="ur-PK" dirty="0"/>
              <a:t>A mirror reflect . It does not argue or fight</a:t>
            </a:r>
          </a:p>
          <a:p>
            <a:pPr eaLnBrk="1" hangingPunct="1"/>
            <a:r>
              <a:rPr lang="en-US" altLang="ur-PK" dirty="0"/>
              <a:t>The goal is to understand them</a:t>
            </a:r>
          </a:p>
          <a:p>
            <a:pPr eaLnBrk="1" hangingPunct="1"/>
            <a:r>
              <a:rPr lang="en-US" altLang="ur-PK" dirty="0"/>
              <a:t>Repeat in your own words what the other person is saying and feeling</a:t>
            </a:r>
          </a:p>
          <a:p>
            <a:pPr eaLnBrk="1" hangingPunct="1"/>
            <a:endParaRPr lang="en-US" altLang="ur-PK" dirty="0"/>
          </a:p>
          <a:p>
            <a:pPr eaLnBrk="1" hangingPunct="1"/>
            <a:r>
              <a:rPr lang="en-US" altLang="ur-PK" dirty="0"/>
              <a:t>Done till here</a:t>
            </a:r>
            <a:br>
              <a:rPr lang="en-US" altLang="ur-PK" dirty="0"/>
            </a:br>
            <a:endParaRPr lang="en-US" altLang="ur-PK" dirty="0"/>
          </a:p>
          <a:p>
            <a:pPr eaLnBrk="1" hangingPunct="1"/>
            <a:endParaRPr lang="en-US" altLang="ur-PK" dirty="0"/>
          </a:p>
        </p:txBody>
      </p:sp>
    </p:spTree>
    <p:extLst>
      <p:ext uri="{BB962C8B-B14F-4D97-AF65-F5344CB8AC3E}">
        <p14:creationId xmlns:p14="http://schemas.microsoft.com/office/powerpoint/2010/main" val="393147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663E13-CD7C-428A-8D77-6A44A675588B}" type="slidenum">
              <a:rPr lang="en-IN" altLang="ur-PK" smtClean="0"/>
              <a:pPr eaLnBrk="1" hangingPunct="1">
                <a:spcBef>
                  <a:spcPct val="0"/>
                </a:spcBef>
              </a:pPr>
              <a:t>4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26800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C8737-C539-4ACA-A87B-CF3BB90D21CC}" type="slidenum">
              <a:rPr lang="en-IN" altLang="ur-PK" smtClean="0"/>
              <a:pPr eaLnBrk="1" hangingPunct="1">
                <a:spcBef>
                  <a:spcPct val="0"/>
                </a:spcBef>
              </a:pPr>
              <a:t>5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256664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ur-PK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491587-FB8E-415D-A42F-D205D502301A}" type="slidenum">
              <a:rPr lang="en-IN" altLang="ur-PK" smtClean="0"/>
              <a:pPr eaLnBrk="1" hangingPunct="1">
                <a:spcBef>
                  <a:spcPct val="0"/>
                </a:spcBef>
              </a:pPr>
              <a:t>6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364372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sz="1200" b="1" dirty="0">
              <a:solidFill>
                <a:srgbClr val="FFFF00"/>
              </a:solidFill>
            </a:endParaRPr>
          </a:p>
          <a:p>
            <a:r>
              <a:rPr lang="en-US" altLang="en-US" sz="1200" b="1" dirty="0">
                <a:solidFill>
                  <a:srgbClr val="FFFF00"/>
                </a:solidFill>
              </a:rPr>
              <a:t>One person speaks at a time.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Respectful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We will make a sincere commitment to listen to one another, to try to understand the other person's point of view before responding.</a:t>
            </a:r>
          </a:p>
          <a:p>
            <a:endParaRPr lang="en-US" altLang="en-US" sz="1200" b="1" dirty="0">
              <a:solidFill>
                <a:srgbClr val="000000"/>
              </a:solidFill>
            </a:endParaRP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agree to try our hardest and trust that others are doing the same within the group.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will not carry any grudges against anyone when we leave this place.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We agree to attack the issues, not the people with whom we disagree</a:t>
            </a:r>
            <a:endParaRPr lang="en-GB" altLang="en-US" sz="1200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chemeClr val="tx2"/>
              </a:solidFill>
            </a:endParaRPr>
          </a:p>
          <a:p>
            <a:endParaRPr lang="en-US" altLang="ur-PK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6171B-E60D-4E19-9767-20708575CBB7}" type="slidenum">
              <a:rPr lang="en-IN" altLang="ur-PK" smtClean="0"/>
              <a:pPr eaLnBrk="1" hangingPunct="1">
                <a:spcBef>
                  <a:spcPct val="0"/>
                </a:spcBef>
              </a:pPr>
              <a:t>7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313501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sz="1200" b="1" dirty="0">
              <a:solidFill>
                <a:srgbClr val="FFFF00"/>
              </a:solidFill>
            </a:endParaRPr>
          </a:p>
          <a:p>
            <a:r>
              <a:rPr lang="en-US" altLang="en-US" sz="1200" b="1" dirty="0">
                <a:solidFill>
                  <a:srgbClr val="FFFF00"/>
                </a:solidFill>
              </a:rPr>
              <a:t>One person speaks at a time.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Respectful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We will make a sincere commitment to listen to one another, to try to understand the other person's point of view before responding.</a:t>
            </a:r>
          </a:p>
          <a:p>
            <a:endParaRPr lang="en-US" altLang="en-US" sz="1200" b="1" dirty="0">
              <a:solidFill>
                <a:srgbClr val="000000"/>
              </a:solidFill>
            </a:endParaRP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agree to try our hardest and trust that others are doing the same within the group.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will not carry any grudges against anyone when we leave this place.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We agree to attack the issues, not the people with whom we disagree</a:t>
            </a:r>
            <a:endParaRPr lang="en-GB" altLang="en-US" sz="1200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chemeClr val="tx2"/>
              </a:solidFill>
            </a:endParaRPr>
          </a:p>
          <a:p>
            <a:endParaRPr lang="en-US" altLang="ur-PK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6171B-E60D-4E19-9767-20708575CBB7}" type="slidenum">
              <a:rPr lang="en-IN" altLang="ur-PK" smtClean="0"/>
              <a:pPr eaLnBrk="1" hangingPunct="1">
                <a:spcBef>
                  <a:spcPct val="0"/>
                </a:spcBef>
              </a:pPr>
              <a:t>8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172518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sz="1200" b="1" dirty="0">
              <a:solidFill>
                <a:srgbClr val="FFFF00"/>
              </a:solidFill>
            </a:endParaRPr>
          </a:p>
          <a:p>
            <a:r>
              <a:rPr lang="en-US" altLang="en-US" sz="1200" b="1" dirty="0">
                <a:solidFill>
                  <a:srgbClr val="FFFF00"/>
                </a:solidFill>
              </a:rPr>
              <a:t>One person speaks at a time.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Respectful</a:t>
            </a:r>
          </a:p>
          <a:p>
            <a:r>
              <a:rPr lang="en-US" altLang="en-US" sz="1200" b="1" dirty="0">
                <a:solidFill>
                  <a:srgbClr val="FFFF00"/>
                </a:solidFill>
              </a:rPr>
              <a:t>We will make a sincere commitment to listen to one another, to try to understand the other person's point of view before responding.</a:t>
            </a:r>
          </a:p>
          <a:p>
            <a:endParaRPr lang="en-US" altLang="en-US" sz="1200" b="1" dirty="0">
              <a:solidFill>
                <a:srgbClr val="000000"/>
              </a:solidFill>
            </a:endParaRP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agree to try our hardest and trust that others are doing the same within the group.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 We will not carry any grudges against anyone when we leave this place.</a:t>
            </a:r>
          </a:p>
          <a:p>
            <a:r>
              <a:rPr lang="en-US" altLang="en-US" sz="1200" b="1" dirty="0">
                <a:solidFill>
                  <a:srgbClr val="002060"/>
                </a:solidFill>
              </a:rPr>
              <a:t>We agree to attack the issues, not the people with whom we disagree</a:t>
            </a:r>
            <a:endParaRPr lang="en-GB" altLang="en-US" sz="1200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chemeClr val="tx2"/>
              </a:solidFill>
            </a:endParaRPr>
          </a:p>
          <a:p>
            <a:endParaRPr lang="en-US" altLang="ur-PK" dirty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6171B-E60D-4E19-9767-20708575CBB7}" type="slidenum">
              <a:rPr lang="en-IN" altLang="ur-PK" smtClean="0"/>
              <a:pPr eaLnBrk="1" hangingPunct="1">
                <a:spcBef>
                  <a:spcPct val="0"/>
                </a:spcBef>
              </a:pPr>
              <a:t>9</a:t>
            </a:fld>
            <a:endParaRPr lang="en-IN" altLang="ur-PK"/>
          </a:p>
        </p:txBody>
      </p:sp>
    </p:spTree>
    <p:extLst>
      <p:ext uri="{BB962C8B-B14F-4D97-AF65-F5344CB8AC3E}">
        <p14:creationId xmlns:p14="http://schemas.microsoft.com/office/powerpoint/2010/main" val="23150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4940-62ED-483B-8A52-0B2A1D37C7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32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9E63-E352-429F-8266-394BC3D56C8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1952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2D31-BFDE-448A-89DB-DDFB49C047A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8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260D4E8-1A07-4002-9F2B-B36D68CBB81A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7EB45-3030-4062-A4C5-CF27232B9C8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37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ACEAC9B8-32E9-4C34-9DCF-7D988DE7A96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64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2D198-66ED-40B6-AC16-88261737D98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748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7FF8-BA34-4ECF-AC9B-7AAB7A8983CB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7496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4BFEA-E101-4AD8-91B2-0B18EBC48058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8782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4A2CE-A124-4297-A9EC-9457CF8A20F7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173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B72D0F-F850-456C-9BD2-A6AB653370A3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9475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291C5A-D912-4517-B2F4-BB350F1C96E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28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2D31-BFDE-448A-89DB-DDFB49C047A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277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9A643-E477-4E1F-B111-A0200BB9DC1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9551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9D36B-D37E-473B-AA6D-881D56E6C38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840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B128-1812-468D-95CB-CD7B3531DCA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327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0ACB-81E0-4808-BCE8-3ED6FF6F24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62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7878-BD17-4887-8072-0EDA3E6FA92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05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B90B-F4EC-44DB-BB0E-B215DF269E6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06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9C3A-0BD7-4347-A7F7-124AD504629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47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BF77-15A5-46A4-87EC-DEBE2753379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85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F755-DFD9-40D2-8583-854CFDB4E6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017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10A5-F339-40EF-A910-AB8B3154FA2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4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1643-3E7F-4C5F-AE37-EDC0C17A7A4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8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F8733-9869-4688-B578-FA65AF208D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51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712F-596E-4E4C-BB93-078975C48DB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55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48047-E17C-4563-88A5-A7D5DCC33EF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59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4A40-B012-4A80-98DE-A969F7D74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DFA2-ABA2-4237-A03F-DD99E69FDE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92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C676-709C-4131-85F4-B4DD2683B65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47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D864A-6E08-40F1-9F44-065597679BF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63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4AC6-810C-4602-9309-C2AFE97BFF3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473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E2D3-F24D-4AB8-B5CC-063E3BB8C00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08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E8BD-52DD-497E-A936-FA1ED71EE21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6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372C-D063-4DC7-9168-2B97A04F98E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187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5B5D-3B2C-4D73-BB6C-C2FF92B52F5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964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807B-BC5C-4F90-833B-FEE11093230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854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6EC9-2697-4541-9B22-F6ECA3E8B1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570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EEDE-82C0-4A02-A91C-AC7983FF354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290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A959-C851-4980-BC9A-027BC4D731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458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0BAD-CBB2-4407-A451-910F9E1721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CC00-E8AB-4722-9A25-27A7AE4DCB2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718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D6D4-C514-4071-8BF0-2000007B0C3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785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45A1-7F92-4138-A942-874EAB033FE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481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0831-A5C0-4886-95B0-E852314AEDC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83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4CAD-3F04-42B2-87BC-69555EC8A0E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0608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9D22-5802-4E42-B3F8-6B6BA7C1C1F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117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A808-83FD-4BCB-850A-BC4BA5C9F2A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615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8BA2-7B11-4774-870F-E8C00CBB0DF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349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A0AB-CB08-4FDF-9004-53D55BBA5D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0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ECB7-C588-4593-8979-6718B0B677A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396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FB28A-C1CA-4DA6-8911-8B0EE488C30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979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779A3-D94C-40F5-89EA-B750826E922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231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38A4-44A1-4BE2-91A3-A45C33FFC0C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040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10A98-84FA-4D2B-A393-8748EFDAB9C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0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BBF5-274D-4606-A716-D9F200518C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15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209-5AF0-4CDE-8978-1A33A2E0C95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683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F713-E130-4A1B-B075-E04E174BEB5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9731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EA7E-7DBE-4E84-98FB-FB2AC1FC267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92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2B85-7BCC-42E4-B7D8-4E207495DEE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529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B4C-F14C-453E-A6F7-E0D3B461798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822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5E70-7685-4094-8934-E3C8E616433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1976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BA66-0421-4226-BCFC-A582A13D333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601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1FA3-FB68-4CA0-9228-1CDDD88645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0112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6F08-FF81-462D-9C47-E760CCAC0E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467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4A18-B3EB-4118-B1CA-878EA5FA313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504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1916-A989-46B5-BCDB-41D7E80BBC9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05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B15B-FC18-49D3-98FA-6BE80847F4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5333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D187-AC11-4006-BA86-E615D680E60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6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D1FF-B2C8-46FD-93BC-ECCA69C0372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912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17DA-32B8-4A51-833B-BBA5104C23C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909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2534-26C8-44E8-AAF1-8FCC19EE981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15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BD8E-6733-412E-ACAF-4A8008F76D6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445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0DC6-9EF3-4669-BC83-AAAA7D88EAD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4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D999-D31D-436D-A6AA-61A64C6DC02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279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BC-D696-4AF6-91BB-8269BA748E2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226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D4E8-1A07-4002-9F2B-B36D68CBB81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369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EB45-3030-4062-A4C5-CF27232B9C8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69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56D0-2E33-46F2-85DA-B16C4AF22B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8381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C9B8-32E9-4C34-9DCF-7D988DE7A96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840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D198-66ED-40B6-AC16-88261737D98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215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7FF8-BA34-4ECF-AC9B-7AAB7A8983C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9132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BFEA-E101-4AD8-91B2-0B18EBC480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664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2CE-A124-4297-A9EC-9457CF8A20F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361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2D0F-F850-456C-9BD2-A6AB653370A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989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1C5A-D912-4517-B2F4-BB350F1C96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466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A643-E477-4E1F-B111-A0200BB9DC1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844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D36B-D37E-473B-AA6D-881D56E6C38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090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C571-B34A-49F5-BF92-2FA0FDB71A1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61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9DC5-46B5-4D0E-9DCF-666F0896DAF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914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CBFB-C93E-4FF1-9B8A-6A792BAE982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469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C8A22-E32D-4C95-910A-3DC4E9AB117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514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72F0-6764-4E6C-8468-EBDE4B316C0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604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91B6-E343-4B39-9C57-727EA61C9A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454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56AB-0D61-409A-8EE3-83E07C13B46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214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4D4E-2DF0-465D-8409-CB0472A5D33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18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9E23-408E-4936-95F2-7730F29D13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520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16B0-7EDF-4B89-A860-E45DEDF5362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872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889A-DA3E-48D0-BE20-FD6A7E6D89C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446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4755-12B2-4406-B1BF-68B69E30D20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05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1177-BC3A-4B47-8B94-05032DE0388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23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4940-62ED-483B-8A52-0B2A1D37C7A4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07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1643-3E7F-4C5F-AE37-EDC0C17A7A4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8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372C-D063-4DC7-9168-2B97A04F98E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00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4CAD-3F04-42B2-87BC-69555EC8A0E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8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209-5AF0-4CDE-8978-1A33A2E0C95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85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B15B-FC18-49D3-98FA-6BE80847F4B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8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56D0-2E33-46F2-85DA-B16C4AF22B21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9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9DC5-46B5-4D0E-9DCF-666F0896DAF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1177-BC3A-4B47-8B94-05032DE0388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28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9E63-E352-429F-8266-394BC3D56C8F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8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98C981-D60B-45DE-B66B-75ED86C87CF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998C981-D60B-45DE-B66B-75ED86C87CF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2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E1AF0F-1407-46C0-ADAB-D149358521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5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B73D95-A16F-4C3D-AB55-643FB46FDDF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C65983-EBB6-4C9C-950A-080B92B1886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775A0-C6EF-4D32-9A6A-5ADE679D83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B522CA-A64C-488F-98EA-F87EA836ECF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79C9A8-615B-4EB4-8D74-AF70F5C7352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1CE534-AE1A-4E66-AAE5-1CFC93E718F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altLang="ur-PK"/>
              <a:t>Click to edit Master text styles</a:t>
            </a:r>
          </a:p>
          <a:p>
            <a:pPr lvl="1"/>
            <a:r>
              <a:rPr lang="en-IN" altLang="ur-PK"/>
              <a:t>Second level</a:t>
            </a:r>
          </a:p>
          <a:p>
            <a:pPr lvl="2"/>
            <a:r>
              <a:rPr lang="en-IN" altLang="ur-PK"/>
              <a:t>Third level</a:t>
            </a:r>
          </a:p>
          <a:p>
            <a:pPr lvl="3"/>
            <a:r>
              <a:rPr lang="en-IN" altLang="ur-PK"/>
              <a:t>Fourth level</a:t>
            </a:r>
          </a:p>
          <a:p>
            <a:pPr lvl="4"/>
            <a:r>
              <a:rPr lang="en-IN" altLang="ur-P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98C981-D60B-45DE-B66B-75ED86C87CF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5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5" Type="http://schemas.openxmlformats.org/officeDocument/2006/relationships/hyperlink" Target="http://www.google.com.pk/url?sa=i&amp;rct=j&amp;q=&amp;esrc=s&amp;source=images&amp;cd=&amp;docid=w7Xja8uzI9PJvM&amp;tbnid=rPcHIsEz3pq1fM:&amp;ved=0CAUQjRw&amp;url=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&amp;ei=aczwUsiNKOLW0QXG8oFo&amp;psig=AFQjCNGaa1ocW2E0GO1FGfSRhc34yS-Z2g&amp;ust=1391599075917794" TargetMode="External"/><Relationship Id="rId4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6.sv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Relationship Id="rId4" Type="http://schemas.openxmlformats.org/officeDocument/2006/relationships/hyperlink" Target="http://www.google.com.pk/url?sa=i&amp;rct=j&amp;q=&amp;esrc=s&amp;source=images&amp;cd=&amp;docid=w7Xja8uzI9PJvM&amp;tbnid=rPcHIsEz3pq1fM:&amp;ved=0CAUQjRw&amp;url=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&amp;ei=aczwUsiNKOLW0QXG8oFo&amp;psig=AFQjCNGaa1ocW2E0GO1FGfSRhc34yS-Z2g&amp;ust=13915990759177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4" Type="http://schemas.openxmlformats.org/officeDocument/2006/relationships/hyperlink" Target="http://www.google.com.pk/url?sa=i&amp;rct=j&amp;q=&amp;esrc=s&amp;source=images&amp;cd=&amp;docid=w7Xja8uzI9PJvM&amp;tbnid=rPcHIsEz3pq1fM:&amp;ved=0CAUQjRw&amp;url=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&amp;ei=aczwUsiNKOLW0QXG8oFo&amp;psig=AFQjCNGaa1ocW2E0GO1FGfSRhc34yS-Z2g&amp;ust=13915990759177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k/url?sa=i&amp;rct=j&amp;q=&amp;esrc=s&amp;source=images&amp;cd=&amp;cad=rja&amp;docid=w7Xja8uzI9PJvM&amp;tbnid=rPcHIsEz3pq1fM:&amp;ved=&amp;url=http://www.projectgraduationchccs.org/&amp;ei=Y8zwUvP2IYaf0QW3rYHoCw&amp;psig=AFQjCNGaa1ocW2E0GO1FGfSRhc34yS-Z2g&amp;ust=13915990759177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1" name="Rectangle 160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71281" y="2091263"/>
            <a:ext cx="6801439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7200" cap="all" spc="-100"/>
              <a:t>Conflict resolution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536" y="-82896"/>
            <a:ext cx="9505056" cy="70402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171575" y="188640"/>
            <a:ext cx="6800850" cy="806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 fontAlgn="auto">
              <a:lnSpc>
                <a:spcPct val="83000"/>
              </a:lnSpc>
              <a:spcAft>
                <a:spcPts val="0"/>
              </a:spcAft>
            </a:pPr>
            <a:r>
              <a:rPr lang="en-US" altLang="ur-PK" sz="8800" cap="all" spc="-100" dirty="0" smtClean="0">
                <a:latin typeface="Garamond" panose="02020404030301010803" pitchFamily="18" charset="0"/>
              </a:rPr>
              <a:t/>
            </a:r>
            <a:br>
              <a:rPr lang="en-US" altLang="ur-PK" sz="8800" cap="all" spc="-100" dirty="0" smtClean="0">
                <a:latin typeface="Garamond" panose="02020404030301010803" pitchFamily="18" charset="0"/>
              </a:rPr>
            </a:br>
            <a:r>
              <a:rPr lang="en-US" altLang="ur-PK" sz="8800" b="1" cap="all" spc="-100" dirty="0" smtClean="0">
                <a:latin typeface="Garamond" panose="02020404030301010803" pitchFamily="18" charset="0"/>
              </a:rPr>
              <a:t/>
            </a:r>
            <a:br>
              <a:rPr lang="en-US" altLang="ur-PK" sz="8800" b="1" cap="all" spc="-100" dirty="0" smtClean="0">
                <a:latin typeface="Garamond" panose="02020404030301010803" pitchFamily="18" charset="0"/>
              </a:rPr>
            </a:br>
            <a:r>
              <a:rPr lang="en-US" altLang="ur-PK" sz="8800" b="1" cap="all" spc="-1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Part 1</a:t>
            </a:r>
            <a:endParaRPr lang="en-US" altLang="ur-PK" sz="8800" b="1" cap="all" spc="-1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433167" cy="3497977"/>
          </a:xfrm>
        </p:spPr>
        <p:txBody>
          <a:bodyPr/>
          <a:lstStyle/>
          <a:p>
            <a:r>
              <a:rPr lang="en-US" altLang="en-US" sz="5400" dirty="0">
                <a:solidFill>
                  <a:srgbClr val="002060"/>
                </a:solidFill>
              </a:rPr>
              <a:t>What are the needs that are most important to be negotiated at this time?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endParaRPr lang="en-GB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1CF1E93E-79E6-4308-952E-B301E6864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5EB842BB-6A3A-435A-9295-560EFD9A4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3491" name="Picture 5" descr="42-18850794"/>
          <p:cNvPicPr>
            <a:picLocks noChangeAspect="1" noChangeArrowheads="1"/>
          </p:cNvPicPr>
          <p:nvPr/>
        </p:nvPicPr>
        <p:blipFill rotWithShape="1">
          <a:blip r:embed="rId4"/>
          <a:srcRect l="6832" r="5582"/>
          <a:stretch/>
        </p:blipFill>
        <p:spPr bwMode="auto">
          <a:xfrm>
            <a:off x="462552" y="621793"/>
            <a:ext cx="3282376" cy="561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A2B91A18-41C6-4B5A-9804-4F931E20D6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936" y="1348844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4800" cap="all" spc="-100"/>
              <a:t>Let’s make a list of things that annoy you …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8FDC176A-BB54-40BA-9A97-BC34E8F5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4C4DAB88-8D52-4F63-AAF2-866CD76408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E1C68734-2B24-417B-A0AB-562DCE8B34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EE0FFD8F-BC2D-4DA9-ABF5-64E374DC90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3E25BDA2-3F4D-4B38-90E7-989465ECD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65EEA05-AD42-442F-B6C6-CB9FC2894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BC96869A-A70D-42F7-876F-605CB1718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6CD407CC-EF5C-486F-9A14-7F681F986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3100" b="1" dirty="0">
                <a:solidFill>
                  <a:srgbClr val="002060"/>
                </a:solidFill>
              </a:rPr>
              <a:t>Top most annoying things in parents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4525013" cy="4956016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ur-PK" sz="2400" b="1" dirty="0"/>
              <a:t>1) They always compare me to others:</a:t>
            </a:r>
          </a:p>
          <a:p>
            <a:pPr>
              <a:lnSpc>
                <a:spcPct val="200000"/>
              </a:lnSpc>
            </a:pPr>
            <a:r>
              <a:rPr lang="en-US" dirty="0"/>
              <a:t>sometimes with a sibling or a cousin and sometimes with someone completely random! </a:t>
            </a:r>
            <a:endParaRPr lang="en-US" altLang="ur-PK" sz="2200" dirty="0"/>
          </a:p>
          <a:p>
            <a:pPr eaLnBrk="1" hangingPunct="1">
              <a:buFontTx/>
              <a:buNone/>
            </a:pPr>
            <a:endParaRPr lang="en-US" altLang="ur-P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0DD76B5F-5BAA-48C6-9065-9AEF15D30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3E25BDA2-3F4D-4B38-90E7-989465ECD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65EEA05-AD42-442F-B6C6-CB9FC2894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BC96869A-A70D-42F7-876F-605CB1718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6CD407CC-EF5C-486F-9A14-7F681F986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3100" b="1" dirty="0">
                <a:solidFill>
                  <a:srgbClr val="002060"/>
                </a:solidFill>
              </a:rPr>
              <a:t>Top most annoying things in parents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88659" y="-361558"/>
            <a:ext cx="4491931" cy="4660054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ur-PK" sz="2400" b="1" dirty="0"/>
              <a:t>2) Some parents have a never satisfied syndrome</a:t>
            </a:r>
          </a:p>
          <a:p>
            <a:pPr eaLnBrk="1" hangingPunct="1">
              <a:buFontTx/>
              <a:buNone/>
            </a:pPr>
            <a:endParaRPr lang="en-US" altLang="ur-P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0DD76B5F-5BAA-48C6-9065-9AEF15D30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englishblogmmg.edublogs.org/files/2013/03/parents-cant-win-1bm9m06.jpg">
            <a:extLst>
              <a:ext uri="{FF2B5EF4-FFF2-40B4-BE49-F238E27FC236}">
                <a16:creationId xmlns="" xmlns:a16="http://schemas.microsoft.com/office/drawing/2014/main" id="{148B6724-F848-7F48-9CCE-18ECF7C9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6794" y="2564904"/>
            <a:ext cx="3595659" cy="331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3E25BDA2-3F4D-4B38-90E7-989465ECD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65EEA05-AD42-442F-B6C6-CB9FC2894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BC96869A-A70D-42F7-876F-605CB1718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6CD407CC-EF5C-486F-9A14-7F681F986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3100" b="1" dirty="0">
                <a:solidFill>
                  <a:srgbClr val="002060"/>
                </a:solidFill>
              </a:rPr>
              <a:t>Top most annoying things in parents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88659" y="-361558"/>
            <a:ext cx="4491931" cy="4660054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ur-PK" sz="2400" b="1" dirty="0"/>
              <a:t>3) They embarrass you </a:t>
            </a:r>
            <a:r>
              <a:rPr lang="en-US" altLang="ur-PK" sz="2400" b="1" dirty="0" smtClean="0"/>
              <a:t>at </a:t>
            </a:r>
            <a:r>
              <a:rPr lang="en-US" altLang="ur-PK" sz="2400" b="1" dirty="0"/>
              <a:t>the wrong moments</a:t>
            </a:r>
          </a:p>
          <a:p>
            <a:pPr eaLnBrk="1" hangingPunct="1">
              <a:buFontTx/>
              <a:buNone/>
            </a:pPr>
            <a:endParaRPr lang="en-US" altLang="ur-P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0DD76B5F-5BAA-48C6-9065-9AEF15D30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Users\Sara Asif\Desktop\Picture11.jpg">
            <a:extLst>
              <a:ext uri="{FF2B5EF4-FFF2-40B4-BE49-F238E27FC236}">
                <a16:creationId xmlns="" xmlns:a16="http://schemas.microsoft.com/office/drawing/2014/main" id="{1C8D1209-8BBB-9041-A1EB-056D381F0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831" y="2661659"/>
            <a:ext cx="2169170" cy="32736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3E25BDA2-3F4D-4B38-90E7-989465ECD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65EEA05-AD42-442F-B6C6-CB9FC2894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BC96869A-A70D-42F7-876F-605CB1718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6CD407CC-EF5C-486F-9A14-7F681F986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3100" b="1" dirty="0">
                <a:solidFill>
                  <a:srgbClr val="002060"/>
                </a:solidFill>
              </a:rPr>
              <a:t>Top most annoying things in parents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88659" y="-361558"/>
            <a:ext cx="4200201" cy="4660054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ur-PK" sz="2400" b="1" dirty="0"/>
              <a:t>4) They are too controlling</a:t>
            </a:r>
          </a:p>
          <a:p>
            <a:pPr eaLnBrk="1" hangingPunct="1">
              <a:buFontTx/>
              <a:buNone/>
            </a:pPr>
            <a:endParaRPr lang="en-US" altLang="ur-P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0DD76B5F-5BAA-48C6-9065-9AEF15D30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Sara Asif\Desktop\Picture22.jpg">
            <a:extLst>
              <a:ext uri="{FF2B5EF4-FFF2-40B4-BE49-F238E27FC236}">
                <a16:creationId xmlns="" xmlns:a16="http://schemas.microsoft.com/office/drawing/2014/main" id="{6FC80E22-441B-9B49-B3EF-9A803AD8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202" y="2472639"/>
            <a:ext cx="3275012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1A856DE3-B9AB-43F7-A80F-CB9F149A9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0018" y="1559768"/>
            <a:ext cx="2429121" cy="4605536"/>
          </a:xfrm>
        </p:spPr>
        <p:txBody>
          <a:bodyPr>
            <a:normAutofit fontScale="90000"/>
          </a:bodyPr>
          <a:lstStyle/>
          <a:p>
            <a:r>
              <a:rPr lang="en-US" altLang="ur-PK" sz="3200" dirty="0">
                <a:solidFill>
                  <a:srgbClr val="FFFFFF"/>
                </a:solidFill>
              </a:rPr>
              <a:t>Their weakness is not in your control!</a:t>
            </a:r>
            <a:r>
              <a:rPr lang="en-US" altLang="ur-PK" sz="3200" b="1" dirty="0">
                <a:solidFill>
                  <a:srgbClr val="FFFFFF"/>
                </a:solidFill>
              </a:rPr>
              <a:t/>
            </a:r>
            <a:br>
              <a:rPr lang="en-US" altLang="ur-PK" sz="3200" b="1" dirty="0">
                <a:solidFill>
                  <a:srgbClr val="FFFFFF"/>
                </a:solidFill>
              </a:rPr>
            </a:br>
            <a:r>
              <a:rPr lang="en-US" altLang="ur-PK" sz="3200" b="1" dirty="0">
                <a:solidFill>
                  <a:srgbClr val="FFFFFF"/>
                </a:solidFill>
              </a:rPr>
              <a:t/>
            </a:r>
            <a:br>
              <a:rPr lang="en-US" altLang="ur-PK" sz="3200" b="1" dirty="0">
                <a:solidFill>
                  <a:srgbClr val="FFFFFF"/>
                </a:solidFill>
              </a:rPr>
            </a:br>
            <a:r>
              <a:rPr lang="en-US" altLang="ur-PK" sz="4000" b="1" dirty="0">
                <a:solidFill>
                  <a:srgbClr val="FFFFFF"/>
                </a:solidFill>
              </a:rPr>
              <a:t>Only your REACTION is!</a:t>
            </a:r>
            <a:r>
              <a:rPr lang="en-US" altLang="ur-PK" sz="4000" dirty="0">
                <a:solidFill>
                  <a:srgbClr val="FFFFFF"/>
                </a:solidFill>
              </a:rPr>
              <a:t/>
            </a:r>
            <a:br>
              <a:rPr lang="en-US" altLang="ur-PK" sz="4000" dirty="0">
                <a:solidFill>
                  <a:srgbClr val="FFFFFF"/>
                </a:solidFill>
              </a:rPr>
            </a:br>
            <a:endParaRPr lang="en-US" altLang="ur-PK" sz="4000" b="1" dirty="0">
              <a:solidFill>
                <a:srgbClr val="FFFFFF"/>
              </a:solidFill>
            </a:endParaRPr>
          </a:p>
        </p:txBody>
      </p:sp>
      <p:sp useBgFill="1">
        <p:nvSpPr>
          <p:cNvPr id="140" name="Rectangle 139">
            <a:extLst>
              <a:ext uri="{FF2B5EF4-FFF2-40B4-BE49-F238E27FC236}">
                <a16:creationId xmlns="" xmlns:a16="http://schemas.microsoft.com/office/drawing/2014/main" id="{8B4B154C-0A60-41BF-B149-21BD6D9B9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400" y="0"/>
            <a:ext cx="61265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4DC1BCB1-67D2-4359-8F92-3A69D16DD1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14488" y="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8800E080-59F0-4F83-B2C9-C7330EFDF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5F506867-1785-46B5-8ECF-33F482D02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6894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7" descr="42-170949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5"/>
          <a:stretch>
            <a:fillRect/>
          </a:stretch>
        </p:blipFill>
        <p:spPr bwMode="auto">
          <a:xfrm>
            <a:off x="448647" y="638908"/>
            <a:ext cx="5182039" cy="58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A8A8A2B6-6C82-4F71-BD0A-2E57CD231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644123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2BEE9E27-5550-4DAA-935D-B987C1160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9B4AF4B7-C89D-4321-877F-0944ED8F4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486F1C7C-0D59-4A57-B9FF-60AF2D0EC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76173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5735DC8C-B370-4340-B37D-4472C16391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3618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C404BB8C-445B-49D4-853C-25A9312862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6306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045B8EE3-9336-45C5-ACE9-280CCFD2F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3618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00" y="889160"/>
            <a:ext cx="4772068" cy="506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38001" y="2098026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cap="all" spc="-100" dirty="0"/>
              <a:t>Unfortunately</a:t>
            </a:r>
            <a:br>
              <a:rPr lang="en-US" altLang="ur-PK" cap="all" spc="-100" dirty="0"/>
            </a:br>
            <a:r>
              <a:rPr lang="en-US" altLang="ur-PK" cap="all" spc="-100" dirty="0"/>
              <a:t>you don’t get a user’s manual for parenting </a:t>
            </a:r>
          </a:p>
        </p:txBody>
      </p:sp>
    </p:spTree>
    <p:extLst>
      <p:ext uri="{BB962C8B-B14F-4D97-AF65-F5344CB8AC3E}">
        <p14:creationId xmlns:p14="http://schemas.microsoft.com/office/powerpoint/2010/main" val="2913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4DAE230-71F7-4B5D-8884-60E4F7DD1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75B2E110-E151-4703-8A63-49ABA9BB7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05" y="5173389"/>
            <a:ext cx="7299580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3600" cap="all" spc="-100" dirty="0"/>
              <a:t>Their intentions are not bad. They’re trying their best!</a:t>
            </a:r>
            <a:br>
              <a:rPr lang="en-US" altLang="ur-PK" sz="3600" cap="all" spc="-100" dirty="0"/>
            </a:br>
            <a:endParaRPr lang="en-US" altLang="ur-PK" sz="3600" cap="all" spc="-100" dirty="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E5A367F-2C45-4F9B-8882-C2B98DF82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701E288A-A346-4DA1-8C36-FEA990BCAC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75712D89-374F-4DC4-BF2A-9F48C41E9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636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FC2FC56B-D168-47CD-B287-283CD2D5B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9129"/>
          <a:stretch/>
        </p:blipFill>
        <p:spPr>
          <a:xfrm>
            <a:off x="0" y="10389"/>
            <a:ext cx="9144000" cy="492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4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389F0B-F65D-9344-BE3C-52FEF6B30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1674"/>
          <a:stretch/>
        </p:blipFill>
        <p:spPr>
          <a:xfrm>
            <a:off x="20" y="-7290"/>
            <a:ext cx="9143980" cy="685799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1281" y="2091263"/>
            <a:ext cx="6801439" cy="24615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3900" b="1" dirty="0">
                <a:solidFill>
                  <a:srgbClr val="FFFF00"/>
                </a:solidFill>
              </a:rPr>
              <a:t>Your relationship with your mother is sometimes like being on a big scary roller coaster </a:t>
            </a:r>
            <a:endParaRPr lang="en-IN" altLang="ur-PK" sz="3900" b="1" dirty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1281" y="4623127"/>
            <a:ext cx="6803136" cy="457201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5" name="Rectangle 84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29695" cy="7478688"/>
          </a:xfrm>
          <a:prstGeom prst="rect">
            <a:avLst/>
          </a:prstGeom>
        </p:spPr>
      </p:pic>
      <p:sp>
        <p:nvSpPr>
          <p:cNvPr id="4813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1601" y="402738"/>
            <a:ext cx="4824546" cy="24615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altLang="ur-PK" sz="4500" cap="all" spc="-100" dirty="0"/>
              <a:t>The communication gap between parents and teenagers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72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42" name="Rectangle 74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1143" name="Rectangle 76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1144" name="Rectangle 78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1145" name="Group 80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146" name="Rectangle 85">
            <a:extLst>
              <a:ext uri="{FF2B5EF4-FFF2-40B4-BE49-F238E27FC236}">
                <a16:creationId xmlns="" xmlns:a16="http://schemas.microsoft.com/office/drawing/2014/main" id="{39026F13-499B-4EC7-B5BA-99A52E90C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91139" name="Picture 10" descr="20468-01"/>
          <p:cNvPicPr>
            <a:picLocks noChangeAspect="1" noChangeArrowheads="1"/>
          </p:cNvPicPr>
          <p:nvPr/>
        </p:nvPicPr>
        <p:blipFill rotWithShape="1">
          <a:blip r:embed="rId4"/>
          <a:srcRect l="31260" r="23724" b="2"/>
          <a:stretch/>
        </p:blipFill>
        <p:spPr bwMode="auto">
          <a:xfrm>
            <a:off x="462552" y="621793"/>
            <a:ext cx="3282376" cy="561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87">
            <a:extLst>
              <a:ext uri="{FF2B5EF4-FFF2-40B4-BE49-F238E27FC236}">
                <a16:creationId xmlns="" xmlns:a16="http://schemas.microsoft.com/office/drawing/2014/main" id="{6D4A3EB8-C534-4357-BED1-BD13786224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15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014936" y="1348844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4400" cap="all" spc="-100"/>
              <a:t> Do you  and your parents speak different languages ?</a:t>
            </a:r>
          </a:p>
        </p:txBody>
      </p:sp>
      <p:sp>
        <p:nvSpPr>
          <p:cNvPr id="91148" name="Rectangle 89">
            <a:extLst>
              <a:ext uri="{FF2B5EF4-FFF2-40B4-BE49-F238E27FC236}">
                <a16:creationId xmlns="" xmlns:a16="http://schemas.microsoft.com/office/drawing/2014/main" id="{3FA13F65-6422-4EBC-B70B-E95950B28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149" name="Straight Connector 91">
            <a:extLst>
              <a:ext uri="{FF2B5EF4-FFF2-40B4-BE49-F238E27FC236}">
                <a16:creationId xmlns="" xmlns:a16="http://schemas.microsoft.com/office/drawing/2014/main" id="{74EC5015-DFE8-4264-BCD5-E4D5A3EEF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50" name="Straight Connector 93">
            <a:extLst>
              <a:ext uri="{FF2B5EF4-FFF2-40B4-BE49-F238E27FC236}">
                <a16:creationId xmlns="" xmlns:a16="http://schemas.microsoft.com/office/drawing/2014/main" id="{E6A8CE91-4412-4504-94E5-903CCFE92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51" name="Straight Connector 95">
            <a:extLst>
              <a:ext uri="{FF2B5EF4-FFF2-40B4-BE49-F238E27FC236}">
                <a16:creationId xmlns="" xmlns:a16="http://schemas.microsoft.com/office/drawing/2014/main" id="{DC3B8F69-5432-41A9-80AA-ECBDFA57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B5D6631-F74B-410E-B60D-7C97D6D77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F300CB1-0412-47A2-BA30-07135C98E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1AC820A-F7A7-46F3-933A-2CCC7201D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DAFCA3D-277C-4C06-BC17-5108F3A700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5457DF47-900A-447E-9B61-2B94B7495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84772325-EEFF-4BA8-841C-29A78A2E4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AD3094C5-7785-41DD-B095-217D26651E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D3CF66E-289D-4AB8-85D9-C0B9AE18B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C4DAE230-71F7-4B5D-8884-60E4F7DD1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75B2E110-E151-4703-8A63-49ABA9BB7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8E5A367F-2C45-4F9B-8882-C2B98DF82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701E288A-A346-4DA1-8C36-FEA990BCAC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75712D89-374F-4DC4-BF2A-9F48C41E9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636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FC2FC56B-D168-47CD-B287-283CD2D5B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8" y="15686"/>
            <a:ext cx="7683429" cy="5488163"/>
          </a:xfrm>
          <a:prstGeom prst="rect">
            <a:avLst/>
          </a:prstGeom>
        </p:spPr>
      </p:pic>
      <p:sp>
        <p:nvSpPr>
          <p:cNvPr id="5017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85850" y="4860483"/>
            <a:ext cx="7299580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3600" cap="all" spc="-100" dirty="0"/>
              <a:t>You and your parents see life through different glasses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A8C6BC2-E9E2-4780-8A41-064073CD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70450CF-22E9-4B1D-B146-30FEE770C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80238079-1F65-476A-BC6C-F2D3BD268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740C935-D2D3-4F63-A4DA-CD768BB3F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BE8D8045-0F80-4964-B591-0D599AB42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F8A5889-0EE6-4E19-98FE-29F79E987B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1B0FE4C3-64BE-4A2B-818D-4D8447934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54670D04-30D8-487E-A3F4-0655E4801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2B9B3A6-E1DE-4B05-9E3B-69AA179640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0D7F7C1-416D-4004-A948-BF6722A1F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120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20705" y="5173389"/>
            <a:ext cx="7299580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5200" cap="all" spc="-100" dirty="0"/>
              <a:t>Different worries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E43580A9-5004-40E4-A1DC-63E6B4AE4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6F2D1F0-EC99-445C-83D1-A40DD1B0D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03847746-0DD2-4849-B8F1-0C078E28D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636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8A21A06E-1802-4D35-B16B-A464B11AC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5232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64" name="Content Placeholder 96263">
            <a:extLst>
              <a:ext uri="{FF2B5EF4-FFF2-40B4-BE49-F238E27FC236}">
                <a16:creationId xmlns="" xmlns:a16="http://schemas.microsoft.com/office/drawing/2014/main" id="{97FD98D4-95A2-4D02-8A99-794C735D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03120"/>
            <a:ext cx="7543800" cy="393192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" y="-45720"/>
            <a:ext cx="9159160" cy="69037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A8C6BC2-E9E2-4780-8A41-064073CD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E70450CF-22E9-4B1D-B146-30FEE770C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80238079-1F65-476A-BC6C-F2D3BD268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3740C935-D2D3-4F63-A4DA-CD768BB3F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BE8D8045-0F80-4964-B591-0D599AB42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F8A5889-0EE6-4E19-98FE-29F79E987B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1B0FE4C3-64BE-4A2B-818D-4D8447934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54670D04-30D8-487E-A3F4-0655E4801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6" name="Rectangle 85">
            <a:extLst>
              <a:ext uri="{FF2B5EF4-FFF2-40B4-BE49-F238E27FC236}">
                <a16:creationId xmlns="" xmlns:a16="http://schemas.microsoft.com/office/drawing/2014/main" id="{37B80A51-3224-4134-8413-79708750D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92C6BB88-5524-41E6-8092-5F71A0FE4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004723"/>
            <a:ext cx="8461207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3CA1C36C-0CCE-4EF8-B411-E7A8258011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4169490"/>
            <a:ext cx="8215884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50545" y="4328598"/>
            <a:ext cx="8020791" cy="11515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altLang="en-US" cap="all" spc="-100" dirty="0">
                <a:solidFill>
                  <a:srgbClr val="FFFFFF"/>
                </a:solidFill>
              </a:rPr>
              <a:t>Focus on your reaction:</a:t>
            </a:r>
            <a:br>
              <a:rPr lang="en-US" altLang="en-US" cap="all" spc="-100" dirty="0">
                <a:solidFill>
                  <a:srgbClr val="FFFFFF"/>
                </a:solidFill>
              </a:rPr>
            </a:br>
            <a:r>
              <a:rPr lang="en-US" altLang="en-US" cap="all" spc="-100" dirty="0">
                <a:solidFill>
                  <a:srgbClr val="FFFFFF"/>
                </a:solidFill>
              </a:rPr>
              <a:t>WHAT </a:t>
            </a:r>
            <a:r>
              <a:rPr lang="en-US" altLang="en-US" b="1" cap="all" spc="-100" dirty="0" err="1">
                <a:solidFill>
                  <a:srgbClr val="FFFFFF"/>
                </a:solidFill>
              </a:rPr>
              <a:t>yOU</a:t>
            </a:r>
            <a:r>
              <a:rPr lang="en-US" altLang="en-US" cap="all" spc="-100" dirty="0">
                <a:solidFill>
                  <a:srgbClr val="FFFFFF"/>
                </a:solidFill>
              </a:rPr>
              <a:t> SAY IS IN YOUR HANDS</a:t>
            </a:r>
          </a:p>
        </p:txBody>
      </p:sp>
      <p:pic>
        <p:nvPicPr>
          <p:cNvPr id="32772" name="Picture 4" descr="C:\Users\Sara Asif\Desktop\Pictur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0"/>
          <a:stretch>
            <a:fillRect/>
          </a:stretch>
        </p:blipFill>
        <p:spPr bwMode="auto">
          <a:xfrm>
            <a:off x="492822" y="447333"/>
            <a:ext cx="8155348" cy="323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3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52C9F0CC-9F30-4B99-AC35-5A6C416A05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ur-PK" sz="4400"/>
              <a:t>How bad is this communication gap?</a:t>
            </a:r>
          </a:p>
        </p:txBody>
      </p:sp>
      <p:graphicFrame>
        <p:nvGraphicFramePr>
          <p:cNvPr id="95237" name="Rectangle 7">
            <a:extLst>
              <a:ext uri="{FF2B5EF4-FFF2-40B4-BE49-F238E27FC236}">
                <a16:creationId xmlns="" xmlns:a16="http://schemas.microsoft.com/office/drawing/2014/main" id="{0D7C6016-B2FD-4593-AF5F-801C14E0F1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302170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52C9F0CC-9F30-4B99-AC35-5A6C416A05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57" name="Rectangle 256">
            <a:extLst>
              <a:ext uri="{FF2B5EF4-FFF2-40B4-BE49-F238E27FC236}">
                <a16:creationId xmlns="" xmlns:a16="http://schemas.microsoft.com/office/drawing/2014/main" id="{7455F7F3-3A58-4BBB-95C7-CF706F9FFA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3AE3D314-6F93-4D91-8C0F-E92657F465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ur-PK" sz="2600"/>
              <a:t>How bad is this communication gap?</a:t>
            </a:r>
          </a:p>
        </p:txBody>
      </p:sp>
      <p:graphicFrame>
        <p:nvGraphicFramePr>
          <p:cNvPr id="95237" name="Rectangle 7">
            <a:extLst>
              <a:ext uri="{FF2B5EF4-FFF2-40B4-BE49-F238E27FC236}">
                <a16:creationId xmlns="" xmlns:a16="http://schemas.microsoft.com/office/drawing/2014/main" id="{F9500050-7F04-48DD-B3D7-F2F5AD0B22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870688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11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2" y="811"/>
            <a:ext cx="9144992" cy="4915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020" y="4797152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My parents 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years </a:t>
            </a:r>
          </a:p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of experience</a:t>
            </a:r>
            <a: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6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 &gt;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Mine</a:t>
            </a:r>
            <a:r>
              <a:rPr lang="en-US" sz="6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/>
            </a:r>
            <a:br>
              <a:rPr lang="en-US" sz="6000" b="1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3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86167"/>
            <a:ext cx="7680960" cy="1371600"/>
          </a:xfrm>
        </p:spPr>
        <p:txBody>
          <a:bodyPr/>
          <a:lstStyle/>
          <a:p>
            <a:pPr eaLnBrk="1" hangingPunct="1"/>
            <a:r>
              <a:rPr lang="en-US" altLang="ur-PK" dirty="0">
                <a:solidFill>
                  <a:schemeClr val="bg1"/>
                </a:solidFill>
              </a:rPr>
              <a:t>Why are they wiser?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44000" cy="5429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My dad’s age       40 yrs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+  My mom’s age      35 yrs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= My parent’s combined age  75 yrs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latin typeface="+mj-lt"/>
              </a:rPr>
              <a:t>                             - My age  15 yrs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>
                <a:latin typeface="+mj-lt"/>
              </a:rPr>
              <a:t>                              = 60 </a:t>
            </a:r>
            <a:r>
              <a:rPr lang="en-US" sz="4000" dirty="0" err="1">
                <a:latin typeface="+mj-lt"/>
              </a:rPr>
              <a:t>yrs</a:t>
            </a:r>
            <a:endParaRPr lang="en-US" sz="40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4000" dirty="0">
                <a:latin typeface="+mj-lt"/>
              </a:rPr>
              <a:t>                                  more than ours</a:t>
            </a:r>
          </a:p>
        </p:txBody>
      </p:sp>
      <p:pic>
        <p:nvPicPr>
          <p:cNvPr id="83972" name="Picture 4" descr="42-174216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4149725"/>
            <a:ext cx="244792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0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39026F13-499B-4EC7-B5BA-99A52E90C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7986A0-1B26-2F48-A39C-611473242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52462" b="1"/>
          <a:stretch/>
        </p:blipFill>
        <p:spPr>
          <a:xfrm>
            <a:off x="462552" y="621793"/>
            <a:ext cx="3282376" cy="5614416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6D4A3EB8-C534-4357-BED1-BD13786224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291" name="Subtitle 1"/>
          <p:cNvSpPr>
            <a:spLocks noGrp="1"/>
          </p:cNvSpPr>
          <p:nvPr>
            <p:ph type="subTitle" idx="1"/>
          </p:nvPr>
        </p:nvSpPr>
        <p:spPr>
          <a:xfrm>
            <a:off x="4203457" y="2312492"/>
            <a:ext cx="4474979" cy="28447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ur-PK" sz="3200" dirty="0"/>
              <a:t>LET’S </a:t>
            </a:r>
            <a:r>
              <a:rPr lang="en-US" altLang="ur-PK" sz="3200" b="1" dirty="0"/>
              <a:t>SELF- EVALUATE</a:t>
            </a:r>
          </a:p>
          <a:p>
            <a:pPr>
              <a:spcAft>
                <a:spcPts val="600"/>
              </a:spcAft>
            </a:pPr>
            <a:r>
              <a:rPr lang="en-US" altLang="ur-PK" sz="3200" dirty="0"/>
              <a:t>&amp; </a:t>
            </a:r>
          </a:p>
          <a:p>
            <a:pPr>
              <a:spcAft>
                <a:spcPts val="600"/>
              </a:spcAft>
            </a:pPr>
            <a:r>
              <a:rPr lang="en-US" altLang="ur-PK" sz="3200" dirty="0"/>
              <a:t>BEGIN BY FILLING IN THIS  SHORTQUIZ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3FA13F65-6422-4EBC-B70B-E95950B28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74EC5015-DFE8-4264-BCD5-E4D5A3EEF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E6A8CE91-4412-4504-94E5-903CCFE92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DC3B8F69-5432-41A9-80AA-ECBDFA57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467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2293" name="AutoShape 8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63513" y="-1638300"/>
            <a:ext cx="5467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2294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83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28625" y="5072063"/>
            <a:ext cx="8143875" cy="1470025"/>
          </a:xfrm>
        </p:spPr>
        <p:txBody>
          <a:bodyPr/>
          <a:lstStyle/>
          <a:p>
            <a:pPr eaLnBrk="1" hangingPunct="1"/>
            <a:r>
              <a:rPr lang="en-US" altLang="ur-PK" dirty="0">
                <a:solidFill>
                  <a:schemeClr val="bg1"/>
                </a:solidFill>
              </a:rPr>
              <a:t>Both of u are right!</a:t>
            </a:r>
            <a:br>
              <a:rPr lang="en-US" altLang="ur-PK" dirty="0">
                <a:solidFill>
                  <a:schemeClr val="bg1"/>
                </a:solidFill>
              </a:rPr>
            </a:br>
            <a:endParaRPr lang="en-US" altLang="ur-PK" dirty="0">
              <a:solidFill>
                <a:schemeClr val="bg1"/>
              </a:solidFill>
            </a:endParaRPr>
          </a:p>
        </p:txBody>
      </p:sp>
      <p:pic>
        <p:nvPicPr>
          <p:cNvPr id="58372" name="Picture 5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928688"/>
            <a:ext cx="41751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83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94EEE-C53A-0942-9A9B-B4D5F5FB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 THE MIDDLE GROUND-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Compromise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63" y="2132856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2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EC1F2EE-9F2C-45AA-84E8-A1DE5C407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CDE08CC-3B26-4FC8-A07D-B58CBE490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47" y="0"/>
            <a:ext cx="9143999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B354D381-0BAB-445E-9E77-90AB789E9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2502" y="643464"/>
            <a:ext cx="4701870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FC1718E8-55AA-4B97-B0F7-AE5CF7989F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4587" y="809244"/>
            <a:ext cx="44577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04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162" y="1490521"/>
            <a:ext cx="3762550" cy="36628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“Before you criticize someone,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You should walk a mile in their shoes.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Then, if you do, you’re a mile away…and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You’ve got their shoes.”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UNDERSTAND EACH OTHER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82DEB938-4D34-4A47-B268-0E3467680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3347" y="640856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48417BB0-87D9-4E1F-B85C-D130A56261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19907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100F15C6-AE3E-4CCF-A16E-3C70A74F4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6780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956D3942-7761-4954-8B42-9CB25A7F4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199072" y="128615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4E5A167-47F8-4EB6-BE4B-3AA08ED5B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7041" y="0"/>
            <a:ext cx="34770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3" name="Picture 9" descr="42-17172340"/>
          <p:cNvPicPr>
            <a:picLocks noChangeAspect="1" noChangeArrowheads="1"/>
          </p:cNvPicPr>
          <p:nvPr/>
        </p:nvPicPr>
        <p:blipFill>
          <a:blip r:embed="rId4"/>
          <a:srcRect t="6734"/>
          <a:stretch>
            <a:fillRect/>
          </a:stretch>
        </p:blipFill>
        <p:spPr bwMode="auto">
          <a:xfrm>
            <a:off x="6149639" y="1674844"/>
            <a:ext cx="2518222" cy="3518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9026F13-499B-4EC7-B5BA-99A52E90C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F8765F-6284-3148-91D9-68E881D08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r="10617" b="-1"/>
          <a:stretch/>
        </p:blipFill>
        <p:spPr>
          <a:xfrm>
            <a:off x="462552" y="621793"/>
            <a:ext cx="3282376" cy="561441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4A3EB8-C534-4357-BED1-BD13786224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14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14936" y="1348844"/>
            <a:ext cx="4287254" cy="30427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 sz="5200"/>
              <a:t>Listen first then talk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FA13F65-6422-4EBC-B70B-E95950B28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8473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74EC5015-DFE8-4264-BCD5-E4D5A3EEF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E6A8CE91-4412-4504-94E5-903CCFE92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929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DC3B8F69-5432-41A9-80AA-ECBDFA57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241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A8C6BC2-E9E2-4780-8A41-064073CD4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E70450CF-22E9-4B1D-B146-30FEE770C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80238079-1F65-476A-BC6C-F2D3BD268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3740C935-D2D3-4F63-A4DA-CD768BB3F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BE8D8045-0F80-4964-B591-0D599AB42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AF8A5889-0EE6-4E19-98FE-29F79E987B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1B0FE4C3-64BE-4A2B-818D-4D8447934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54670D04-30D8-487E-A3F4-0655E4801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12B9B3A6-E1DE-4B05-9E3B-69AA179640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0D7F7C1-416D-4004-A948-BF6722A1F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920705" y="3382625"/>
            <a:ext cx="7299580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ur-PK" sz="5200" cap="all" spc="-100" dirty="0"/>
              <a:t>Our natural response = ARGUING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28700" y="5012330"/>
            <a:ext cx="7138087" cy="7507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ur-PK" sz="2000" spc="80" dirty="0"/>
              <a:t>The moment our parents say something we get </a:t>
            </a:r>
            <a:r>
              <a:rPr lang="en-US" altLang="ur-PK" sz="2000" b="1" spc="80" dirty="0"/>
              <a:t>angry and defensive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E43580A9-5004-40E4-A1DC-63E6B4AE4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C6F2D1F0-EC99-445C-83D1-A40DD1B0D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03847746-0DD2-4849-B8F1-0C078E28D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06365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8A21A06E-1802-4D35-B16B-A464B11AC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937635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 descr="Angry Face with Solid Fill">
            <a:extLst>
              <a:ext uri="{FF2B5EF4-FFF2-40B4-BE49-F238E27FC236}">
                <a16:creationId xmlns="" xmlns:a16="http://schemas.microsoft.com/office/drawing/2014/main" id="{AF15FB1E-35B6-4B1F-8491-D3E108C91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8257" y="1248964"/>
            <a:ext cx="1824476" cy="18244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571" name="Picture 7" descr="42-16038470"/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722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55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1281" y="2091263"/>
            <a:ext cx="6801439" cy="24615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ur-PK"/>
              <a:t>Listening is like peeling an onion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71">
            <a:extLst>
              <a:ext uri="{FF2B5EF4-FFF2-40B4-BE49-F238E27FC236}">
                <a16:creationId xmlns="" xmlns:a16="http://schemas.microsoft.com/office/drawing/2014/main" id="{1A856DE3-B9AB-43F7-A80F-CB9F149A90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20017" y="2676646"/>
            <a:ext cx="2429121" cy="2408538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ur-PK" sz="4400" b="1" dirty="0">
                <a:solidFill>
                  <a:srgbClr val="FFFFFF"/>
                </a:solidFill>
                <a:latin typeface="AgencyGothic" pitchFamily="2" charset="0"/>
              </a:rPr>
              <a:t>ACT LIKE A MIRROR</a:t>
            </a:r>
          </a:p>
        </p:txBody>
      </p:sp>
      <p:sp useBgFill="1">
        <p:nvSpPr>
          <p:cNvPr id="62470" name="Rectangle 73">
            <a:extLst>
              <a:ext uri="{FF2B5EF4-FFF2-40B4-BE49-F238E27FC236}">
                <a16:creationId xmlns="" xmlns:a16="http://schemas.microsoft.com/office/drawing/2014/main" id="{8B4B154C-0A60-41BF-B149-21BD6D9B9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400" y="0"/>
            <a:ext cx="61265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1" name="Rectangle 75">
            <a:extLst>
              <a:ext uri="{FF2B5EF4-FFF2-40B4-BE49-F238E27FC236}">
                <a16:creationId xmlns="" xmlns:a16="http://schemas.microsoft.com/office/drawing/2014/main" id="{4DC1BCB1-67D2-4359-8F92-3A69D16DD1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14488" y="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472" name="Straight Connector 77">
            <a:extLst>
              <a:ext uri="{FF2B5EF4-FFF2-40B4-BE49-F238E27FC236}">
                <a16:creationId xmlns="" xmlns:a16="http://schemas.microsoft.com/office/drawing/2014/main" id="{8800E080-59F0-4F83-B2C9-C7330EFDF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73" name="Straight Connector 79">
            <a:extLst>
              <a:ext uri="{FF2B5EF4-FFF2-40B4-BE49-F238E27FC236}">
                <a16:creationId xmlns="" xmlns:a16="http://schemas.microsoft.com/office/drawing/2014/main" id="{5F506867-1785-46B5-8ECF-33F482D02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68943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7" descr="42-19434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/>
          <a:stretch>
            <a:fillRect/>
          </a:stretch>
        </p:blipFill>
        <p:spPr bwMode="auto">
          <a:xfrm>
            <a:off x="1007740" y="645106"/>
            <a:ext cx="4131347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74" name="Straight Connector 81">
            <a:extLst>
              <a:ext uri="{FF2B5EF4-FFF2-40B4-BE49-F238E27FC236}">
                <a16:creationId xmlns="" xmlns:a16="http://schemas.microsoft.com/office/drawing/2014/main" id="{A8A8A2B6-6C82-4F71-BD0A-2E57CD231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000213" y="644123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4673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  <p:sp>
        <p:nvSpPr>
          <p:cNvPr id="13316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952625"/>
            <a:ext cx="684076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ur-PK" sz="1600" b="1" kern="0" dirty="0">
                <a:solidFill>
                  <a:srgbClr val="FFC000"/>
                </a:solidFill>
                <a:latin typeface="Boopee"/>
                <a:cs typeface="Arial"/>
              </a:rPr>
              <a:t> </a:t>
            </a: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The Prophet was asked about the great sins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He said, "They are: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(1 ) To join others in worship with Allah,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altLang="ur-PK" sz="2400" b="1" kern="0" dirty="0">
                <a:solidFill>
                  <a:srgbClr val="0070C0"/>
                </a:solidFill>
                <a:latin typeface="+mn-lt"/>
                <a:cs typeface="Arial"/>
              </a:rPr>
              <a:t>(2) To be undutiful to one's parents.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(3) To kill a person (which Allah has forbidden to kill)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ur-PK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(4) And to give a false witness</a:t>
            </a:r>
            <a:r>
              <a:rPr lang="en-US" altLang="ur-PK" sz="2400" b="1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.“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altLang="ur-PK" sz="2000" b="1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Bukhari</a:t>
            </a:r>
            <a:r>
              <a:rPr lang="en-US" altLang="ur-PK" sz="2400" b="1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altLang="ur-PK" sz="2800" b="1" kern="0" dirty="0">
                <a:solidFill>
                  <a:srgbClr val="FFC000"/>
                </a:solidFill>
                <a:latin typeface="+mn-lt"/>
                <a:cs typeface="Arial"/>
              </a:rPr>
              <a:t/>
            </a:r>
            <a:br>
              <a:rPr lang="en-US" altLang="ur-PK" sz="2800" b="1" kern="0" dirty="0">
                <a:solidFill>
                  <a:srgbClr val="FFC000"/>
                </a:solidFill>
                <a:latin typeface="+mn-lt"/>
                <a:cs typeface="Arial"/>
              </a:rPr>
            </a:br>
            <a:endParaRPr lang="en-GB" sz="12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ubtitle 1"/>
          <p:cNvSpPr>
            <a:spLocks noGrp="1"/>
          </p:cNvSpPr>
          <p:nvPr>
            <p:ph type="subTitle" idx="1"/>
          </p:nvPr>
        </p:nvSpPr>
        <p:spPr>
          <a:xfrm>
            <a:off x="1171575" y="3933056"/>
            <a:ext cx="7059278" cy="125192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ur-PK" sz="3800" b="1" dirty="0">
                <a:solidFill>
                  <a:schemeClr val="accent2">
                    <a:lumMod val="50000"/>
                  </a:schemeClr>
                </a:solidFill>
              </a:rPr>
              <a:t>And with the parents do </a:t>
            </a:r>
            <a:r>
              <a:rPr lang="en-US" altLang="ur-PK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utmost good</a:t>
            </a:r>
            <a:endParaRPr lang="ur-PK" altLang="ur-PK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3011985" y="-2008188"/>
            <a:ext cx="546735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" name="AutoShape 8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83568" y="2276872"/>
            <a:ext cx="7547285" cy="20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2" eaLnBrk="0" hangingPunct="0">
              <a:spcBef>
                <a:spcPct val="20000"/>
              </a:spcBef>
              <a:defRPr/>
            </a:pPr>
            <a:r>
              <a:rPr lang="ar-SA" altLang="ur-PK" sz="8000" b="1" kern="0" dirty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وَبِالْوَالِدَيْنِ إِحْسَانًا</a:t>
            </a:r>
            <a:endParaRPr lang="en-US" altLang="ur-PK" sz="8000" b="1" kern="0" dirty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342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1"/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400800" cy="1752600"/>
          </a:xfrm>
        </p:spPr>
        <p:txBody>
          <a:bodyPr>
            <a:normAutofit/>
          </a:bodyPr>
          <a:lstStyle/>
          <a:p>
            <a:pPr marL="0" lvl="2"/>
            <a:r>
              <a:rPr lang="en-GB" altLang="ur-PK" sz="6000" b="1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Do not say “</a:t>
            </a:r>
            <a:r>
              <a:rPr lang="en-GB" altLang="ur-PK" sz="6000" b="1" dirty="0" err="1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Ufff</a:t>
            </a:r>
            <a:r>
              <a:rPr lang="en-GB" altLang="ur-PK" sz="6000" b="1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”</a:t>
            </a:r>
          </a:p>
          <a:p>
            <a:endParaRPr lang="ur-PK" altLang="ur-PK" sz="4800" b="1" dirty="0">
              <a:solidFill>
                <a:srgbClr val="002060"/>
              </a:solidFill>
            </a:endParaRPr>
          </a:p>
        </p:txBody>
      </p:sp>
      <p:sp>
        <p:nvSpPr>
          <p:cNvPr id="15364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52413" y="-1790700"/>
            <a:ext cx="546735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" name="AutoShape 8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1068144" y="2652712"/>
            <a:ext cx="882015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2" eaLnBrk="0" hangingPunct="0">
              <a:spcBef>
                <a:spcPct val="20000"/>
              </a:spcBef>
              <a:defRPr/>
            </a:pPr>
            <a:r>
              <a:rPr lang="en-US" altLang="ur-PK" sz="6000" b="1" kern="0" dirty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altLang="ur-PK" sz="6000" b="1" kern="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فَلاَ تَقُل لَّهُمَآ أُفٍّ</a:t>
            </a:r>
            <a:endParaRPr lang="en-GB" altLang="ur-PK" sz="6000" b="1" kern="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366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52413" y="-1827213"/>
            <a:ext cx="5467351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8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9" name="Title 8"/>
          <p:cNvSpPr>
            <a:spLocks noGrp="1"/>
          </p:cNvSpPr>
          <p:nvPr>
            <p:ph type="title"/>
          </p:nvPr>
        </p:nvSpPr>
        <p:spPr>
          <a:xfrm>
            <a:off x="731520" y="484438"/>
            <a:ext cx="7680960" cy="1371600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Ground rules 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16390" name="Content Placeholder 10"/>
          <p:cNvSpPr>
            <a:spLocks noGrp="1"/>
          </p:cNvSpPr>
          <p:nvPr>
            <p:ph idx="1"/>
          </p:nvPr>
        </p:nvSpPr>
        <p:spPr>
          <a:xfrm>
            <a:off x="457200" y="1627438"/>
            <a:ext cx="8229600" cy="4681882"/>
          </a:xfrm>
        </p:spPr>
        <p:txBody>
          <a:bodyPr>
            <a:normAutofit lnSpcReduction="10000"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One person speaks at a time.</a:t>
            </a: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Be respectful</a:t>
            </a: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We will make a sincere commitment to listen to one another</a:t>
            </a: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 We agree to try our hardest</a:t>
            </a: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 We will not carry any grudges against anyone</a:t>
            </a:r>
          </a:p>
          <a:p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We agree to attack the issues, not the people with whom we disagree</a:t>
            </a:r>
            <a:endParaRPr lang="en-GB" alt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52413" y="-1827213"/>
            <a:ext cx="5467351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8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My Attitude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16390" name="Content Placeholder 10"/>
          <p:cNvSpPr>
            <a:spLocks noGrp="1"/>
          </p:cNvSpPr>
          <p:nvPr>
            <p:ph idx="1"/>
          </p:nvPr>
        </p:nvSpPr>
        <p:spPr>
          <a:xfrm>
            <a:off x="457200" y="17855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</a:rPr>
              <a:t>What are my boundaries in this situation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002060"/>
              </a:buClr>
            </a:pP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How can </a:t>
            </a:r>
            <a:r>
              <a:rPr lang="en-US" altLang="en-US" sz="3200" b="1" u="sng" dirty="0">
                <a:solidFill>
                  <a:srgbClr val="002060"/>
                </a:solidFill>
              </a:rPr>
              <a:t>I</a:t>
            </a:r>
            <a:r>
              <a:rPr lang="en-US" altLang="en-US" sz="3200" b="1" dirty="0">
                <a:solidFill>
                  <a:srgbClr val="002060"/>
                </a:solidFill>
              </a:rPr>
              <a:t> solve the problem? </a:t>
            </a:r>
            <a:endParaRPr lang="en-US" altLang="en-US" sz="3200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Willingness to explore possible solutions? </a:t>
            </a: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1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6" descr="data:image/jpeg;base64,/9j/4AAQSkZJRgABAQAAAQABAAD/2wCEAAkGBxITDxUTExQSFhUUDRQWFhcVFhcXFRgWFxUWFxgUGBcZHSggGBolHBUVIjEjJSk3Li4wFx8zODMsQygtLisBCgoKDg0OGxAQGiwkICQsNCwsLDQsLCwsLS8sNCwsLCwsLDQsLSwsLCwsLCwsLywsLCwsLCwsLCwsLCwsLiwsLP/AABEIALoBDwMBEQACEQEDEQH/xAAcAAEAAgIDAQAAAAAAAAAAAAAAAgMEBgEFBwj/xABFEAABAwIDBAcDCQUHBQEAAAABAAIDBBEFEiEHMUFxBhMiUWGBkTJSoRQjM0JigpKx0XKTosHwFTRDU2Oy4SRzo7PCdP/EABsBAQACAwEBAAAAAAAAAAAAAAABAgMEBQYH/8QAOREBAAIBAgQCBgkDAwUAAAAAAAECAwQRBRIhMUFREzJhcZHwBhQiQoGhscHRI1KSwtLhFiQzQ2L/2gAMAwEAAhEDEQA/APcUBAQEBAQEBAQEBAQEEXvABJIAAuSdAPNBqGNbTcMp7jr+uePqU46037s47DTzcEGg43toqX3FLTxxD35iZH2/YbZrT95yDQcY6S1tV/eKmaQH6ubJH+7ZZnwQU4T0gq6X+71M8QH1WvJj/duuw+iDdsH20V0QAqIoagAbxeGQ+JLQWHyaEG9YPtjw2WwlMtO7T6VmZl/248wA8XWQbxhuKQVDM8EsUrfeje149WnRBloCAgICAgICAgICAgICAgICAgICAgICCuonYxpc9zWtAuXOIa0DvJOgQaZjG1PDYbhkjqhw4U7czf3riI/R10GiY1terZLinjhp26jM756XwIuAxp8C1w/mGi4vitRUm9TPLNre0jiWA+EYsxvkEGAUFZQQKCBQQKCJQIJXMeHsc5jxucxxa4cnNsQg27BtqOK09h14maB7NQ3rP4wQ8+bkG94Nt1iNhVUsjN3ahcJG8y12UgcroN9wTp5htVYQ1UWYmwY89XIT3BklifJBsiAgICAgICAgICAgICAgICAgx62tihYXyyRxsG90jgxo5lxsg0zFtqtBHcQ9bUu/0m5Y+fWSZQR4tug0fGNqWIS3EQhpmn3B1sv45AG/weaDS8RqZJ3Zp5JZnA3Ble59j9kHRn3QEGM5BWUFZQQKCsoIFBAoIFBEoIlBAoIlBFwQdxgvSuupLfJ6qaMAaMzZo/3b7s+CDfMF251bLCpghmGnajJif4k+00nwACDfsF2xYXPYPfJTuJtaZnZ/GzM0DxJCDeKDEIZmZ4ZI5WH60b2vb6tJCDJQEBAQEBAQEBAQYeJ4rBTszzzRRN75HtYD4C51Pgg0zFdqtKy4p4pqh2tjbqYr+L5BmI8WsIQabi20TEZrhr46dt90LQ59rbjLIDfm1rSg1GqJkfnkc+V/vyvdI8cnPJI5BBW5BU5BW5BW5BWUFZQQKCsoIFBg1NWQbADTvQWUTzJcAajf+uqra9aetLPg0ubUTMYq7zHu/dliheeAHMj+SwzqsceLoV4HrbfdiPfMftuf2c/7Pqf0UfW8ftZI+j+s/wDn4z/Dg4Y/vb6n9FH1vH7Vv+ntZ51+M/7UDhkn2fX/AIU/W8ftUn6P6yP7fj/wrdh8nu+hH6q0anFPiw24Lra/+vf3TH8qX0zxva70J/JZIy0ntMNW+h1NPWx2+E/qoKu1Z6TtLgoLaOqkifnie+N43Ojc5jvxNIKDdcF2uYrT2DpWTtAHZnYHH8bcrieZKDfsE2707tKqmliN7ZoiJWcyDlcOQBQb/gXTbDquwgqoXOO5hOST92+zvgg2BAQEBAQYHSDETT0c9QG5jBSyy5b2zdWwvy3sbXsg8fxLpriFQPp2xMN7Npmhtwd15XFz7+LS1Brb4hnLzdzzve8l8h5vcS4+qCLkFTkFTkFbkFTkFbkFbkFZQVlBAoKyggUGBPREkkHeeKCdHCYySHakW07t/Hkq2pW0bWhmwajLgtzYrbT2ZDp3n6zvUhRGKkfdj4Mltdqbd8tv8p/lWZHe871Knlr5QxTnyz3vb/Kf5QMjved6lTyx5I9Nk/un4ydc73nfiKjkr5R8F41OeO2S3+U/y5FXIPru8zf81WcOOfuwzU4lq69stvjv+u6xuJyDiDzH6WWOdLjnwbePjutp3tE++I/bZZ/at9Hsaf67isf1Xb1LTDajj8ZI2z4a2+fKYn9TNTP3gsPp+Vwm2op7U8/CNR3icc/D9N4/JwcLDtY5Aef6j9E+tTX167IngVMsc2mzRb584/hhz0Ujd7TbvGo+Cz0zUv2lzNRwzVafrek7ecdY/Lt+OzHWVoOCEHf4J00xGkAEFVM1oFgxzusjA7gyS7R5BB65sv2p1VdWtpKiKE5o3uEkeZhGRt9WkkEnwsg9fQEBBwQg1bF9ntBOS4RGB5JOenPVEk7y5gHVvPi5pQaVi+zStiuYHx1LQD2XfMzeAG+N58bsCDTMRhkgdkqI5IHE2AlaWgnua/2H/dJQY7kFTkFbkFTkFbkFbkFZQVlBAoKyggUECggUESgiUECgiUESg4KCJQcFAB1uiYmYneO7KgxKRvHMO52vx3rBfTY7eGzqabjWrw9Obmjynr+fdlDqp/sP/P8AX81h/q4PbDpxGh4n0iPR5P1/afykwvovWVMvVwU8srgbEtHYHi6Q2a0cyFt0vF43h57U6bJpsk48kdf19sex6d0a2EyOs6unDB/lwdp3nI4WB8A081Zger9G+h1DQj/poGMdaxkPalIO8GR13WNt17eCDvkBAQEBAQV1EDHtLHta9rhYtcA5pHcQdCg0vGNl1DLcw9ZTOvf5kjq+XVPuwD9kNPig0bGdm2IQ3MYjqWDjEerk84pDb0eT4INNqAWP6uRr45LXySNdG+3fkcAbeKCpyCtyCtyCsoKyggUFZQQKCBQQKCJQRKCBQRKCJQcFBEoOCgAXIA1JNgBqSe4DiUG8dGtlGJVdnGMU8ZPt1F2utfXLF7ZPMAHvQer9GNjWH0xD589VILH5zsxAjiImnXk4uRMTMTvDjC4v7Nxz5O24pq1uZjfqsfrYDkQW8ntvuWnWPRZeXwl6HNb69oPSz6+PpPtj56++JekrcedEBAQEBAQEBAQEGJiWGQVDOrnijlZ7sjGvHOxGh8UGiY1sjpX3NNLLTu903mi/C85x5PAHcg886S9Bq6iY6WVjJIWaulhdcNF7AuY6zx5BwHeg1VkrXbiD+fmOCDgoKyggUFZQQKCBQQKCJQRKCBQRKCJQcFB2GCYBVVj8tNBJKb2JaOw0/aebNb5lB6j0b2FyOs6unDB/lwdp3nI4WB8A080HqvRzodQ0I/6anjY61jIe3Kb77yOu63heyDvkBB55tPFq3C3D2hXafvID+dvVamo9anv/AId/g/8A4NRHhy/tZ6GttwBAQEBAQEBAQEBAQEGgbba7q8KMd9Z6qKMcmu64+VoreaDwCWMHeNe/j5HeEEM7huNx3O1+O/1ug5FWPrAj4j1H8wgmHAi4II8EESggUECggUESgiUECgi4oKHzhBQ+UlB9kdEZmPw6lexrWtfRwvDWgADNG0kWGg1KDt0BAQEHnnTT57HMNg/yyZj5Oz2/8C1Mv2sta/j8/B3+H/0uH58vn9n9v9T0NbbgCAgICAgICAgICAgIPDtuOLiStip2nSnhLn2P+JNYgEd4Y1p5SoPNHoKXIKnIKiNbjQ940KDkVDhvseeh9Qgm2pad+nP9UEyggUESgpklA4oMd9SeCDHc4negigFB9P7CcY6/Bo2E3dTSvhdffa+dnlleB90oPQ0BAQEHntAet6Uz3/wKEZfNsQP/ALXLVjrqJ9kO/kj0fCKbfet1/P8AiHoS2nAEBAQEBAQEBAQEBBh4viUdNTyTymzIoy93fpwA4kmwA4khB8u4pXPnnknk9uaVz3cbEnRoPc0WaPBoQYL0FLkFTkFTkFbkFbkEQ4jcbIJ/Kj3BBVJMTxQUlBEoOEHCAUHo+wrpQKTEupkNoqsNjJO4SgnqieZc5v3x3IPptAQEBB55gRy9J6xp+vSNI8dKc6fH0WrTpnt7v4d/U/a4TimPC3+56GtpwBAQEBAQEBAQEGPV18UX0kkbL7s72t/MpumKzPaEqaqjkF43seO9jg4fBCYmO7xfa70tFRL8jhdeGCS8rgdJJm3GTxYz4u/Y1IebvQUvQUuQVOQVOQVuQVuQQKCBQRKCJQRKDhBwgFBwg+mdj20NtfAKedwFXEy2p+mYP8QfbA9oefEgB6UgICDzbaBL8ixSkrxq0tdHI0EAlrbgkC+pyycrsbuutPUW9Hkrd6ThGKdZpMul7eMT8+2Pf1ltfRXpZT17XGLM1zCMzHgBwB3OFiQQbH05LPizVyR0crX8Oy6O0RfaYntMO+WVoCDFq6kghjAC9wuL+y1o3vdbh4cT5kRMpVjDmH6QmQ8c5u3yZ7I9L+JUbeZu5/s2MewDH/2yWj8I7J8wm0G5knbueyQdzxkd5vZp/CnUPl5H0kcjfEDO31ZcgcwE38zZkU9Sx47DmutvykG3PuUxMShoG1HpnJT2paZ2WZ7M0km8xxm4AbwD3WOvAC/EEa+pz+jjaO7t8G4X9cvNr+rHf5+f2eNzDM4uddznG7nOJc4nvLjqSuZN7WnrL29dLhxV5aViPwVMJY4OYSxw3OYS1w5Eaq9b2jtLXzabDeNrVj4MbVosNQBu4geC28epntZ57W8FpMTbD0nycE3W7ExMbw8xelqWmto2mFT1KqlyCpyG6pyCtyCtyCBQQKCJQRKCJQcIOEAoOEGbgrJ3VMQps/XmZvVZDZ+e/ZseGvFB9qRg2F99he26/FBJAQaBta6MT1UMctOC98Oe8Y9pzXZdW95GXdxv4WOtqMU3iJjwdrg3EK6a1q36Rbbr7nm2zPpGyjr88wdkkiMTiPqFz2HO4cQMuvHXyOvhtGO28uzxLBk1eLlp3id/f3fQzHggEEEEAgjUEHcQeIXReNmJidpSRDAw/XNId8jzb9hpLWDla7ubyqx5pZd1KC6BdAugpnpY3m7mtJ4G3aHJ28eSTESl839IKp0lfPK67mfLXdkucXPjjdka0vJzewwDfdczLavpevV7rQafPXh/9KeXeN427zPv/SHqGEdDsKqIGzRU3WxuGjoqmfODxDmPkGVw4i5K3IxUmOzy19frKW5bXmJYOK7MaR1/k9TLA87mVAuwm3sguDXed3KttPjnt0bOHjmpp6/2oecdI+j1TRSZKiMtv7Lx2on/ALD+PI2I7lrXxWp3d7TcQxamPsztPk6RxsfA/ms2DJtO0ubxbR+kr6SsdY/NB5W3N4iN93nqafJe3LFZ3cCO61b6iZ7O9puEUr1ydZ/Ja2Idy15vafF2MenxVjaKwmaZp4KsZbV7SyW0GDLG1qwwa2hLRcahbmHU888tu7z3E+DTp6+lxda+Ps+fnyde5bTgIFBAoIlBEoIlBwg4QCglFG5zg1oLnOcA0AXJJNgABvJKD6R2P7NvkLBVVLQap7LNbvEDCNWj/UI3ngNBxuHp6AgICD542l4N8lxKQNbZkvzrLbrP9oeFnhwt3WXMz05bvc8J1UZNNHnHSfw/4bvsZ6UGRjqKR13Rtzwk7zHftM+6SCPAng1bOmvvHLLi8c0sVv6evj39/n+Pz3eoLacB1uFH5iMcWxhp5t7LviCqV7JllZlYLoF0C6DnMoHiO0XohLTzyVEbHPppJHSEtBJhc4lz2vA3MuSQ7cL2NtL6GowTvzVeu4NxekYo0+Wdtu0/s0ygxKWB/WQSyRuNrmNxbe24Oto4eBWKl7U7OnqdLg1Eb2iJ9rvotpWJtFjO2Qd0kUR/Jov5rPGos5F+D6fw3hRWdPaiWMxSRUro3DtMyPa0+Ia14aHcQbXBU+mmemzFHCqUnmraYlq+cZyQCANwJzEX8bC/osVojbo6entato553mEJXgu3bhwCisbQnLki199vhCBkWamKLeLn6niFsH3J9/ggahyzfVqudPG8/hEOW1zh3FUtpKz2lnxfSDLWft1iWdTVLZAW7iRay08mK2Kd3pNFxDBrqTSOkz02dBKLEjxXVrO8RLwGenJktXylUVZiQKCJQRKCJQcIOEHa9HOjlVXTCKmidI7TMRoxgP1nuOjRod+/hdB9F7N9l0GHBs0uWary+3rkjuNRED6ZyLke7chB6EgICAgINL2qdGTWUWeMXmgu9gG9zbduPmQAR4tA4rDmx81XS4Zq/QZdp9W3Sf2l4LhGKSU1RHPEbPjfmbfceBae8EEg+BK0qzNZ3h6fNSuWk0t2l9J9E+k0FfTiWI2cABJGT2o3dx7xvsePqB0KXi0bw8dqdNfBflt+E+a+f5l5cfonuzE+487ye5p334G99+iejAvZICLggg7iDceqkc5kDMgZkC6BmQdFifQ/D6gky00RcTq5oMbye8ujIJ81WaVnvDPj1OXH6tph08my7DDuZKOUz/5kqnoaeTYjiep/ueX7SKCipqkU1Ix2aMfOvc97iXOAIjFzYWBuSBvNtLFYckVjpDq6C+fLXnvPftDUgw33rDu6UUnedpctYbnd/XBN4TFbRzT06dZdti3RqrpmNfUU8kbXAEOIBaL7g5zSQx3gbFXtjtXq18WswZp5Yl1PycFIz3hF+E6fJO+23uSbQA8VE6q62PgGn36zLMFM1rDbTTfxvw+K15yWvaN3apo8GnwW5Y2iI339vh+bXJXXJ5rr0jasQ+c6i/PltaPGVRVmJAoIlBEoIkoNowLZ5idWR1VLK1pt25R1TLd4L7Zh+yCg9R6LbB4mEPr5utOnzUN2x34h0h7ThyDeaD1zC8LhpohFBGyKNu5rGhov3m28+J1KDLQEBAQEBAQfNO0nC20+K1DGizC8SNHC0jQ4gdwDi4eS0Mtdry9boMs5NPWZ79vg2PZj0KrXTtqS59NEGuGa5Ejw4EWa33QcpObwte2mTFjtvv2afENbh5PRx9qfyh7mtt55hy4bGSSAWOP1mHKSe820d5gqOWE7qXU0zdzmyDud2H+oGUnyCrtJupdWBukgdGftizfxi7T6qN/NK8OUoc5kDMgZkFNbVtiifK72Y4nPdya0uPwCjdateaYiHzBLO6WV8r9XSSOe4/aeS5x9StC9ur22kxRWsRHh0QjGnmfzVLT1Z8dfs7+/9W/bIOjomqX1MgvHTvGQHc6a1wfuCx5uaeC2sNPvODxbVTWJxV8Z6/o9pdYgg6gixB3HwK2XnmsYp0Aw6ckmARuP1oSY/wCEdj1aqWx1nvDbxa7Pi9W0uifslp79mpqAPtCNx9Q0LFOmpLfrx3VV8vg7rAOgFHTPElnzSA3a6Yghp72saA2/iQSO9XphpTtDV1XE9TqY2vbp5MvGeheH1P0tPGT7zRlcORG5ZNvJoNOqti1GXEskqA33BI1tvvOjeSp3lGypuxzDh7cuIM8T1Lm/iZGQBzsp5jZ2NDsSwp3aE9VKP+7Fl/gjB+KmJ3Q7yj2R4PGQfkxeR/mSyuHm3NlPmFI2fC+j9JT/AEFNBEe+ONjSeZAuUHZICAgICAgICAgIOprOjVJLUtqZIGPmYAGudc7t3ZvlJHAkaKs0rM7zDNXUZK0mlbbRLtlZhEBAQcEIMJ+FR72XjP8Apmw82G7T6KvLCd2O+nmb7sg8Ow/0PZPqFG0m6r5W0GzrsceDxlJ5E6O8iVXdK7MpGvbQp8uFVR74Mv43NYf9yrbtLPpY3zV97wGFlmj19VzbT1e+w49qRv8AO7in1b5n81N+kqafa1N485/V7Fsbqr0Usel46wn7r2MIJ8w/0W7gnejyfGsfLqZnzhv2ZZnJMyDnMgZkDMgZkDMgplp2ONy0ZveGjvJw1HqoHLesb7Ep5SDOPXR3q5TvItGJvb7cenvMcD5kOtbyup5vNGy6lxeCQ2bI3Nf2T2Xeh1KmLRJszlZAgICAgICAgICAgICAgICAgi9gcLEAg7wRceiDBfhLP8Muj8Gm7PwOuAOVlXkhO7z7a1XvhpBTOMbnVLt7bgiONzXOJab2ucg38T3LXz25KutwfS+n1EeUdZeQVJs0+g5lc+kby9rqZ5Mcz+HxVUfEeI/L/hXyeEsGjj1q+75/J6FshqstZNHwkpQ7zjeAPhK70WfS27w4n0ixbcl/wes5ltvLmZAzIGZBzmQMyBmQMyDqcTxjKcjCM3Fx3N8B3n8lWbJiHXDtG7iXHvdr6d3kqJZLYwRYgEdxGiDPoquSL2bvZxjJuQO9hO4+G7kr1tMImGyU8zXsD2m7XC4KzxO6ixAQEBAQEBAQEBAQEBAQEBBRXVjIYnyyODWRsLnOO4AC5KTOya1m07Q+c+k+Nvrat9Q4EB1mxtO9kTb5W89S4+LiuPqMvPb2PovCOH/VcERPrT1l3XQboCMRZJJK+SOJhyRllrul+se0DdrRppvJOuhWxpsO9eaXH43xPkyxix9du/vdR0s6IPw6obG6RsokizNcGlp7LrEFtzbfwKpqcfJENrgus+s2t022hmbOXluJx2BOaKYWaLm2TNu4+yo0s/alH0jp/wBvWfa9hjqGk2B1G8HRw5tOo81vbvFrMyBmQMyBmRBmQMyDFxOr6uIkbzo3mePkLnyUTKWtNdw3nx/mqLL4oDvzEfsiw9EQy2SOb7Vi33hoR4kd3iEHYxKR2OByZZHx8HNEjfA3yv8A/k83FZMc+CtndLKqICAgICAgICAgICAgICAg802l0VfUl4PVU9BTjrHve+5lLQHF5Yy7iG7msNruFyd1sGatrxtvtDq8Oz4dPaLzXmv4R4RPz8+eg9COiVRXuFszYQfnZyNN+scXBz+GmjePAHTxabntvMbQ9JruMxpsHo625sk9/Zv/AB2fQGG0EcELIYmhscbA1rRwA8eJO8k6kkldKI26Q8Re02mbW7y8k23TN+VwAn2aN7jydJp/sK0tb12iHqPoztX0l7doh1myiDNi8RH1IJnnllDPzkCxaKPty3vpNaI09I85e41NKyQWe1rrbrjUcjw8l0piJeHdfLg1vo5HD7L+231vm+JVZp5J3YUsMrPajJHvR9sels3wVJrMLbq45mu3EG2+3DwPcoEsyBmQMyDqekD9Gc3H0A/VVsmHX0jAd4B5qEpw2c/S7RuAabeZQZ8IsXNJva2veCL2PiiGRhx+bby05X0+FlMDssN/vLP/AM8vpmiV6d0W7O/WZQQEBAQEBAQEBAQEBAQEBBRW0cc0ZjlYyRhtdj2hzTYgi7TodQD5JMbpraazvCyKNrWhrQGtAsABYAdwA3Ijumg8p2ldF3PfV19VIwQx0gjp42F2YuykR9Y4gADrZC6wvfS50N8GTHEzzz4dnW0ertSkafH96Y5p937M/Y90ddFE+rlaWuma1sQIs4QjXN3jObG3c1p4qulxcld57yzcc18anNy0n7Neke32vR1suGICDGqqCOT22Anv3OHJw1HqomInubuvmwVw+jk+7IL+QcNR5gqk4/JbdgTRSM9tjgPeb22+o1A5gKk1mE7q2Sgi4II7wbhVSwcajvHf3TfyOn6JI6yAkbreaqlOGO31XDXQtP8AX5KRlxMJFtQCe0Se0f05oh2cItopHZYHHmkfJwaBG3nfM/45RzaVkxx4q2d0sqogICAgICAgICAgICAgICAgICCmqpI5GhsjGPAcHAPaHAOabh1jxB4omJmOy5ECAgICAgIMOqwyKQ3c0B3vN7LvMjU+arNYlO7rajA3gHI8OFvZkFj+Jot/D5qk4/JPM1qrw+SE9pjw3gd4HgXC4WOazC27mEqBlxoMuihfMbR6Nv2pOA7w33nfAce42rWZRM7NnpoGsYGNFmtFh/XErPEbKLVIICAgICAgICAgICAgICAgICAgICAgICAgICAgICDVeldMxou1jWk7y1oBPMhYrxC1XWdGGCSQB4Dxfc4Zh8VWkbymW+NAAsNAFnUcoCAgICAgICAgI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52536" y="-1871663"/>
            <a:ext cx="5467351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8" name="AutoShape 10" descr="grad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400">
                <a:solidFill>
                  <a:schemeClr val="tx1"/>
                </a:solidFill>
                <a:latin typeface="Boopee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6389" name="Title 8"/>
          <p:cNvSpPr>
            <a:spLocks noGrp="1"/>
          </p:cNvSpPr>
          <p:nvPr>
            <p:ph type="title"/>
          </p:nvPr>
        </p:nvSpPr>
        <p:spPr>
          <a:xfrm>
            <a:off x="731520" y="458890"/>
            <a:ext cx="7680960" cy="1371600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Our Limitations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sp>
        <p:nvSpPr>
          <p:cNvPr id="16390" name="Content Placeholder 10"/>
          <p:cNvSpPr>
            <a:spLocks noGrp="1"/>
          </p:cNvSpPr>
          <p:nvPr>
            <p:ph idx="1"/>
          </p:nvPr>
        </p:nvSpPr>
        <p:spPr>
          <a:xfrm>
            <a:off x="457200" y="1738759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en-US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We cannot negotiate solutions to all of our problems in one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session</a:t>
            </a:r>
          </a:p>
          <a:p>
            <a:pPr>
              <a:buClr>
                <a:srgbClr val="002060"/>
              </a:buClr>
            </a:pP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We cant change others/ourselves 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overnight</a:t>
            </a:r>
          </a:p>
          <a:p>
            <a:pPr>
              <a:buClr>
                <a:srgbClr val="002060"/>
              </a:buClr>
            </a:pP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altLang="en-US" sz="3200" b="1" dirty="0">
                <a:solidFill>
                  <a:srgbClr val="002060"/>
                </a:solidFill>
              </a:rPr>
              <a:t>The required change has to come from within  </a:t>
            </a: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4934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Boope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1252</Words>
  <Application>Microsoft Office PowerPoint</Application>
  <PresentationFormat>On-screen Show (4:3)</PresentationFormat>
  <Paragraphs>225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AgencyGothic</vt:lpstr>
      <vt:lpstr>Arabic Typesetting</vt:lpstr>
      <vt:lpstr>Arial</vt:lpstr>
      <vt:lpstr>Boopee</vt:lpstr>
      <vt:lpstr>Calibri</vt:lpstr>
      <vt:lpstr>Century Gothic</vt:lpstr>
      <vt:lpstr>Comic Sans MS</vt:lpstr>
      <vt:lpstr>Garamond</vt:lpstr>
      <vt:lpstr>Tahoma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Savon</vt:lpstr>
      <vt:lpstr>Conflict resolution </vt:lpstr>
      <vt:lpstr>Your relationship with your mother is sometimes like being on a big scary roller coaster </vt:lpstr>
      <vt:lpstr>PowerPoint Presentation</vt:lpstr>
      <vt:lpstr>PowerPoint Presentation</vt:lpstr>
      <vt:lpstr>PowerPoint Presentation</vt:lpstr>
      <vt:lpstr>PowerPoint Presentation</vt:lpstr>
      <vt:lpstr>Ground rules </vt:lpstr>
      <vt:lpstr>My Attitude</vt:lpstr>
      <vt:lpstr>Our Limitations</vt:lpstr>
      <vt:lpstr>What are the needs that are most important to be negotiated at this time? </vt:lpstr>
      <vt:lpstr>Let’s make a list of things that annoy you …</vt:lpstr>
      <vt:lpstr>Top most annoying things in parents</vt:lpstr>
      <vt:lpstr>Top most annoying things in parents</vt:lpstr>
      <vt:lpstr>Top most annoying things in parents</vt:lpstr>
      <vt:lpstr>Top most annoying things in parents</vt:lpstr>
      <vt:lpstr>Their weakness is not in your control!  Only your REACTION is! </vt:lpstr>
      <vt:lpstr>Unfortunately you don’t get a user’s manual for parenting </vt:lpstr>
      <vt:lpstr>Their intentions are not bad. They’re trying their best! </vt:lpstr>
      <vt:lpstr>PowerPoint Presentation</vt:lpstr>
      <vt:lpstr>The communication gap between parents and teenagers </vt:lpstr>
      <vt:lpstr> Do you  and your parents speak different languages ?</vt:lpstr>
      <vt:lpstr>You and your parents see life through different glasses</vt:lpstr>
      <vt:lpstr>Different worries</vt:lpstr>
      <vt:lpstr>PowerPoint Presentation</vt:lpstr>
      <vt:lpstr>Focus on your reaction: WHAT yOU SAY IS IN YOUR HANDS</vt:lpstr>
      <vt:lpstr>How bad is this communication gap?</vt:lpstr>
      <vt:lpstr>How bad is this communication gap?</vt:lpstr>
      <vt:lpstr>PowerPoint Presentation</vt:lpstr>
      <vt:lpstr>Why are they wiser?</vt:lpstr>
      <vt:lpstr>Both of u are right! </vt:lpstr>
      <vt:lpstr>FIND THE MIDDLE GROUND-    Compromise!</vt:lpstr>
      <vt:lpstr>PowerPoint Presentation</vt:lpstr>
      <vt:lpstr>Listen first then talk</vt:lpstr>
      <vt:lpstr>Our natural response = ARGUING</vt:lpstr>
      <vt:lpstr>Listening is like peeling an onion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Wadood</cp:lastModifiedBy>
  <cp:revision>264</cp:revision>
  <dcterms:created xsi:type="dcterms:W3CDTF">2008-06-10T13:54:23Z</dcterms:created>
  <dcterms:modified xsi:type="dcterms:W3CDTF">2020-11-28T07:04:26Z</dcterms:modified>
</cp:coreProperties>
</file>