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 id="2147483785" r:id="rId2"/>
  </p:sldMasterIdLst>
  <p:notesMasterIdLst>
    <p:notesMasterId r:id="rId39"/>
  </p:notesMasterIdLst>
  <p:sldIdLst>
    <p:sldId id="468" r:id="rId3"/>
    <p:sldId id="509" r:id="rId4"/>
    <p:sldId id="487" r:id="rId5"/>
    <p:sldId id="510" r:id="rId6"/>
    <p:sldId id="511" r:id="rId7"/>
    <p:sldId id="512" r:id="rId8"/>
    <p:sldId id="517" r:id="rId9"/>
    <p:sldId id="513" r:id="rId10"/>
    <p:sldId id="514" r:id="rId11"/>
    <p:sldId id="515" r:id="rId12"/>
    <p:sldId id="516" r:id="rId13"/>
    <p:sldId id="520" r:id="rId14"/>
    <p:sldId id="507" r:id="rId15"/>
    <p:sldId id="519" r:id="rId16"/>
    <p:sldId id="489" r:id="rId17"/>
    <p:sldId id="485" r:id="rId18"/>
    <p:sldId id="486" r:id="rId19"/>
    <p:sldId id="494" r:id="rId20"/>
    <p:sldId id="497" r:id="rId21"/>
    <p:sldId id="521" r:id="rId22"/>
    <p:sldId id="522" r:id="rId23"/>
    <p:sldId id="495" r:id="rId24"/>
    <p:sldId id="500" r:id="rId25"/>
    <p:sldId id="496" r:id="rId26"/>
    <p:sldId id="498" r:id="rId27"/>
    <p:sldId id="499" r:id="rId28"/>
    <p:sldId id="501" r:id="rId29"/>
    <p:sldId id="490" r:id="rId30"/>
    <p:sldId id="482" r:id="rId31"/>
    <p:sldId id="493" r:id="rId32"/>
    <p:sldId id="518" r:id="rId33"/>
    <p:sldId id="484" r:id="rId34"/>
    <p:sldId id="480" r:id="rId35"/>
    <p:sldId id="481" r:id="rId36"/>
    <p:sldId id="483" r:id="rId37"/>
    <p:sldId id="492" r:id="rId3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99"/>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horzBarState="maximized">
    <p:restoredLeft sz="31621" autoAdjust="0"/>
    <p:restoredTop sz="95400" autoAdjust="0"/>
  </p:normalViewPr>
  <p:slideViewPr>
    <p:cSldViewPr>
      <p:cViewPr varScale="1">
        <p:scale>
          <a:sx n="77" d="100"/>
          <a:sy n="77" d="100"/>
        </p:scale>
        <p:origin x="540" y="90"/>
      </p:cViewPr>
      <p:guideLst>
        <p:guide orient="horz" pos="2160"/>
        <p:guide pos="2880"/>
      </p:guideLst>
    </p:cSldViewPr>
  </p:slideViewPr>
  <p:notesTextViewPr>
    <p:cViewPr>
      <p:scale>
        <a:sx n="100" d="100"/>
        <a:sy n="100" d="100"/>
      </p:scale>
      <p:origin x="0" y="0"/>
    </p:cViewPr>
  </p:notesTextViewPr>
  <p:sorterViewPr>
    <p:cViewPr>
      <p:scale>
        <a:sx n="20" d="100"/>
        <a:sy n="20" d="100"/>
      </p:scale>
      <p:origin x="0" y="1088"/>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95315F5-0660-43FD-80AC-35326F80CB55}" type="datetimeFigureOut">
              <a:rPr lang="en-US" smtClean="0"/>
              <a:pPr/>
              <a:t>12/27/2021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E32C1C2-18B6-42ED-946A-7C05AAA1BC90}" type="slidenum">
              <a:rPr lang="en-US" smtClean="0"/>
              <a:pPr/>
              <a:t>‹#›</a:t>
            </a:fld>
            <a:endParaRPr lang="en-US"/>
          </a:p>
        </p:txBody>
      </p:sp>
    </p:spTree>
    <p:extLst>
      <p:ext uri="{BB962C8B-B14F-4D97-AF65-F5344CB8AC3E}">
        <p14:creationId xmlns:p14="http://schemas.microsoft.com/office/powerpoint/2010/main" val="1103863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a:p>
            <a:r>
              <a:rPr lang="en-US" dirty="0"/>
              <a:t>Today Insha Allah</a:t>
            </a:r>
            <a:r>
              <a:rPr lang="en-US" baseline="0" dirty="0"/>
              <a:t> we will look at a weakness in human beings .</a:t>
            </a:r>
          </a:p>
          <a:p>
            <a:r>
              <a:rPr lang="en-US" baseline="0" dirty="0"/>
              <a:t> It is called laziness.</a:t>
            </a:r>
          </a:p>
        </p:txBody>
      </p:sp>
      <p:sp>
        <p:nvSpPr>
          <p:cNvPr id="4" name="Slide Number Placeholder 3"/>
          <p:cNvSpPr>
            <a:spLocks noGrp="1"/>
          </p:cNvSpPr>
          <p:nvPr>
            <p:ph type="sldNum" sz="quarter" idx="10"/>
          </p:nvPr>
        </p:nvSpPr>
        <p:spPr/>
        <p:txBody>
          <a:bodyPr/>
          <a:lstStyle/>
          <a:p>
            <a:fld id="{CE32C1C2-18B6-42ED-946A-7C05AAA1BC90}" type="slidenum">
              <a:rPr lang="en-US" smtClean="0"/>
              <a:pPr/>
              <a:t>1</a:t>
            </a:fld>
            <a:endParaRPr lang="en-US" dirty="0"/>
          </a:p>
        </p:txBody>
      </p:sp>
    </p:spTree>
    <p:extLst>
      <p:ext uri="{BB962C8B-B14F-4D97-AF65-F5344CB8AC3E}">
        <p14:creationId xmlns:p14="http://schemas.microsoft.com/office/powerpoint/2010/main" val="36081590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Seek help from Allah – this particular </a:t>
            </a:r>
            <a:r>
              <a:rPr lang="en-US" dirty="0" err="1"/>
              <a:t>duá</a:t>
            </a:r>
            <a:r>
              <a:rPr lang="en-US" dirty="0"/>
              <a:t> is effective because </a:t>
            </a:r>
            <a:r>
              <a:rPr lang="en-US" dirty="0" err="1"/>
              <a:t>Rasool</a:t>
            </a:r>
            <a:r>
              <a:rPr lang="en-US" dirty="0"/>
              <a:t> Allah (saw) taught this. So sincerely pray to  Allah, </a:t>
            </a:r>
            <a:r>
              <a:rPr lang="en-US" dirty="0" err="1"/>
              <a:t>Ya</a:t>
            </a:r>
            <a:r>
              <a:rPr lang="en-US" dirty="0"/>
              <a:t> Rabbi, please </a:t>
            </a:r>
            <a:r>
              <a:rPr lang="en-US" dirty="0" err="1"/>
              <a:t>please</a:t>
            </a:r>
            <a:r>
              <a:rPr lang="en-US" dirty="0"/>
              <a:t> </a:t>
            </a:r>
            <a:r>
              <a:rPr lang="en-US" dirty="0" err="1"/>
              <a:t>please</a:t>
            </a:r>
            <a:r>
              <a:rPr lang="en-US" dirty="0"/>
              <a:t> help me get rid of this disease. Save me from it. Give me energy and motivation. </a:t>
            </a:r>
          </a:p>
          <a:p>
            <a:endParaRPr lang="en-US" dirty="0"/>
          </a:p>
          <a:p>
            <a:r>
              <a:rPr lang="en-US" dirty="0" err="1"/>
              <a:t>Rasool</a:t>
            </a:r>
            <a:r>
              <a:rPr lang="en-US" dirty="0"/>
              <a:t> Allah (saw) also taught us – tie your camel and then have trust in Allah</a:t>
            </a:r>
          </a:p>
          <a:p>
            <a:r>
              <a:rPr lang="en-US" dirty="0"/>
              <a:t>Meaning – we make </a:t>
            </a:r>
            <a:r>
              <a:rPr lang="en-US" dirty="0" err="1"/>
              <a:t>dua</a:t>
            </a:r>
            <a:r>
              <a:rPr lang="en-US" dirty="0"/>
              <a:t> to help with laziness, but we also do some action to get rid of it.</a:t>
            </a:r>
          </a:p>
        </p:txBody>
      </p:sp>
      <p:sp>
        <p:nvSpPr>
          <p:cNvPr id="4" name="Slide Number Placeholder 3"/>
          <p:cNvSpPr>
            <a:spLocks noGrp="1"/>
          </p:cNvSpPr>
          <p:nvPr>
            <p:ph type="sldNum" sz="quarter" idx="10"/>
          </p:nvPr>
        </p:nvSpPr>
        <p:spPr/>
        <p:txBody>
          <a:bodyPr/>
          <a:lstStyle/>
          <a:p>
            <a:fld id="{CE32C1C2-18B6-42ED-946A-7C05AAA1BC90}" type="slidenum">
              <a:rPr lang="en-US" smtClean="0"/>
              <a:pPr/>
              <a:t>32</a:t>
            </a:fld>
            <a:endParaRPr lang="en-US"/>
          </a:p>
        </p:txBody>
      </p:sp>
    </p:spTree>
    <p:extLst>
      <p:ext uri="{BB962C8B-B14F-4D97-AF65-F5344CB8AC3E}">
        <p14:creationId xmlns:p14="http://schemas.microsoft.com/office/powerpoint/2010/main" val="20625319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A person once said that, " If you want to have a successful day, you need to sleep on time." </a:t>
            </a:r>
          </a:p>
          <a:p>
            <a:r>
              <a:rPr lang="en-US" sz="1200" b="0" i="0" kern="1200" dirty="0">
                <a:solidFill>
                  <a:schemeClr val="tx1"/>
                </a:solidFill>
                <a:effectLst/>
                <a:latin typeface="+mn-lt"/>
                <a:ea typeface="+mn-ea"/>
                <a:cs typeface="+mn-cs"/>
              </a:rPr>
              <a:t>It is true. In this modern era, we have high-speed internet, smartphones and all those social networks like Facebook and Twitter that make us difficult to sleep on time. We are used to check our email, Facebook notifications, or watch something on </a:t>
            </a:r>
            <a:r>
              <a:rPr lang="en-US" sz="1200" b="0" i="0" kern="1200" dirty="0" err="1">
                <a:solidFill>
                  <a:schemeClr val="tx1"/>
                </a:solidFill>
                <a:effectLst/>
                <a:latin typeface="+mn-lt"/>
                <a:ea typeface="+mn-ea"/>
                <a:cs typeface="+mn-cs"/>
              </a:rPr>
              <a:t>Youtube</a:t>
            </a:r>
            <a:r>
              <a:rPr lang="en-US" sz="1200" b="0" i="0" kern="1200" dirty="0">
                <a:solidFill>
                  <a:schemeClr val="tx1"/>
                </a:solidFill>
                <a:effectLst/>
                <a:latin typeface="+mn-lt"/>
                <a:ea typeface="+mn-ea"/>
                <a:cs typeface="+mn-cs"/>
              </a:rPr>
              <a:t> before we go to the bed and thus make us staying up so late and reduce our sleeping time. Thus, when we wake up in the next morning, the quality of the whole day is not at the maximum level.</a:t>
            </a:r>
          </a:p>
          <a:p>
            <a:r>
              <a:rPr lang="en-US" sz="1200" b="0" i="0" kern="1200" dirty="0">
                <a:solidFill>
                  <a:schemeClr val="tx1"/>
                </a:solidFill>
                <a:effectLst/>
                <a:latin typeface="+mn-lt"/>
                <a:ea typeface="+mn-ea"/>
                <a:cs typeface="+mn-cs"/>
              </a:rPr>
              <a:t>The amount of sleep you need on regular basis for optimal performance depends on various factors and one of them is age. For school-age children, they might need 10 to 11 hours of sleeping while adults might need 7 to 8 hours of sleeping. The quality of your sleep also plays an important role as much as your quantity of sleep. If your sleep is frequently interrupted or cut short, you're not getting quality sleep.</a:t>
            </a:r>
          </a:p>
          <a:p>
            <a:r>
              <a:rPr lang="en-US" sz="1200" b="0" i="0" kern="1200" dirty="0">
                <a:solidFill>
                  <a:schemeClr val="tx1"/>
                </a:solidFill>
                <a:effectLst/>
                <a:latin typeface="+mn-lt"/>
                <a:ea typeface="+mn-ea"/>
                <a:cs typeface="+mn-cs"/>
              </a:rPr>
              <a:t>So now, try to adjust back your sleep habit. Make sure you go to the bed on time and lastly, avoid taking meals and caffeine close to your bedtime.</a:t>
            </a:r>
          </a:p>
          <a:p>
            <a:endParaRPr lang="en-US" dirty="0"/>
          </a:p>
        </p:txBody>
      </p:sp>
      <p:sp>
        <p:nvSpPr>
          <p:cNvPr id="4" name="Slide Number Placeholder 3"/>
          <p:cNvSpPr>
            <a:spLocks noGrp="1"/>
          </p:cNvSpPr>
          <p:nvPr>
            <p:ph type="sldNum" sz="quarter" idx="10"/>
          </p:nvPr>
        </p:nvSpPr>
        <p:spPr/>
        <p:txBody>
          <a:bodyPr/>
          <a:lstStyle/>
          <a:p>
            <a:fld id="{CE32C1C2-18B6-42ED-946A-7C05AAA1BC90}" type="slidenum">
              <a:rPr lang="en-US" smtClean="0"/>
              <a:pPr/>
              <a:t>33</a:t>
            </a:fld>
            <a:endParaRPr lang="en-US"/>
          </a:p>
        </p:txBody>
      </p:sp>
    </p:spTree>
    <p:extLst>
      <p:ext uri="{BB962C8B-B14F-4D97-AF65-F5344CB8AC3E}">
        <p14:creationId xmlns:p14="http://schemas.microsoft.com/office/powerpoint/2010/main" val="1096151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Be physically fit doesn't mean that you need to be athletes. It also doesn't mean that you need to have the gym membership. All you need is to be healthy to live an active lifestyle and beat laziness.</a:t>
            </a:r>
          </a:p>
          <a:p>
            <a:r>
              <a:rPr lang="en-US" sz="1200" b="0" i="0" kern="1200" dirty="0">
                <a:solidFill>
                  <a:schemeClr val="tx1"/>
                </a:solidFill>
                <a:effectLst/>
                <a:latin typeface="+mn-lt"/>
                <a:ea typeface="+mn-ea"/>
                <a:cs typeface="+mn-cs"/>
              </a:rPr>
              <a:t>There are so many things that you can do to keep your body healthy and increase you physical and mental energy. Just simply jog for 30 minutes for three times a week. If you don't like jogging, you may try to go for swimming and other physical activities.</a:t>
            </a:r>
          </a:p>
          <a:p>
            <a:r>
              <a:rPr lang="en-US" dirty="0"/>
              <a:t>Make sure you do some household chores yourself. </a:t>
            </a:r>
          </a:p>
          <a:p>
            <a:r>
              <a:rPr lang="en-US" dirty="0"/>
              <a:t>Couch </a:t>
            </a:r>
            <a:r>
              <a:rPr lang="en-US" dirty="0" err="1"/>
              <a:t>potatoing</a:t>
            </a:r>
            <a:r>
              <a:rPr lang="en-US" dirty="0"/>
              <a:t> – bad idea. </a:t>
            </a:r>
          </a:p>
          <a:p>
            <a:endParaRPr lang="en-US" dirty="0"/>
          </a:p>
          <a:p>
            <a:r>
              <a:rPr lang="en-US" dirty="0"/>
              <a:t>ACTIVITY – on your feet. Up </a:t>
            </a:r>
            <a:r>
              <a:rPr lang="en-US" dirty="0" err="1"/>
              <a:t>up</a:t>
            </a:r>
            <a:r>
              <a:rPr lang="en-US" dirty="0"/>
              <a:t> </a:t>
            </a:r>
            <a:r>
              <a:rPr lang="en-US" dirty="0" err="1"/>
              <a:t>up</a:t>
            </a:r>
            <a:r>
              <a:rPr lang="en-US" dirty="0"/>
              <a:t>. </a:t>
            </a:r>
          </a:p>
        </p:txBody>
      </p:sp>
      <p:sp>
        <p:nvSpPr>
          <p:cNvPr id="4" name="Slide Number Placeholder 3"/>
          <p:cNvSpPr>
            <a:spLocks noGrp="1"/>
          </p:cNvSpPr>
          <p:nvPr>
            <p:ph type="sldNum" sz="quarter" idx="10"/>
          </p:nvPr>
        </p:nvSpPr>
        <p:spPr/>
        <p:txBody>
          <a:bodyPr/>
          <a:lstStyle/>
          <a:p>
            <a:fld id="{CE32C1C2-18B6-42ED-946A-7C05AAA1BC90}" type="slidenum">
              <a:rPr lang="en-US" smtClean="0"/>
              <a:pPr/>
              <a:t>34</a:t>
            </a:fld>
            <a:endParaRPr lang="en-US"/>
          </a:p>
        </p:txBody>
      </p:sp>
    </p:spTree>
    <p:extLst>
      <p:ext uri="{BB962C8B-B14F-4D97-AF65-F5344CB8AC3E}">
        <p14:creationId xmlns:p14="http://schemas.microsoft.com/office/powerpoint/2010/main" val="68355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example, you should not lack energy/enthusiasm to perform your prayers, or to go to work, or to study and improve yourself, but if you do then that’s laziness.</a:t>
            </a:r>
          </a:p>
          <a:p>
            <a:br>
              <a:rPr lang="en-US" dirty="0"/>
            </a:br>
            <a:endParaRPr lang="en-US" dirty="0"/>
          </a:p>
        </p:txBody>
      </p:sp>
      <p:sp>
        <p:nvSpPr>
          <p:cNvPr id="4" name="Slide Number Placeholder 3"/>
          <p:cNvSpPr>
            <a:spLocks noGrp="1"/>
          </p:cNvSpPr>
          <p:nvPr>
            <p:ph type="sldNum" sz="quarter" idx="10"/>
          </p:nvPr>
        </p:nvSpPr>
        <p:spPr/>
        <p:txBody>
          <a:bodyPr/>
          <a:lstStyle/>
          <a:p>
            <a:fld id="{CE32C1C2-18B6-42ED-946A-7C05AAA1BC90}" type="slidenum">
              <a:rPr lang="en-US" smtClean="0"/>
              <a:pPr/>
              <a:t>3</a:t>
            </a:fld>
            <a:endParaRPr lang="en-US"/>
          </a:p>
        </p:txBody>
      </p:sp>
    </p:spTree>
    <p:extLst>
      <p:ext uri="{BB962C8B-B14F-4D97-AF65-F5344CB8AC3E}">
        <p14:creationId xmlns:p14="http://schemas.microsoft.com/office/powerpoint/2010/main" val="42466594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Laziness is actually a disease of the heart which we cannot see by our naked eye, but this disease has a very bad prognosis which can lead to other problems.</a:t>
            </a:r>
          </a:p>
          <a:p>
            <a:r>
              <a:rPr lang="en-US" sz="1200" b="0" i="0" kern="1200" dirty="0">
                <a:solidFill>
                  <a:schemeClr val="tx1"/>
                </a:solidFill>
                <a:effectLst/>
                <a:latin typeface="+mn-lt"/>
                <a:ea typeface="+mn-ea"/>
                <a:cs typeface="+mn-cs"/>
              </a:rPr>
              <a:t>Laziness is truly a disease and we really need to make serious effort to fight in. It is the source of our weakness and defeat. </a:t>
            </a:r>
            <a:endParaRPr lang="en-US" dirty="0"/>
          </a:p>
        </p:txBody>
      </p:sp>
      <p:sp>
        <p:nvSpPr>
          <p:cNvPr id="4" name="Slide Number Placeholder 3"/>
          <p:cNvSpPr>
            <a:spLocks noGrp="1"/>
          </p:cNvSpPr>
          <p:nvPr>
            <p:ph type="sldNum" sz="quarter" idx="10"/>
          </p:nvPr>
        </p:nvSpPr>
        <p:spPr/>
        <p:txBody>
          <a:bodyPr/>
          <a:lstStyle/>
          <a:p>
            <a:fld id="{CE32C1C2-18B6-42ED-946A-7C05AAA1BC90}" type="slidenum">
              <a:rPr lang="en-US" smtClean="0"/>
              <a:pPr/>
              <a:t>15</a:t>
            </a:fld>
            <a:endParaRPr lang="en-US"/>
          </a:p>
        </p:txBody>
      </p:sp>
    </p:spTree>
    <p:extLst>
      <p:ext uri="{BB962C8B-B14F-4D97-AF65-F5344CB8AC3E}">
        <p14:creationId xmlns:p14="http://schemas.microsoft.com/office/powerpoint/2010/main" val="977951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Prophet (</a:t>
            </a:r>
            <a:r>
              <a:rPr lang="en-US" dirty="0" err="1"/>
              <a:t>pbuh</a:t>
            </a:r>
            <a:r>
              <a:rPr lang="en-US" dirty="0"/>
              <a:t>) frequently made the following supplication:</a:t>
            </a:r>
          </a:p>
          <a:p>
            <a:r>
              <a:rPr lang="en-US" b="1" dirty="0"/>
              <a:t>“Oh Allah, I seek your protection from, </a:t>
            </a:r>
            <a:r>
              <a:rPr lang="en-US" b="1" dirty="0" err="1"/>
              <a:t>alajz</a:t>
            </a:r>
            <a:r>
              <a:rPr lang="en-US" b="1" dirty="0"/>
              <a:t>” – which means the inability to do something. And when someone said, “I can’t do that,” The Prophet Sal </a:t>
            </a:r>
            <a:r>
              <a:rPr lang="en-US" b="1" dirty="0" err="1"/>
              <a:t>Allahu</a:t>
            </a:r>
            <a:r>
              <a:rPr lang="en-US" b="1" dirty="0"/>
              <a:t> </a:t>
            </a:r>
            <a:r>
              <a:rPr lang="en-US" b="1" dirty="0" err="1"/>
              <a:t>alayhi</a:t>
            </a:r>
            <a:r>
              <a:rPr lang="en-US" b="1" dirty="0"/>
              <a:t> </a:t>
            </a:r>
            <a:r>
              <a:rPr lang="en-US" b="1" dirty="0" err="1"/>
              <a:t>wa</a:t>
            </a:r>
            <a:r>
              <a:rPr lang="en-US" b="1" dirty="0"/>
              <a:t> </a:t>
            </a:r>
            <a:r>
              <a:rPr lang="en-US" b="1" dirty="0" err="1"/>
              <a:t>sallam</a:t>
            </a:r>
            <a:r>
              <a:rPr lang="en-US" b="1" dirty="0"/>
              <a:t> would seek protection from such negative speech by adding: “and I seek your protection (Oh Allah) from </a:t>
            </a:r>
            <a:r>
              <a:rPr lang="en-US" b="1" dirty="0" err="1"/>
              <a:t>alkasl</a:t>
            </a:r>
            <a:r>
              <a:rPr lang="en-US" b="1" dirty="0"/>
              <a:t>”- which is translated as laziness.</a:t>
            </a:r>
            <a:endParaRPr lang="en-US" dirty="0"/>
          </a:p>
          <a:p>
            <a:endParaRPr lang="en-US" dirty="0"/>
          </a:p>
        </p:txBody>
      </p:sp>
      <p:sp>
        <p:nvSpPr>
          <p:cNvPr id="4" name="Slide Number Placeholder 3"/>
          <p:cNvSpPr>
            <a:spLocks noGrp="1"/>
          </p:cNvSpPr>
          <p:nvPr>
            <p:ph type="sldNum" sz="quarter" idx="10"/>
          </p:nvPr>
        </p:nvSpPr>
        <p:spPr/>
        <p:txBody>
          <a:bodyPr/>
          <a:lstStyle/>
          <a:p>
            <a:fld id="{CE32C1C2-18B6-42ED-946A-7C05AAA1BC90}" type="slidenum">
              <a:rPr lang="en-US" smtClean="0"/>
              <a:pPr/>
              <a:t>16</a:t>
            </a:fld>
            <a:endParaRPr lang="en-US"/>
          </a:p>
        </p:txBody>
      </p:sp>
    </p:spTree>
    <p:extLst>
      <p:ext uri="{BB962C8B-B14F-4D97-AF65-F5344CB8AC3E}">
        <p14:creationId xmlns:p14="http://schemas.microsoft.com/office/powerpoint/2010/main" val="34727763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E32C1C2-18B6-42ED-946A-7C05AAA1BC90}" type="slidenum">
              <a:rPr lang="en-US" smtClean="0"/>
              <a:pPr/>
              <a:t>18</a:t>
            </a:fld>
            <a:endParaRPr lang="en-US"/>
          </a:p>
        </p:txBody>
      </p:sp>
    </p:spTree>
    <p:extLst>
      <p:ext uri="{BB962C8B-B14F-4D97-AF65-F5344CB8AC3E}">
        <p14:creationId xmlns:p14="http://schemas.microsoft.com/office/powerpoint/2010/main" val="17956806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term laziness or “</a:t>
            </a:r>
            <a:r>
              <a:rPr lang="en-US" dirty="0" err="1"/>
              <a:t>Kasal</a:t>
            </a:r>
            <a:r>
              <a:rPr lang="en-US" dirty="0"/>
              <a:t>” in Arabic only appeared twice in the Qur’an, describing the hypocrites and their state of prayer:</a:t>
            </a:r>
          </a:p>
          <a:p>
            <a:endParaRPr lang="en-US" dirty="0"/>
          </a:p>
        </p:txBody>
      </p:sp>
      <p:sp>
        <p:nvSpPr>
          <p:cNvPr id="4" name="Slide Number Placeholder 3"/>
          <p:cNvSpPr>
            <a:spLocks noGrp="1"/>
          </p:cNvSpPr>
          <p:nvPr>
            <p:ph type="sldNum" sz="quarter" idx="10"/>
          </p:nvPr>
        </p:nvSpPr>
        <p:spPr/>
        <p:txBody>
          <a:bodyPr/>
          <a:lstStyle/>
          <a:p>
            <a:fld id="{CE32C1C2-18B6-42ED-946A-7C05AAA1BC90}" type="slidenum">
              <a:rPr lang="en-US" smtClean="0"/>
              <a:pPr/>
              <a:t>20</a:t>
            </a:fld>
            <a:endParaRPr lang="en-US"/>
          </a:p>
        </p:txBody>
      </p:sp>
    </p:spTree>
    <p:extLst>
      <p:ext uri="{BB962C8B-B14F-4D97-AF65-F5344CB8AC3E}">
        <p14:creationId xmlns:p14="http://schemas.microsoft.com/office/powerpoint/2010/main" val="40823779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if you contemplate the above sources, you’d notice that laziness is associated with </a:t>
            </a:r>
            <a:r>
              <a:rPr lang="en-US" dirty="0" err="1"/>
              <a:t>salah</a:t>
            </a:r>
            <a:r>
              <a:rPr lang="en-US" dirty="0"/>
              <a:t> because </a:t>
            </a:r>
            <a:r>
              <a:rPr lang="en-US" dirty="0" err="1"/>
              <a:t>salah</a:t>
            </a:r>
            <a:r>
              <a:rPr lang="en-US" dirty="0"/>
              <a:t> is the most difficult of the daily obligations that a Muslim must complete since it has to be done every day, 5 times a day, without fail. An interesting point to make here is that whoever is lazy in their </a:t>
            </a:r>
            <a:r>
              <a:rPr lang="en-US" dirty="0" err="1"/>
              <a:t>salah</a:t>
            </a:r>
            <a:r>
              <a:rPr lang="en-US" dirty="0"/>
              <a:t> will be lazy in other acts of worship and whoever is NOT lazy in their </a:t>
            </a:r>
            <a:r>
              <a:rPr lang="en-US" dirty="0" err="1"/>
              <a:t>salah</a:t>
            </a:r>
            <a:r>
              <a:rPr lang="en-US" dirty="0"/>
              <a:t>, he/she won’t be lazy in other aspects of his/her life.</a:t>
            </a:r>
            <a:br>
              <a:rPr lang="en-US" dirty="0"/>
            </a:br>
            <a:endParaRPr lang="en-US" dirty="0"/>
          </a:p>
        </p:txBody>
      </p:sp>
      <p:sp>
        <p:nvSpPr>
          <p:cNvPr id="4" name="Slide Number Placeholder 3"/>
          <p:cNvSpPr>
            <a:spLocks noGrp="1"/>
          </p:cNvSpPr>
          <p:nvPr>
            <p:ph type="sldNum" sz="quarter" idx="10"/>
          </p:nvPr>
        </p:nvSpPr>
        <p:spPr/>
        <p:txBody>
          <a:bodyPr/>
          <a:lstStyle/>
          <a:p>
            <a:fld id="{CE32C1C2-18B6-42ED-946A-7C05AAA1BC90}" type="slidenum">
              <a:rPr lang="en-US" smtClean="0"/>
              <a:pPr/>
              <a:t>21</a:t>
            </a:fld>
            <a:endParaRPr lang="en-US"/>
          </a:p>
        </p:txBody>
      </p:sp>
    </p:spTree>
    <p:extLst>
      <p:ext uri="{BB962C8B-B14F-4D97-AF65-F5344CB8AC3E}">
        <p14:creationId xmlns:p14="http://schemas.microsoft.com/office/powerpoint/2010/main" val="21278630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Play video</a:t>
            </a:r>
          </a:p>
          <a:p>
            <a:endParaRPr lang="en-US" dirty="0"/>
          </a:p>
        </p:txBody>
      </p:sp>
      <p:sp>
        <p:nvSpPr>
          <p:cNvPr id="4" name="Slide Number Placeholder 3"/>
          <p:cNvSpPr>
            <a:spLocks noGrp="1"/>
          </p:cNvSpPr>
          <p:nvPr>
            <p:ph type="sldNum" sz="quarter" idx="10"/>
          </p:nvPr>
        </p:nvSpPr>
        <p:spPr/>
        <p:txBody>
          <a:bodyPr/>
          <a:lstStyle/>
          <a:p>
            <a:fld id="{CE32C1C2-18B6-42ED-946A-7C05AAA1BC90}" type="slidenum">
              <a:rPr lang="en-US" smtClean="0"/>
              <a:pPr/>
              <a:t>22</a:t>
            </a:fld>
            <a:endParaRPr lang="en-US"/>
          </a:p>
        </p:txBody>
      </p:sp>
    </p:spTree>
    <p:extLst>
      <p:ext uri="{BB962C8B-B14F-4D97-AF65-F5344CB8AC3E}">
        <p14:creationId xmlns:p14="http://schemas.microsoft.com/office/powerpoint/2010/main" val="7284391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of all acknowledge that you have a problem</a:t>
            </a:r>
          </a:p>
          <a:p>
            <a:r>
              <a:rPr lang="en-US" dirty="0"/>
              <a:t>I am lazy – and that is not something to be proud of. I was not born lazy or I do not have a lazy gene lurking somewhere inside of me. No. The truth is I AM LAZY</a:t>
            </a:r>
          </a:p>
          <a:p>
            <a:endParaRPr lang="en-US" dirty="0"/>
          </a:p>
        </p:txBody>
      </p:sp>
      <p:sp>
        <p:nvSpPr>
          <p:cNvPr id="4" name="Slide Number Placeholder 3"/>
          <p:cNvSpPr>
            <a:spLocks noGrp="1"/>
          </p:cNvSpPr>
          <p:nvPr>
            <p:ph type="sldNum" sz="quarter" idx="10"/>
          </p:nvPr>
        </p:nvSpPr>
        <p:spPr/>
        <p:txBody>
          <a:bodyPr/>
          <a:lstStyle/>
          <a:p>
            <a:fld id="{CE32C1C2-18B6-42ED-946A-7C05AAA1BC90}" type="slidenum">
              <a:rPr lang="en-US" smtClean="0"/>
              <a:pPr/>
              <a:t>30</a:t>
            </a:fld>
            <a:endParaRPr lang="en-US"/>
          </a:p>
        </p:txBody>
      </p:sp>
    </p:spTree>
    <p:extLst>
      <p:ext uri="{BB962C8B-B14F-4D97-AF65-F5344CB8AC3E}">
        <p14:creationId xmlns:p14="http://schemas.microsoft.com/office/powerpoint/2010/main" val="116904256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0" name="Picture 9" descr="Air title.png"/>
          <p:cNvPicPr>
            <a:picLocks noChangeAspect="1"/>
          </p:cNvPicPr>
          <p:nvPr/>
        </p:nvPicPr>
        <p:blipFill>
          <a:blip r:embed="rId2" cstate="print"/>
          <a:stretch>
            <a:fillRect/>
          </a:stretch>
        </p:blipFill>
        <p:spPr>
          <a:xfrm>
            <a:off x="3867657" y="0"/>
            <a:ext cx="5276343" cy="6858000"/>
          </a:xfrm>
          <a:prstGeom prst="rect">
            <a:avLst/>
          </a:prstGeom>
        </p:spPr>
      </p:pic>
      <p:sp>
        <p:nvSpPr>
          <p:cNvPr id="2" name="Title 1"/>
          <p:cNvSpPr>
            <a:spLocks noGrp="1"/>
          </p:cNvSpPr>
          <p:nvPr>
            <p:ph type="ctrTitle"/>
          </p:nvPr>
        </p:nvSpPr>
        <p:spPr>
          <a:xfrm>
            <a:off x="457200" y="1951038"/>
            <a:ext cx="4953000" cy="2193831"/>
          </a:xfrm>
        </p:spPr>
        <p:txBody>
          <a:bodyPr anchor="b" anchorCtr="0">
            <a:normAutofit/>
            <a:scene3d>
              <a:camera prst="orthographicFront"/>
              <a:lightRig rig="balanced" dir="t"/>
            </a:scene3d>
          </a:bodyPr>
          <a:lstStyle>
            <a:lvl1pPr>
              <a:defRPr sz="4800" b="0">
                <a:solidFill>
                  <a:schemeClr val="tx2"/>
                </a:solidFill>
              </a:defRPr>
            </a:lvl1pPr>
          </a:lstStyle>
          <a:p>
            <a:r>
              <a:rPr lang="en-US"/>
              <a:t>Click to edit Master title style</a:t>
            </a:r>
            <a:endParaRPr/>
          </a:p>
        </p:txBody>
      </p:sp>
      <p:sp>
        <p:nvSpPr>
          <p:cNvPr id="3" name="Subtitle 2"/>
          <p:cNvSpPr>
            <a:spLocks noGrp="1"/>
          </p:cNvSpPr>
          <p:nvPr>
            <p:ph type="subTitle" idx="1"/>
          </p:nvPr>
        </p:nvSpPr>
        <p:spPr>
          <a:xfrm>
            <a:off x="457200" y="4404618"/>
            <a:ext cx="5715000" cy="1413475"/>
          </a:xfrm>
        </p:spPr>
        <p:txBody>
          <a:bodyPr>
            <a:normAutofit/>
            <a:scene3d>
              <a:camera prst="orthographicFront"/>
              <a:lightRig rig="twoPt" dir="t"/>
            </a:scene3d>
          </a:bodyPr>
          <a:lstStyle>
            <a:lvl1pPr marL="0" indent="0" algn="l">
              <a:buNone/>
              <a:defRPr sz="1800" b="0" kern="1200">
                <a:solidFill>
                  <a:schemeClr val="tx2"/>
                </a:solidFill>
                <a:effectLst>
                  <a:outerShdw blurRad="12700" dist="12700" dir="3000000" algn="ctr" rotWithShape="0">
                    <a:schemeClr val="bg1">
                      <a:lumMod val="85000"/>
                      <a:alpha val="60000"/>
                    </a:schemeClr>
                  </a:outerShdw>
                </a:effectLst>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a:p>
        </p:txBody>
      </p:sp>
      <p:sp>
        <p:nvSpPr>
          <p:cNvPr id="4" name="Date Placeholder 3"/>
          <p:cNvSpPr>
            <a:spLocks noGrp="1"/>
          </p:cNvSpPr>
          <p:nvPr>
            <p:ph type="dt" sz="half" idx="10"/>
          </p:nvPr>
        </p:nvSpPr>
        <p:spPr/>
        <p:txBody>
          <a:bodyPr/>
          <a:lstStyle/>
          <a:p>
            <a:fld id="{560212D6-498B-44DE-A502-CB5E2A7495BC}" type="datetimeFigureOut">
              <a:rPr lang="en-US" smtClean="0"/>
              <a:pPr/>
              <a:t>12/27/2021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113675-5001-48D7-8FE2-79F79B0A07D6}"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560212D6-498B-44DE-A502-CB5E2A7495BC}" type="datetimeFigureOut">
              <a:rPr lang="en-US" smtClean="0"/>
              <a:pPr/>
              <a:t>12/27/2021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113675-5001-48D7-8FE2-79F79B0A07D6}"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762001"/>
            <a:ext cx="1676400" cy="5075238"/>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457200" y="762001"/>
            <a:ext cx="5867400" cy="50752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560212D6-498B-44DE-A502-CB5E2A7495BC}" type="datetimeFigureOut">
              <a:rPr lang="en-US" smtClean="0"/>
              <a:pPr/>
              <a:t>12/27/2021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113675-5001-48D7-8FE2-79F79B0A07D6}"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60212D6-498B-44DE-A502-CB5E2A7495BC}" type="datetimeFigureOut">
              <a:rPr lang="en-US" smtClean="0"/>
              <a:pPr/>
              <a:t>12/27/2021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113675-5001-48D7-8FE2-79F79B0A07D6}" type="slidenum">
              <a:rPr lang="en-US" smtClean="0"/>
              <a:pPr/>
              <a:t>‹#›</a:t>
            </a:fld>
            <a:endParaRPr lang="en-US"/>
          </a:p>
        </p:txBody>
      </p:sp>
    </p:spTree>
    <p:extLst>
      <p:ext uri="{BB962C8B-B14F-4D97-AF65-F5344CB8AC3E}">
        <p14:creationId xmlns:p14="http://schemas.microsoft.com/office/powerpoint/2010/main" val="22248401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60212D6-498B-44DE-A502-CB5E2A7495BC}" type="datetimeFigureOut">
              <a:rPr lang="en-US" smtClean="0"/>
              <a:pPr/>
              <a:t>12/27/2021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113675-5001-48D7-8FE2-79F79B0A07D6}" type="slidenum">
              <a:rPr lang="en-US" smtClean="0"/>
              <a:pPr/>
              <a:t>‹#›</a:t>
            </a:fld>
            <a:endParaRPr lang="en-US"/>
          </a:p>
        </p:txBody>
      </p:sp>
    </p:spTree>
    <p:extLst>
      <p:ext uri="{BB962C8B-B14F-4D97-AF65-F5344CB8AC3E}">
        <p14:creationId xmlns:p14="http://schemas.microsoft.com/office/powerpoint/2010/main" val="17145818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60212D6-498B-44DE-A502-CB5E2A7495BC}" type="datetimeFigureOut">
              <a:rPr lang="en-US" smtClean="0"/>
              <a:pPr/>
              <a:t>12/27/2021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113675-5001-48D7-8FE2-79F79B0A07D6}" type="slidenum">
              <a:rPr lang="en-US" smtClean="0"/>
              <a:pPr/>
              <a:t>‹#›</a:t>
            </a:fld>
            <a:endParaRPr lang="en-US"/>
          </a:p>
        </p:txBody>
      </p:sp>
    </p:spTree>
    <p:extLst>
      <p:ext uri="{BB962C8B-B14F-4D97-AF65-F5344CB8AC3E}">
        <p14:creationId xmlns:p14="http://schemas.microsoft.com/office/powerpoint/2010/main" val="31922903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60212D6-498B-44DE-A502-CB5E2A7495BC}" type="datetimeFigureOut">
              <a:rPr lang="en-US" smtClean="0"/>
              <a:pPr/>
              <a:t>12/27/2021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6113675-5001-48D7-8FE2-79F79B0A07D6}" type="slidenum">
              <a:rPr lang="en-US" smtClean="0"/>
              <a:pPr/>
              <a:t>‹#›</a:t>
            </a:fld>
            <a:endParaRPr lang="en-US"/>
          </a:p>
        </p:txBody>
      </p:sp>
    </p:spTree>
    <p:extLst>
      <p:ext uri="{BB962C8B-B14F-4D97-AF65-F5344CB8AC3E}">
        <p14:creationId xmlns:p14="http://schemas.microsoft.com/office/powerpoint/2010/main" val="18278756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60212D6-498B-44DE-A502-CB5E2A7495BC}" type="datetimeFigureOut">
              <a:rPr lang="en-US" smtClean="0"/>
              <a:pPr/>
              <a:t>12/27/2021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6113675-5001-48D7-8FE2-79F79B0A07D6}" type="slidenum">
              <a:rPr lang="en-US" smtClean="0"/>
              <a:pPr/>
              <a:t>‹#›</a:t>
            </a:fld>
            <a:endParaRPr lang="en-US"/>
          </a:p>
        </p:txBody>
      </p:sp>
    </p:spTree>
    <p:extLst>
      <p:ext uri="{BB962C8B-B14F-4D97-AF65-F5344CB8AC3E}">
        <p14:creationId xmlns:p14="http://schemas.microsoft.com/office/powerpoint/2010/main" val="37157650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60212D6-498B-44DE-A502-CB5E2A7495BC}" type="datetimeFigureOut">
              <a:rPr lang="en-US" smtClean="0"/>
              <a:pPr/>
              <a:t>12/27/2021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6113675-5001-48D7-8FE2-79F79B0A07D6}" type="slidenum">
              <a:rPr lang="en-US" smtClean="0"/>
              <a:pPr/>
              <a:t>‹#›</a:t>
            </a:fld>
            <a:endParaRPr lang="en-US"/>
          </a:p>
        </p:txBody>
      </p:sp>
    </p:spTree>
    <p:extLst>
      <p:ext uri="{BB962C8B-B14F-4D97-AF65-F5344CB8AC3E}">
        <p14:creationId xmlns:p14="http://schemas.microsoft.com/office/powerpoint/2010/main" val="15938240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0212D6-498B-44DE-A502-CB5E2A7495BC}" type="datetimeFigureOut">
              <a:rPr lang="en-US" smtClean="0"/>
              <a:pPr/>
              <a:t>12/27/2021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6113675-5001-48D7-8FE2-79F79B0A07D6}" type="slidenum">
              <a:rPr lang="en-US" smtClean="0"/>
              <a:pPr/>
              <a:t>‹#›</a:t>
            </a:fld>
            <a:endParaRPr lang="en-US"/>
          </a:p>
        </p:txBody>
      </p:sp>
    </p:spTree>
    <p:extLst>
      <p:ext uri="{BB962C8B-B14F-4D97-AF65-F5344CB8AC3E}">
        <p14:creationId xmlns:p14="http://schemas.microsoft.com/office/powerpoint/2010/main" val="27444161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60212D6-498B-44DE-A502-CB5E2A7495BC}" type="datetimeFigureOut">
              <a:rPr lang="en-US" smtClean="0"/>
              <a:pPr/>
              <a:t>12/27/2021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6113675-5001-48D7-8FE2-79F79B0A07D6}" type="slidenum">
              <a:rPr lang="en-US" smtClean="0"/>
              <a:pPr/>
              <a:t>‹#›</a:t>
            </a:fld>
            <a:endParaRPr lang="en-US"/>
          </a:p>
        </p:txBody>
      </p:sp>
    </p:spTree>
    <p:extLst>
      <p:ext uri="{BB962C8B-B14F-4D97-AF65-F5344CB8AC3E}">
        <p14:creationId xmlns:p14="http://schemas.microsoft.com/office/powerpoint/2010/main" val="1177181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560212D6-498B-44DE-A502-CB5E2A7495BC}" type="datetimeFigureOut">
              <a:rPr lang="en-US" smtClean="0"/>
              <a:pPr/>
              <a:t>12/27/2021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113675-5001-48D7-8FE2-79F79B0A07D6}"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60212D6-498B-44DE-A502-CB5E2A7495BC}" type="datetimeFigureOut">
              <a:rPr lang="en-US" smtClean="0"/>
              <a:pPr/>
              <a:t>12/27/2021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6113675-5001-48D7-8FE2-79F79B0A07D6}" type="slidenum">
              <a:rPr lang="en-US" smtClean="0"/>
              <a:pPr/>
              <a:t>‹#›</a:t>
            </a:fld>
            <a:endParaRPr lang="en-US"/>
          </a:p>
        </p:txBody>
      </p:sp>
    </p:spTree>
    <p:extLst>
      <p:ext uri="{BB962C8B-B14F-4D97-AF65-F5344CB8AC3E}">
        <p14:creationId xmlns:p14="http://schemas.microsoft.com/office/powerpoint/2010/main" val="18167293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60212D6-498B-44DE-A502-CB5E2A7495BC}" type="datetimeFigureOut">
              <a:rPr lang="en-US" smtClean="0"/>
              <a:pPr/>
              <a:t>12/27/2021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113675-5001-48D7-8FE2-79F79B0A07D6}" type="slidenum">
              <a:rPr lang="en-US" smtClean="0"/>
              <a:pPr/>
              <a:t>‹#›</a:t>
            </a:fld>
            <a:endParaRPr lang="en-US"/>
          </a:p>
        </p:txBody>
      </p:sp>
    </p:spTree>
    <p:extLst>
      <p:ext uri="{BB962C8B-B14F-4D97-AF65-F5344CB8AC3E}">
        <p14:creationId xmlns:p14="http://schemas.microsoft.com/office/powerpoint/2010/main" val="26397737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60212D6-498B-44DE-A502-CB5E2A7495BC}" type="datetimeFigureOut">
              <a:rPr lang="en-US" smtClean="0"/>
              <a:pPr/>
              <a:t>12/27/2021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113675-5001-48D7-8FE2-79F79B0A07D6}" type="slidenum">
              <a:rPr lang="en-US" smtClean="0"/>
              <a:pPr/>
              <a:t>‹#›</a:t>
            </a:fld>
            <a:endParaRPr lang="en-US"/>
          </a:p>
        </p:txBody>
      </p:sp>
    </p:spTree>
    <p:extLst>
      <p:ext uri="{BB962C8B-B14F-4D97-AF65-F5344CB8AC3E}">
        <p14:creationId xmlns:p14="http://schemas.microsoft.com/office/powerpoint/2010/main" val="27829519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12900" y="2590800"/>
            <a:ext cx="5943600" cy="1447800"/>
          </a:xfrm>
        </p:spPr>
        <p:txBody>
          <a:bodyPr vert="horz" lIns="91440" tIns="45720" rIns="91440" bIns="45720" rtlCol="0" anchor="b" anchorCtr="0">
            <a:normAutofit/>
            <a:scene3d>
              <a:camera prst="orthographicFront"/>
              <a:lightRig rig="balanced" dir="t"/>
            </a:scene3d>
          </a:bodyPr>
          <a:lstStyle>
            <a:lvl1pPr algn="l" defTabSz="914400" rtl="0" eaLnBrk="1" latinLnBrk="0" hangingPunct="1">
              <a:spcBef>
                <a:spcPct val="0"/>
              </a:spcBef>
              <a:buNone/>
              <a:defRPr sz="3200" b="1" kern="1200" cap="none" spc="100" baseline="0">
                <a:solidFill>
                  <a:schemeClr val="bg1"/>
                </a:solidFill>
                <a:effectLst>
                  <a:outerShdw blurRad="127000" algn="ctr" rotWithShape="0">
                    <a:schemeClr val="bg1">
                      <a:alpha val="50000"/>
                    </a:schemeClr>
                  </a:outerShdw>
                </a:effectLst>
                <a:latin typeface="+mj-lt"/>
                <a:ea typeface="+mj-ea"/>
                <a:cs typeface="+mj-cs"/>
              </a:defRPr>
            </a:lvl1pPr>
          </a:lstStyle>
          <a:p>
            <a:r>
              <a:rPr lang="en-US" dirty="0"/>
              <a:t>Click to edit Master title style</a:t>
            </a:r>
            <a:endParaRPr/>
          </a:p>
        </p:txBody>
      </p:sp>
      <p:sp>
        <p:nvSpPr>
          <p:cNvPr id="3" name="Text Placeholder 2"/>
          <p:cNvSpPr>
            <a:spLocks noGrp="1"/>
          </p:cNvSpPr>
          <p:nvPr>
            <p:ph type="body" idx="1"/>
          </p:nvPr>
        </p:nvSpPr>
        <p:spPr>
          <a:xfrm>
            <a:off x="1612900" y="4038601"/>
            <a:ext cx="5943600" cy="1143000"/>
          </a:xfrm>
        </p:spPr>
        <p:txBody>
          <a:bodyPr vert="horz" lIns="91440" tIns="45720" rIns="91440" bIns="45720" rtlCol="0">
            <a:normAutofit/>
            <a:scene3d>
              <a:camera prst="orthographicFront"/>
              <a:lightRig rig="twoPt" dir="t"/>
            </a:scene3d>
          </a:bodyPr>
          <a:lstStyle>
            <a:lvl1pPr marL="0" indent="0" algn="l" defTabSz="914400" rtl="0" eaLnBrk="1" latinLnBrk="0" hangingPunct="1">
              <a:lnSpc>
                <a:spcPct val="100000"/>
              </a:lnSpc>
              <a:spcBef>
                <a:spcPts val="1600"/>
              </a:spcBef>
              <a:buSzPct val="80000"/>
              <a:buFont typeface="Wingdings" pitchFamily="2" charset="2"/>
              <a:buNone/>
              <a:defRPr sz="1800" b="0" kern="1200">
                <a:solidFill>
                  <a:schemeClr val="tx2"/>
                </a:solidFill>
                <a:effectLst>
                  <a:outerShdw blurRad="12700" dist="12700" dir="3000000" algn="ctr" rotWithShape="0">
                    <a:schemeClr val="bg1">
                      <a:lumMod val="85000"/>
                      <a:alpha val="60000"/>
                    </a:schemeClr>
                  </a:outerShdw>
                </a:effectLst>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60212D6-498B-44DE-A502-CB5E2A7495BC}" type="datetimeFigureOut">
              <a:rPr lang="en-US" smtClean="0"/>
              <a:pPr/>
              <a:t>12/27/2021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113675-5001-48D7-8FE2-79F79B0A07D6}" type="slidenum">
              <a:rPr lang="en-US" smtClean="0"/>
              <a:pPr/>
              <a:t>‹#›</a:t>
            </a:fld>
            <a:endParaRPr lang="en-US"/>
          </a:p>
        </p:txBody>
      </p:sp>
      <p:pic>
        <p:nvPicPr>
          <p:cNvPr id="9" name="Picture 8" descr="Air title.png"/>
          <p:cNvPicPr>
            <a:picLocks noChangeAspect="1"/>
          </p:cNvPicPr>
          <p:nvPr/>
        </p:nvPicPr>
        <p:blipFill>
          <a:blip r:embed="rId2" cstate="print"/>
          <a:srcRect l="42293" t="29512" r="38657" b="34962"/>
          <a:stretch>
            <a:fillRect/>
          </a:stretch>
        </p:blipFill>
        <p:spPr>
          <a:xfrm>
            <a:off x="0" y="0"/>
            <a:ext cx="1475880" cy="357738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1600200" y="1951039"/>
            <a:ext cx="2743200" cy="3886200"/>
          </a:xfrm>
        </p:spPr>
        <p:txBody>
          <a:bodyPr>
            <a:normAutofit/>
          </a:bodyPr>
          <a:lstStyle>
            <a:lvl1pPr>
              <a:defRPr sz="1800"/>
            </a:lvl1pPr>
            <a:lvl2pPr>
              <a:defRPr sz="1800"/>
            </a:lvl2pPr>
            <a:lvl3pPr>
              <a:defRPr sz="1800"/>
            </a:lvl3pPr>
            <a:lvl4pPr>
              <a:defRPr sz="1800"/>
            </a:lvl4pPr>
            <a:lvl5pPr>
              <a:defRPr sz="1800"/>
            </a:lvl5pPr>
            <a:lvl6pPr>
              <a:buFont typeface="Wingdings" pitchFamily="2" charset="2"/>
              <a:buChar char="Ë"/>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4800600" y="1951039"/>
            <a:ext cx="2743200" cy="3886200"/>
          </a:xfrm>
        </p:spPr>
        <p:txBody>
          <a:bodyPr>
            <a:normAutofit/>
          </a:bodyPr>
          <a:lstStyle>
            <a:lvl1pPr>
              <a:defRPr sz="1800"/>
            </a:lvl1pPr>
            <a:lvl2pPr>
              <a:defRPr sz="1800"/>
            </a:lvl2pPr>
            <a:lvl3pPr>
              <a:defRPr sz="1800"/>
            </a:lvl3pPr>
            <a:lvl4pPr>
              <a:defRPr sz="1800"/>
            </a:lvl4pPr>
            <a:lvl5pPr>
              <a:defRPr sz="1800"/>
            </a:lvl5pPr>
            <a:lvl6pPr>
              <a:defRPr sz="1800" baseline="0"/>
            </a:lvl6pPr>
            <a:lvl7pPr>
              <a:defRPr sz="1800" baseline="0"/>
            </a:lvl7pPr>
            <a:lvl8pPr>
              <a:defRPr sz="1800" baseline="0"/>
            </a:lvl8pPr>
            <a:lvl9pPr>
              <a:defRPr sz="18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p:cNvSpPr>
            <a:spLocks noGrp="1"/>
          </p:cNvSpPr>
          <p:nvPr>
            <p:ph type="dt" sz="half" idx="10"/>
          </p:nvPr>
        </p:nvSpPr>
        <p:spPr/>
        <p:txBody>
          <a:bodyPr/>
          <a:lstStyle/>
          <a:p>
            <a:fld id="{560212D6-498B-44DE-A502-CB5E2A7495BC}" type="datetimeFigureOut">
              <a:rPr lang="en-US" smtClean="0"/>
              <a:pPr/>
              <a:t>12/27/2021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6113675-5001-48D7-8FE2-79F79B0A07D6}"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1600200" y="1660619"/>
            <a:ext cx="2743200" cy="827087"/>
          </a:xfrm>
        </p:spPr>
        <p:txBody>
          <a:bodyPr anchor="ctr" anchorCtr="0"/>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600200" y="2667000"/>
            <a:ext cx="2743200" cy="3170238"/>
          </a:xfrm>
        </p:spPr>
        <p:txBody>
          <a:bodyPr>
            <a:normAutofit/>
          </a:bodyPr>
          <a:lstStyle>
            <a:lvl1pPr>
              <a:defRPr sz="1800" b="0"/>
            </a:lvl1pPr>
            <a:lvl2pPr>
              <a:defRPr sz="1800" b="0"/>
            </a:lvl2pPr>
            <a:lvl3pPr>
              <a:defRPr sz="1800" b="0"/>
            </a:lvl3pPr>
            <a:lvl4pPr>
              <a:defRPr sz="1800" b="0"/>
            </a:lvl4pPr>
            <a:lvl5pPr>
              <a:defRPr sz="1800" b="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4800600" y="1660619"/>
            <a:ext cx="2743200" cy="827087"/>
          </a:xfrm>
        </p:spPr>
        <p:txBody>
          <a:bodyPr anchor="ctr" anchorCtr="0"/>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800600" y="2667000"/>
            <a:ext cx="2743200" cy="3170238"/>
          </a:xfrm>
        </p:spPr>
        <p:txBody>
          <a:bodyPr>
            <a:normAutofit/>
          </a:bodyPr>
          <a:lstStyle>
            <a:lvl1pPr>
              <a:defRPr sz="1800" b="0"/>
            </a:lvl1pPr>
            <a:lvl2pPr>
              <a:defRPr sz="1800" b="0"/>
            </a:lvl2pPr>
            <a:lvl3pPr>
              <a:defRPr sz="1800" b="0"/>
            </a:lvl3pPr>
            <a:lvl4pPr>
              <a:defRPr sz="1800" b="0"/>
            </a:lvl4pPr>
            <a:lvl5pPr>
              <a:defRPr sz="1800" b="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Date Placeholder 6"/>
          <p:cNvSpPr>
            <a:spLocks noGrp="1"/>
          </p:cNvSpPr>
          <p:nvPr>
            <p:ph type="dt" sz="half" idx="10"/>
          </p:nvPr>
        </p:nvSpPr>
        <p:spPr/>
        <p:txBody>
          <a:bodyPr/>
          <a:lstStyle/>
          <a:p>
            <a:fld id="{560212D6-498B-44DE-A502-CB5E2A7495BC}" type="datetimeFigureOut">
              <a:rPr lang="en-US" smtClean="0"/>
              <a:pPr/>
              <a:t>12/27/2021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6113675-5001-48D7-8FE2-79F79B0A07D6}"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fld id="{560212D6-498B-44DE-A502-CB5E2A7495BC}" type="datetimeFigureOut">
              <a:rPr lang="en-US" smtClean="0"/>
              <a:pPr/>
              <a:t>12/27/2021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6113675-5001-48D7-8FE2-79F79B0A07D6}"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0212D6-498B-44DE-A502-CB5E2A7495BC}" type="datetimeFigureOut">
              <a:rPr lang="en-US" smtClean="0"/>
              <a:pPr/>
              <a:t>12/27/2021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6113675-5001-48D7-8FE2-79F79B0A07D6}" type="slidenum">
              <a:rPr lang="en-US" smtClean="0"/>
              <a:pPr/>
              <a:t>‹#›</a:t>
            </a:fld>
            <a:endParaRPr lang="en-US"/>
          </a:p>
        </p:txBody>
      </p:sp>
      <p:pic>
        <p:nvPicPr>
          <p:cNvPr id="5" name="Picture 4" descr="Air title.png"/>
          <p:cNvPicPr>
            <a:picLocks noChangeAspect="1"/>
          </p:cNvPicPr>
          <p:nvPr/>
        </p:nvPicPr>
        <p:blipFill>
          <a:blip r:embed="rId2" cstate="print"/>
          <a:srcRect l="42293" t="29512" r="38657" b="34962"/>
          <a:stretch>
            <a:fillRect/>
          </a:stretch>
        </p:blipFill>
        <p:spPr>
          <a:xfrm>
            <a:off x="0" y="0"/>
            <a:ext cx="1475880" cy="3577380"/>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936750"/>
          </a:xfrm>
        </p:spPr>
        <p:txBody>
          <a:bodyPr anchor="ctr" anchorCtr="0">
            <a:noAutofit/>
          </a:bodyPr>
          <a:lstStyle>
            <a:lvl1pPr algn="l">
              <a:defRPr sz="3600" b="0"/>
            </a:lvl1pPr>
          </a:lstStyle>
          <a:p>
            <a:r>
              <a:rPr lang="en-US"/>
              <a:t>Click to edit Master title style</a:t>
            </a:r>
            <a:endParaRPr/>
          </a:p>
        </p:txBody>
      </p:sp>
      <p:sp>
        <p:nvSpPr>
          <p:cNvPr id="3" name="Content Placeholder 2"/>
          <p:cNvSpPr>
            <a:spLocks noGrp="1"/>
          </p:cNvSpPr>
          <p:nvPr>
            <p:ph idx="1"/>
          </p:nvPr>
        </p:nvSpPr>
        <p:spPr>
          <a:xfrm>
            <a:off x="3886200" y="838200"/>
            <a:ext cx="3657600" cy="45720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457200" y="3200399"/>
            <a:ext cx="2703513" cy="2636839"/>
          </a:xfrm>
        </p:spPr>
        <p:txBody>
          <a:bodyPr/>
          <a:lstStyle>
            <a:lvl1pPr marL="0" indent="0">
              <a:lnSpc>
                <a:spcPct val="150000"/>
              </a:lnSpc>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60212D6-498B-44DE-A502-CB5E2A7495BC}" type="datetimeFigureOut">
              <a:rPr lang="en-US" smtClean="0"/>
              <a:pPr/>
              <a:t>12/27/2021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6113675-5001-48D7-8FE2-79F79B0A07D6}"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2" cy="1936750"/>
          </a:xfrm>
        </p:spPr>
        <p:txBody>
          <a:bodyPr vert="horz" lIns="91440" tIns="45720" rIns="91440" bIns="45720" rtlCol="0" anchor="ctr" anchorCtr="0">
            <a:noAutofit/>
          </a:bodyPr>
          <a:lstStyle>
            <a:lvl1pPr algn="l" defTabSz="914400" rtl="0" eaLnBrk="1" latinLnBrk="0" hangingPunct="1">
              <a:spcBef>
                <a:spcPct val="0"/>
              </a:spcBef>
              <a:buNone/>
              <a:defRPr sz="3600" b="0" kern="1200" cap="none" spc="100" baseline="0">
                <a:solidFill>
                  <a:schemeClr val="tx2"/>
                </a:solidFill>
                <a:effectLst>
                  <a:outerShdw blurRad="127000" algn="ctr" rotWithShape="0">
                    <a:schemeClr val="bg1">
                      <a:alpha val="50000"/>
                    </a:schemeClr>
                  </a:outerShdw>
                </a:effectLst>
                <a:latin typeface="+mj-lt"/>
                <a:ea typeface="+mj-ea"/>
                <a:cs typeface="+mj-cs"/>
              </a:defRPr>
            </a:lvl1pPr>
          </a:lstStyle>
          <a:p>
            <a:r>
              <a:rPr lang="en-US"/>
              <a:t>Click to edit Master title style</a:t>
            </a:r>
            <a:endParaRPr/>
          </a:p>
        </p:txBody>
      </p:sp>
      <p:sp>
        <p:nvSpPr>
          <p:cNvPr id="3" name="Picture Placeholder 2"/>
          <p:cNvSpPr>
            <a:spLocks noGrp="1"/>
          </p:cNvSpPr>
          <p:nvPr>
            <p:ph type="pic" idx="1"/>
          </p:nvPr>
        </p:nvSpPr>
        <p:spPr>
          <a:xfrm>
            <a:off x="3886200" y="838200"/>
            <a:ext cx="3657600" cy="4572000"/>
          </a:xfrm>
          <a:prstGeom prst="rect">
            <a:avLst/>
          </a:prstGeom>
          <a:ln>
            <a:noFill/>
          </a:ln>
          <a:effectLst>
            <a:reflection blurRad="42700" stA="30000" endPos="20000" dist="40000" dir="5400000" sy="-100000" algn="bl" rotWithShape="0"/>
          </a:effectLst>
          <a:scene3d>
            <a:camera prst="perspectiveContrastingLeftFacing">
              <a:rot lat="295432" lon="20402243" rev="52222"/>
            </a:camera>
            <a:lightRig rig="threePt" dir="t">
              <a:rot lat="0" lon="0" rev="2700000"/>
            </a:lightRig>
          </a:scene3d>
          <a:sp3d>
            <a:bevelT w="63500" h="50800"/>
          </a:sp3d>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4" name="Text Placeholder 3"/>
          <p:cNvSpPr>
            <a:spLocks noGrp="1"/>
          </p:cNvSpPr>
          <p:nvPr>
            <p:ph type="body" sz="half" idx="2"/>
          </p:nvPr>
        </p:nvSpPr>
        <p:spPr>
          <a:xfrm>
            <a:off x="457200" y="3200398"/>
            <a:ext cx="2703512" cy="2636838"/>
          </a:xfrm>
        </p:spPr>
        <p:txBody>
          <a:bodyPr vert="horz" lIns="91440" tIns="45720" rIns="91440" bIns="45720" rtlCol="0">
            <a:normAutofit/>
          </a:bodyPr>
          <a:lstStyle>
            <a:lvl1pPr marL="0" indent="0">
              <a:lnSpc>
                <a:spcPct val="150000"/>
              </a:lnSpc>
              <a:buNone/>
              <a:defRPr sz="1400" kern="1200">
                <a:solidFill>
                  <a:schemeClr val="tx2"/>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l" defTabSz="914400" rtl="0" eaLnBrk="1" latinLnBrk="0" hangingPunct="1">
              <a:lnSpc>
                <a:spcPct val="150000"/>
              </a:lnSpc>
              <a:spcBef>
                <a:spcPts val="1600"/>
              </a:spcBef>
              <a:buSzPct val="80000"/>
              <a:buFont typeface="Wingdings" pitchFamily="2" charset="2"/>
              <a:buNone/>
            </a:pPr>
            <a:r>
              <a:rPr lang="en-US"/>
              <a:t>Click to edit Master text styles</a:t>
            </a:r>
          </a:p>
        </p:txBody>
      </p:sp>
      <p:sp>
        <p:nvSpPr>
          <p:cNvPr id="5" name="Date Placeholder 4"/>
          <p:cNvSpPr>
            <a:spLocks noGrp="1"/>
          </p:cNvSpPr>
          <p:nvPr>
            <p:ph type="dt" sz="half" idx="10"/>
          </p:nvPr>
        </p:nvSpPr>
        <p:spPr/>
        <p:txBody>
          <a:bodyPr/>
          <a:lstStyle/>
          <a:p>
            <a:fld id="{560212D6-498B-44DE-A502-CB5E2A7495BC}" type="datetimeFigureOut">
              <a:rPr lang="en-US" smtClean="0"/>
              <a:pPr/>
              <a:t>12/27/2021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6113675-5001-48D7-8FE2-79F79B0A07D6}"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52400"/>
            <a:ext cx="8229600" cy="1325562"/>
          </a:xfrm>
          <a:prstGeom prst="rect">
            <a:avLst/>
          </a:prstGeom>
        </p:spPr>
        <p:txBody>
          <a:bodyPr vert="horz" lIns="91440" tIns="45720" rIns="91440" bIns="45720" rtlCol="0" anchor="ctr">
            <a:normAutofit/>
          </a:bodyPr>
          <a:lstStyle/>
          <a:p>
            <a:r>
              <a:rPr lang="en-US" dirty="0"/>
              <a:t>Click to edit Master title style</a:t>
            </a:r>
            <a:endParaRPr/>
          </a:p>
        </p:txBody>
      </p:sp>
      <p:sp>
        <p:nvSpPr>
          <p:cNvPr id="3" name="Text Placeholder 2"/>
          <p:cNvSpPr>
            <a:spLocks noGrp="1"/>
          </p:cNvSpPr>
          <p:nvPr>
            <p:ph type="body" idx="1"/>
          </p:nvPr>
        </p:nvSpPr>
        <p:spPr>
          <a:xfrm>
            <a:off x="1600200" y="1936377"/>
            <a:ext cx="5943600" cy="38862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000" b="0" kern="1200">
                <a:solidFill>
                  <a:schemeClr val="tx2">
                    <a:lumMod val="20000"/>
                    <a:lumOff val="80000"/>
                  </a:schemeClr>
                </a:solidFill>
                <a:effectLst/>
                <a:latin typeface="+mn-lt"/>
                <a:ea typeface="+mn-ea"/>
                <a:cs typeface="+mn-cs"/>
              </a:defRPr>
            </a:lvl1pPr>
          </a:lstStyle>
          <a:p>
            <a:fld id="{560212D6-498B-44DE-A502-CB5E2A7495BC}" type="datetimeFigureOut">
              <a:rPr lang="en-US" smtClean="0"/>
              <a:pPr/>
              <a:t>12/27/2021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000" b="0" kern="1200">
                <a:solidFill>
                  <a:schemeClr val="tx2">
                    <a:lumMod val="20000"/>
                    <a:lumOff val="80000"/>
                  </a:schemeClr>
                </a:solidFill>
                <a:effectLst/>
                <a:latin typeface="+mn-lt"/>
                <a:ea typeface="+mn-ea"/>
                <a:cs typeface="+mn-cs"/>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000" b="0" kern="1200">
                <a:solidFill>
                  <a:schemeClr val="tx2">
                    <a:lumMod val="20000"/>
                    <a:lumOff val="80000"/>
                  </a:schemeClr>
                </a:solidFill>
                <a:effectLst/>
                <a:latin typeface="+mn-lt"/>
                <a:ea typeface="+mn-ea"/>
                <a:cs typeface="+mn-cs"/>
              </a:defRPr>
            </a:lvl1pPr>
          </a:lstStyle>
          <a:p>
            <a:fld id="{E6113675-5001-48D7-8FE2-79F79B0A07D6}" type="slidenum">
              <a:rPr lang="en-US" smtClean="0"/>
              <a:pPr/>
              <a:t>‹#›</a:t>
            </a:fld>
            <a:endParaRPr lang="en-US"/>
          </a:p>
        </p:txBody>
      </p:sp>
      <p:pic>
        <p:nvPicPr>
          <p:cNvPr id="8" name="Picture 7" descr="dandelion.png"/>
          <p:cNvPicPr>
            <a:picLocks noChangeAspect="1"/>
          </p:cNvPicPr>
          <p:nvPr/>
        </p:nvPicPr>
        <p:blipFill>
          <a:blip r:embed="rId13" cstate="print"/>
          <a:srcRect r="19766" b="20000"/>
          <a:stretch>
            <a:fillRect/>
          </a:stretch>
        </p:blipFill>
        <p:spPr>
          <a:xfrm>
            <a:off x="7772400" y="3200400"/>
            <a:ext cx="1371600" cy="3657600"/>
          </a:xfrm>
          <a:prstGeom prst="rect">
            <a:avLst/>
          </a:prstGeom>
        </p:spPr>
      </p:pic>
      <p:pic>
        <p:nvPicPr>
          <p:cNvPr id="10" name="Picture 9" descr="Air title.png"/>
          <p:cNvPicPr>
            <a:picLocks noChangeAspect="1"/>
          </p:cNvPicPr>
          <p:nvPr/>
        </p:nvPicPr>
        <p:blipFill>
          <a:blip r:embed="rId14" cstate="print"/>
          <a:srcRect l="42293" t="29512" r="38657" b="34962"/>
          <a:stretch>
            <a:fillRect/>
          </a:stretch>
        </p:blipFill>
        <p:spPr>
          <a:xfrm>
            <a:off x="0" y="0"/>
            <a:ext cx="1475880" cy="3577380"/>
          </a:xfrm>
          <a:prstGeom prst="rect">
            <a:avLst/>
          </a:prstGeom>
        </p:spPr>
      </p:pic>
    </p:spTree>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4400" rtl="0" eaLnBrk="1" latinLnBrk="0" hangingPunct="1">
        <a:spcBef>
          <a:spcPct val="0"/>
        </a:spcBef>
        <a:buNone/>
        <a:defRPr sz="3200" b="1" kern="1200" cap="none" spc="100" baseline="0">
          <a:solidFill>
            <a:schemeClr val="bg1"/>
          </a:solidFill>
          <a:effectLst>
            <a:outerShdw blurRad="127000" algn="ctr" rotWithShape="0">
              <a:schemeClr val="bg1">
                <a:alpha val="50000"/>
              </a:schemeClr>
            </a:outerShdw>
          </a:effectLst>
          <a:latin typeface="+mj-lt"/>
          <a:ea typeface="+mj-ea"/>
          <a:cs typeface="+mj-cs"/>
        </a:defRPr>
      </a:lvl1pPr>
    </p:titleStyle>
    <p:bodyStyle>
      <a:lvl1pPr marL="342900" indent="-342900" algn="l" defTabSz="914400" rtl="0" eaLnBrk="1" latinLnBrk="0" hangingPunct="1">
        <a:lnSpc>
          <a:spcPct val="100000"/>
        </a:lnSpc>
        <a:spcBef>
          <a:spcPts val="1600"/>
        </a:spcBef>
        <a:buSzPct val="80000"/>
        <a:buFont typeface="Wingdings" pitchFamily="2" charset="2"/>
        <a:buChar char=""/>
        <a:defRPr sz="2000" kern="1200">
          <a:solidFill>
            <a:schemeClr val="tx2"/>
          </a:solidFill>
          <a:latin typeface="+mn-lt"/>
          <a:ea typeface="+mn-ea"/>
          <a:cs typeface="+mn-cs"/>
        </a:defRPr>
      </a:lvl1pPr>
      <a:lvl2pPr marL="631825" indent="-282575" algn="l" defTabSz="914400" rtl="0" eaLnBrk="1" latinLnBrk="0" hangingPunct="1">
        <a:lnSpc>
          <a:spcPct val="100000"/>
        </a:lnSpc>
        <a:spcBef>
          <a:spcPts val="1600"/>
        </a:spcBef>
        <a:buSzPct val="60000"/>
        <a:buFont typeface="Wingdings" pitchFamily="2" charset="2"/>
        <a:buChar char="Ë"/>
        <a:defRPr sz="1800" kern="1200">
          <a:solidFill>
            <a:schemeClr val="tx2"/>
          </a:solidFill>
          <a:latin typeface="+mn-lt"/>
          <a:ea typeface="+mn-ea"/>
          <a:cs typeface="+mn-cs"/>
        </a:defRPr>
      </a:lvl2pPr>
      <a:lvl3pPr marL="914400" indent="-282575" algn="l" defTabSz="914400" rtl="0" eaLnBrk="1" latinLnBrk="0" hangingPunct="1">
        <a:lnSpc>
          <a:spcPct val="100000"/>
        </a:lnSpc>
        <a:spcBef>
          <a:spcPts val="1600"/>
        </a:spcBef>
        <a:buSzPct val="70000"/>
        <a:buFont typeface="Wingdings" pitchFamily="2" charset="2"/>
        <a:buChar char="®"/>
        <a:defRPr sz="1800" kern="1200">
          <a:solidFill>
            <a:schemeClr val="tx2"/>
          </a:solidFill>
          <a:latin typeface="+mn-lt"/>
          <a:ea typeface="+mn-ea"/>
          <a:cs typeface="+mn-cs"/>
        </a:defRPr>
      </a:lvl3pPr>
      <a:lvl4pPr marL="1196975" indent="-282575" algn="l" defTabSz="914400" rtl="0" eaLnBrk="1" latinLnBrk="0" hangingPunct="1">
        <a:lnSpc>
          <a:spcPct val="100000"/>
        </a:lnSpc>
        <a:spcBef>
          <a:spcPts val="1600"/>
        </a:spcBef>
        <a:buSzPct val="60000"/>
        <a:buFont typeface="Wingdings" pitchFamily="2" charset="2"/>
        <a:buChar char="Ë"/>
        <a:defRPr sz="1800" kern="1200">
          <a:solidFill>
            <a:schemeClr val="tx2"/>
          </a:solidFill>
          <a:latin typeface="+mn-lt"/>
          <a:ea typeface="+mn-ea"/>
          <a:cs typeface="+mn-cs"/>
        </a:defRPr>
      </a:lvl4pPr>
      <a:lvl5pPr marL="1492250" indent="-295275" algn="l" defTabSz="914400" rtl="0" eaLnBrk="1" latinLnBrk="0" hangingPunct="1">
        <a:lnSpc>
          <a:spcPct val="100000"/>
        </a:lnSpc>
        <a:spcBef>
          <a:spcPts val="1600"/>
        </a:spcBef>
        <a:buSzPct val="70000"/>
        <a:buFont typeface="Wingdings" pitchFamily="2" charset="2"/>
        <a:buChar char="®"/>
        <a:defRPr sz="1800" kern="1200">
          <a:solidFill>
            <a:schemeClr val="tx2"/>
          </a:solidFill>
          <a:latin typeface="+mn-lt"/>
          <a:ea typeface="+mn-ea"/>
          <a:cs typeface="+mn-cs"/>
        </a:defRPr>
      </a:lvl5pPr>
      <a:lvl6pPr marL="1774825" indent="-282575" algn="l" defTabSz="914400" rtl="0" eaLnBrk="1" latinLnBrk="0" hangingPunct="1">
        <a:lnSpc>
          <a:spcPct val="100000"/>
        </a:lnSpc>
        <a:spcBef>
          <a:spcPts val="1600"/>
        </a:spcBef>
        <a:buSzPct val="60000"/>
        <a:buFont typeface="Wingdings" pitchFamily="2" charset="2"/>
        <a:buChar char="Ë"/>
        <a:defRPr sz="1800" kern="1200">
          <a:solidFill>
            <a:schemeClr val="tx2"/>
          </a:solidFill>
          <a:latin typeface="+mn-lt"/>
          <a:ea typeface="+mn-ea"/>
          <a:cs typeface="+mn-cs"/>
        </a:defRPr>
      </a:lvl6pPr>
      <a:lvl7pPr marL="2057400" indent="-282575" algn="l" defTabSz="914400" rtl="0" eaLnBrk="1" latinLnBrk="0" hangingPunct="1">
        <a:lnSpc>
          <a:spcPct val="100000"/>
        </a:lnSpc>
        <a:spcBef>
          <a:spcPts val="1600"/>
        </a:spcBef>
        <a:buSzPct val="70000"/>
        <a:buFont typeface="Wingdings" pitchFamily="2" charset="2"/>
        <a:buChar char="®"/>
        <a:defRPr sz="1800" kern="1200">
          <a:solidFill>
            <a:schemeClr val="tx2"/>
          </a:solidFill>
          <a:latin typeface="+mn-lt"/>
          <a:ea typeface="+mn-ea"/>
          <a:cs typeface="+mn-cs"/>
        </a:defRPr>
      </a:lvl7pPr>
      <a:lvl8pPr marL="2339975" indent="-282575" algn="l" defTabSz="914400" rtl="0" eaLnBrk="1" latinLnBrk="0" hangingPunct="1">
        <a:lnSpc>
          <a:spcPct val="100000"/>
        </a:lnSpc>
        <a:spcBef>
          <a:spcPts val="1600"/>
        </a:spcBef>
        <a:buSzPct val="60000"/>
        <a:buFont typeface="Wingdings" pitchFamily="2" charset="2"/>
        <a:buChar char="Ë"/>
        <a:defRPr sz="1800" kern="1200">
          <a:solidFill>
            <a:schemeClr val="tx2"/>
          </a:solidFill>
          <a:latin typeface="+mn-lt"/>
          <a:ea typeface="+mn-ea"/>
          <a:cs typeface="+mn-cs"/>
        </a:defRPr>
      </a:lvl8pPr>
      <a:lvl9pPr marL="2622550" indent="-282575" algn="l" defTabSz="914400" rtl="0" eaLnBrk="1" latinLnBrk="0" hangingPunct="1">
        <a:lnSpc>
          <a:spcPct val="100000"/>
        </a:lnSpc>
        <a:spcBef>
          <a:spcPts val="1600"/>
        </a:spcBef>
        <a:buSzPct val="70000"/>
        <a:buFont typeface="Wingdings" pitchFamily="2" charset="2"/>
        <a:buChar char="®"/>
        <a:defRPr sz="1800" kern="1200">
          <a:solidFill>
            <a:schemeClr val="tx2"/>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60212D6-498B-44DE-A502-CB5E2A7495BC}" type="datetimeFigureOut">
              <a:rPr lang="en-US" smtClean="0"/>
              <a:pPr/>
              <a:t>12/27/2021</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113675-5001-48D7-8FE2-79F79B0A07D6}" type="slidenum">
              <a:rPr lang="en-US" smtClean="0"/>
              <a:pPr/>
              <a:t>‹#›</a:t>
            </a:fld>
            <a:endParaRPr lang="en-US"/>
          </a:p>
        </p:txBody>
      </p:sp>
    </p:spTree>
    <p:extLst>
      <p:ext uri="{BB962C8B-B14F-4D97-AF65-F5344CB8AC3E}">
        <p14:creationId xmlns:p14="http://schemas.microsoft.com/office/powerpoint/2010/main" val="3729060996"/>
      </p:ext>
    </p:extLst>
  </p:cSld>
  <p:clrMap bg1="lt1" tx1="dk1" bg2="lt2" tx2="dk2" accent1="accent1" accent2="accent2" accent3="accent3" accent4="accent4" accent5="accent5" accent6="accent6" hlink="hlink" folHlink="folHlink"/>
  <p:sldLayoutIdLst>
    <p:sldLayoutId id="2147483786" r:id="rId1"/>
    <p:sldLayoutId id="2147483787" r:id="rId2"/>
    <p:sldLayoutId id="2147483788" r:id="rId3"/>
    <p:sldLayoutId id="2147483789" r:id="rId4"/>
    <p:sldLayoutId id="2147483790" r:id="rId5"/>
    <p:sldLayoutId id="2147483791" r:id="rId6"/>
    <p:sldLayoutId id="2147483792" r:id="rId7"/>
    <p:sldLayoutId id="2147483793" r:id="rId8"/>
    <p:sldLayoutId id="2147483794" r:id="rId9"/>
    <p:sldLayoutId id="2147483795" r:id="rId10"/>
    <p:sldLayoutId id="214748379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22.jpeg"/><Relationship Id="rId1" Type="http://schemas.openxmlformats.org/officeDocument/2006/relationships/slideLayout" Target="../slideLayouts/slideLayout13.xml"/><Relationship Id="rId4" Type="http://schemas.openxmlformats.org/officeDocument/2006/relationships/image" Target="../media/image23.jpeg"/></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13.xml"/><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5.jpeg"/><Relationship Id="rId1" Type="http://schemas.openxmlformats.org/officeDocument/2006/relationships/slideLayout" Target="../slideLayouts/slideLayout13.xml"/><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image" Target="../media/image34.jpe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8.xml"/><Relationship Id="rId1" Type="http://schemas.openxmlformats.org/officeDocument/2006/relationships/slideLayout" Target="../slideLayouts/slideLayout13.xml"/><Relationship Id="rId5" Type="http://schemas.microsoft.com/office/2007/relationships/hdphoto" Target="../media/hdphoto1.wdp"/><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image" Target="../media/image38.jpe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image" Target="../media/image39.jpe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image" Target="../media/image40.jpe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png"/><Relationship Id="rId1" Type="http://schemas.openxmlformats.org/officeDocument/2006/relationships/slideLayout" Target="../slideLayouts/slideLayout13.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jpeg"/></Relationships>
</file>

<file path=ppt/slides/_rels/slide28.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9.xml"/><Relationship Id="rId1" Type="http://schemas.openxmlformats.org/officeDocument/2006/relationships/slideLayout" Target="../slideLayouts/slideLayout13.xml"/><Relationship Id="rId5" Type="http://schemas.openxmlformats.org/officeDocument/2006/relationships/image" Target="../media/image53.png"/><Relationship Id="rId4" Type="http://schemas.openxmlformats.org/officeDocument/2006/relationships/image" Target="../media/image52.png"/></Relationships>
</file>

<file path=ppt/slides/_rels/slide3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3.xml"/><Relationship Id="rId4" Type="http://schemas.openxmlformats.org/officeDocument/2006/relationships/image" Target="../media/image53.png"/></Relationships>
</file>

<file path=ppt/slides/_rels/slide3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57.png"/></Relationships>
</file>

<file path=ppt/slides/_rels/slide3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59.png"/></Relationships>
</file>

<file path=ppt/slides/_rels/slide3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61.png"/></Relationships>
</file>

<file path=ppt/slides/_rels/slide3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jpe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jpe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gif"/><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13.xml"/><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13.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13.xml"/><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13.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828800" y="3063969"/>
            <a:ext cx="4953000" cy="2193831"/>
          </a:xfrm>
        </p:spPr>
        <p:txBody>
          <a:bodyPr>
            <a:normAutofit/>
          </a:bodyPr>
          <a:lstStyle/>
          <a:p>
            <a:r>
              <a:rPr lang="en-US" sz="9600" dirty="0">
                <a:solidFill>
                  <a:srgbClr val="FFFF00"/>
                </a:solidFill>
                <a:effectLst/>
                <a:latin typeface="Calibri" panose="020F0502020204030204" pitchFamily="34" charset="0"/>
              </a:rPr>
              <a:t>LAZINESS</a:t>
            </a:r>
          </a:p>
        </p:txBody>
      </p:sp>
      <p:sp>
        <p:nvSpPr>
          <p:cNvPr id="5" name="Subtitle 4"/>
          <p:cNvSpPr>
            <a:spLocks noGrp="1"/>
          </p:cNvSpPr>
          <p:nvPr>
            <p:ph type="subTitle" idx="1"/>
          </p:nvPr>
        </p:nvSpPr>
        <p:spPr/>
        <p:txBody>
          <a:bodyPr/>
          <a:lstStyle/>
          <a:p>
            <a:endParaRPr lang="en-US" dirty="0"/>
          </a:p>
        </p:txBody>
      </p:sp>
      <p:pic>
        <p:nvPicPr>
          <p:cNvPr id="2052" name="Picture 4" descr="Image result for laziness images"/>
          <p:cNvPicPr>
            <a:picLocks noChangeAspect="1" noChangeArrowheads="1"/>
          </p:cNvPicPr>
          <p:nvPr/>
        </p:nvPicPr>
        <p:blipFill>
          <a:blip r:embed="rId3">
            <a:biLevel thresh="75000"/>
            <a:extLst>
              <a:ext uri="{28A0092B-C50C-407E-A947-70E740481C1C}">
                <a14:useLocalDpi xmlns:a14="http://schemas.microsoft.com/office/drawing/2010/main" val="0"/>
              </a:ext>
            </a:extLst>
          </a:blip>
          <a:srcRect/>
          <a:stretch>
            <a:fillRect/>
          </a:stretch>
        </p:blipFill>
        <p:spPr bwMode="auto">
          <a:xfrm>
            <a:off x="16042" y="-25276"/>
            <a:ext cx="9144000" cy="666115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4"/>
          <a:stretch>
            <a:fillRect/>
          </a:stretch>
        </p:blipFill>
        <p:spPr>
          <a:xfrm>
            <a:off x="7046598" y="4800600"/>
            <a:ext cx="1965603" cy="1609338"/>
          </a:xfrm>
          <a:prstGeom prst="rect">
            <a:avLst/>
          </a:prstGeom>
        </p:spPr>
      </p:pic>
    </p:spTree>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600" dirty="0">
                <a:latin typeface="Calibri" panose="020F0502020204030204" pitchFamily="34" charset="0"/>
              </a:rPr>
              <a:t>5. Self Indulgence</a:t>
            </a:r>
          </a:p>
        </p:txBody>
      </p:sp>
      <p:sp>
        <p:nvSpPr>
          <p:cNvPr id="3" name="Content Placeholder 2"/>
          <p:cNvSpPr>
            <a:spLocks noGrp="1"/>
          </p:cNvSpPr>
          <p:nvPr>
            <p:ph idx="1"/>
          </p:nvPr>
        </p:nvSpPr>
        <p:spPr/>
        <p:txBody>
          <a:bodyPr/>
          <a:lstStyle/>
          <a:p>
            <a:endParaRPr lang="en-US"/>
          </a:p>
        </p:txBody>
      </p:sp>
      <p:pic>
        <p:nvPicPr>
          <p:cNvPr id="10242" name="Picture 2" descr="Image result for self indulgence quote"/>
          <p:cNvPicPr>
            <a:picLocks noChangeAspect="1" noChangeArrowheads="1"/>
          </p:cNvPicPr>
          <p:nvPr/>
        </p:nvPicPr>
        <p:blipFill rotWithShape="1">
          <a:blip r:embed="rId2">
            <a:extLst>
              <a:ext uri="{28A0092B-C50C-407E-A947-70E740481C1C}">
                <a14:useLocalDpi xmlns:a14="http://schemas.microsoft.com/office/drawing/2010/main" val="0"/>
              </a:ext>
            </a:extLst>
          </a:blip>
          <a:srcRect l="35883" t="7917" b="24000"/>
          <a:stretch/>
        </p:blipFill>
        <p:spPr bwMode="auto">
          <a:xfrm>
            <a:off x="228600" y="1666626"/>
            <a:ext cx="5191125" cy="2593975"/>
          </a:xfrm>
          <a:prstGeom prst="rect">
            <a:avLst/>
          </a:prstGeom>
          <a:noFill/>
          <a:effectLst>
            <a:reflection blurRad="6350" stA="50000" endA="300" endPos="90000" dist="50800" dir="5400000" sy="-100000" algn="bl" rotWithShape="0"/>
          </a:effectLst>
          <a:extLst>
            <a:ext uri="{909E8E84-426E-40DD-AFC4-6F175D3DCCD1}">
              <a14:hiddenFill xmlns:a14="http://schemas.microsoft.com/office/drawing/2010/main">
                <a:solidFill>
                  <a:srgbClr val="FFFFFF"/>
                </a:solidFill>
              </a14:hiddenFill>
            </a:ext>
          </a:extLst>
        </p:spPr>
      </p:pic>
      <p:pic>
        <p:nvPicPr>
          <p:cNvPr id="5" name="Picture 6" descr="Image result for meh"/>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00800" y="4879383"/>
            <a:ext cx="2599429" cy="1950543"/>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Related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19757" y="1666626"/>
            <a:ext cx="3077822" cy="307782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418022" y="4165584"/>
            <a:ext cx="1356462" cy="646331"/>
          </a:xfrm>
          <a:prstGeom prst="rect">
            <a:avLst/>
          </a:prstGeom>
          <a:noFill/>
        </p:spPr>
        <p:txBody>
          <a:bodyPr wrap="none" rtlCol="0">
            <a:spAutoFit/>
          </a:bodyPr>
          <a:lstStyle/>
          <a:p>
            <a:r>
              <a:rPr lang="en-US" sz="3600" dirty="0">
                <a:solidFill>
                  <a:schemeClr val="bg1"/>
                </a:solidFill>
              </a:rPr>
              <a:t>Of ME</a:t>
            </a:r>
          </a:p>
        </p:txBody>
      </p:sp>
    </p:spTree>
    <p:extLst>
      <p:ext uri="{BB962C8B-B14F-4D97-AF65-F5344CB8AC3E}">
        <p14:creationId xmlns:p14="http://schemas.microsoft.com/office/powerpoint/2010/main" val="31951488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65126"/>
            <a:ext cx="9144000" cy="1325563"/>
          </a:xfrm>
        </p:spPr>
        <p:txBody>
          <a:bodyPr>
            <a:noAutofit/>
          </a:bodyPr>
          <a:lstStyle/>
          <a:p>
            <a:r>
              <a:rPr lang="en-US" sz="6000" dirty="0">
                <a:latin typeface="Calibri" panose="020F0502020204030204" pitchFamily="34" charset="0"/>
              </a:rPr>
              <a:t>6. Being OK with mediocrity</a:t>
            </a:r>
          </a:p>
        </p:txBody>
      </p:sp>
      <p:sp>
        <p:nvSpPr>
          <p:cNvPr id="3" name="Content Placeholder 2"/>
          <p:cNvSpPr>
            <a:spLocks noGrp="1"/>
          </p:cNvSpPr>
          <p:nvPr>
            <p:ph idx="1"/>
          </p:nvPr>
        </p:nvSpPr>
        <p:spPr/>
        <p:txBody>
          <a:bodyPr/>
          <a:lstStyle/>
          <a:p>
            <a:endParaRPr lang="en-US"/>
          </a:p>
        </p:txBody>
      </p:sp>
      <p:pic>
        <p:nvPicPr>
          <p:cNvPr id="3074" name="Picture 2" descr="Image result for mediocrity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297" y="1471700"/>
            <a:ext cx="5124039" cy="5109272"/>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Image result for meh"/>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39000" y="5436711"/>
            <a:ext cx="1881673" cy="141195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4"/>
          <a:stretch>
            <a:fillRect/>
          </a:stretch>
        </p:blipFill>
        <p:spPr>
          <a:xfrm>
            <a:off x="5208997" y="1471700"/>
            <a:ext cx="3633788" cy="3916841"/>
          </a:xfrm>
          <a:prstGeom prst="rect">
            <a:avLst/>
          </a:prstGeom>
        </p:spPr>
      </p:pic>
    </p:spTree>
    <p:extLst>
      <p:ext uri="{BB962C8B-B14F-4D97-AF65-F5344CB8AC3E}">
        <p14:creationId xmlns:p14="http://schemas.microsoft.com/office/powerpoint/2010/main" val="33778330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600" dirty="0">
                <a:latin typeface="Calibri" panose="020F0502020204030204" pitchFamily="34" charset="0"/>
              </a:rPr>
              <a:t>7. Fear of Failure</a:t>
            </a:r>
          </a:p>
        </p:txBody>
      </p:sp>
      <p:sp>
        <p:nvSpPr>
          <p:cNvPr id="3" name="Content Placeholder 2"/>
          <p:cNvSpPr>
            <a:spLocks noGrp="1"/>
          </p:cNvSpPr>
          <p:nvPr>
            <p:ph idx="1"/>
          </p:nvPr>
        </p:nvSpPr>
        <p:spPr/>
        <p:txBody>
          <a:bodyPr/>
          <a:lstStyle/>
          <a:p>
            <a:endParaRPr lang="en-US"/>
          </a:p>
        </p:txBody>
      </p:sp>
      <p:pic>
        <p:nvPicPr>
          <p:cNvPr id="3078" name="Picture 6" descr="Image result for meh"/>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39000" y="5436711"/>
            <a:ext cx="1881673" cy="141195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rotWithShape="1">
          <a:blip r:embed="rId3"/>
          <a:srcRect l="3990" t="6460" r="2905" b="9745"/>
          <a:stretch/>
        </p:blipFill>
        <p:spPr>
          <a:xfrm>
            <a:off x="0" y="1600200"/>
            <a:ext cx="5831632" cy="5248469"/>
          </a:xfrm>
          <a:prstGeom prst="rect">
            <a:avLst/>
          </a:prstGeom>
        </p:spPr>
      </p:pic>
      <p:pic>
        <p:nvPicPr>
          <p:cNvPr id="7" name="Picture 6"/>
          <p:cNvPicPr>
            <a:picLocks noChangeAspect="1"/>
          </p:cNvPicPr>
          <p:nvPr/>
        </p:nvPicPr>
        <p:blipFill rotWithShape="1">
          <a:blip r:embed="rId4"/>
          <a:srcRect b="10802"/>
          <a:stretch/>
        </p:blipFill>
        <p:spPr>
          <a:xfrm>
            <a:off x="5882788" y="1600199"/>
            <a:ext cx="2956412" cy="3820501"/>
          </a:xfrm>
          <a:prstGeom prst="rect">
            <a:avLst/>
          </a:prstGeom>
        </p:spPr>
      </p:pic>
    </p:spTree>
    <p:extLst>
      <p:ext uri="{BB962C8B-B14F-4D97-AF65-F5344CB8AC3E}">
        <p14:creationId xmlns:p14="http://schemas.microsoft.com/office/powerpoint/2010/main" val="28079848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br>
              <a:rPr lang="en-US" sz="6600" dirty="0">
                <a:latin typeface="+mn-lt"/>
              </a:rPr>
            </a:br>
            <a:r>
              <a:rPr lang="en-US" sz="6600" dirty="0">
                <a:latin typeface="+mn-lt"/>
              </a:rPr>
              <a:t>8. Indecisiveness </a:t>
            </a:r>
            <a:br>
              <a:rPr lang="en-US" sz="6600" dirty="0">
                <a:latin typeface="+mn-lt"/>
              </a:rPr>
            </a:br>
            <a:endParaRPr lang="en-US" sz="6600" dirty="0">
              <a:latin typeface="+mn-lt"/>
            </a:endParaRPr>
          </a:p>
        </p:txBody>
      </p:sp>
      <p:sp>
        <p:nvSpPr>
          <p:cNvPr id="3" name="Content Placeholder 2"/>
          <p:cNvSpPr>
            <a:spLocks noGrp="1"/>
          </p:cNvSpPr>
          <p:nvPr>
            <p:ph idx="1"/>
          </p:nvPr>
        </p:nvSpPr>
        <p:spPr/>
        <p:txBody>
          <a:bodyPr/>
          <a:lstStyle/>
          <a:p>
            <a:endParaRPr lang="en-US"/>
          </a:p>
        </p:txBody>
      </p:sp>
      <p:sp>
        <p:nvSpPr>
          <p:cNvPr id="4" name="AutoShape 4" descr="Image result for laziness images"/>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10" descr="Image result for laziness images"/>
          <p:cNvSpPr>
            <a:spLocks noChangeAspect="1" noChangeArrowheads="1"/>
          </p:cNvSpPr>
          <p:nvPr/>
        </p:nvSpPr>
        <p:spPr bwMode="auto">
          <a:xfrm>
            <a:off x="4572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p:cNvPicPr>
            <a:picLocks noChangeAspect="1"/>
          </p:cNvPicPr>
          <p:nvPr/>
        </p:nvPicPr>
        <p:blipFill>
          <a:blip r:embed="rId2"/>
          <a:stretch>
            <a:fillRect/>
          </a:stretch>
        </p:blipFill>
        <p:spPr>
          <a:xfrm>
            <a:off x="41208" y="1679803"/>
            <a:ext cx="6893717" cy="4595811"/>
          </a:xfrm>
          <a:prstGeom prst="rect">
            <a:avLst/>
          </a:prstGeom>
        </p:spPr>
      </p:pic>
      <p:pic>
        <p:nvPicPr>
          <p:cNvPr id="8" name="Picture 7"/>
          <p:cNvPicPr>
            <a:picLocks noChangeAspect="1"/>
          </p:cNvPicPr>
          <p:nvPr/>
        </p:nvPicPr>
        <p:blipFill>
          <a:blip r:embed="rId3"/>
          <a:stretch>
            <a:fillRect/>
          </a:stretch>
        </p:blipFill>
        <p:spPr>
          <a:xfrm>
            <a:off x="6934925" y="5198965"/>
            <a:ext cx="2209075" cy="1659036"/>
          </a:xfrm>
          <a:prstGeom prst="rect">
            <a:avLst/>
          </a:prstGeom>
        </p:spPr>
      </p:pic>
    </p:spTree>
    <p:extLst>
      <p:ext uri="{BB962C8B-B14F-4D97-AF65-F5344CB8AC3E}">
        <p14:creationId xmlns:p14="http://schemas.microsoft.com/office/powerpoint/2010/main" val="32136187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marL="0" indent="0" algn="ctr">
              <a:buNone/>
            </a:pPr>
            <a:r>
              <a:rPr lang="en-US" sz="6600" dirty="0"/>
              <a:t>Islamic Perspective </a:t>
            </a:r>
          </a:p>
          <a:p>
            <a:pPr marL="0" indent="0" algn="ctr">
              <a:buNone/>
            </a:pPr>
            <a:r>
              <a:rPr lang="en-US" sz="6600" dirty="0"/>
              <a:t>on </a:t>
            </a:r>
          </a:p>
          <a:p>
            <a:pPr marL="0" indent="0" algn="ctr">
              <a:buNone/>
            </a:pPr>
            <a:r>
              <a:rPr lang="en-US" sz="6600" dirty="0"/>
              <a:t>Laziness</a:t>
            </a:r>
          </a:p>
        </p:txBody>
      </p:sp>
      <p:pic>
        <p:nvPicPr>
          <p:cNvPr id="4" name="Picture 3"/>
          <p:cNvPicPr>
            <a:picLocks noChangeAspect="1"/>
          </p:cNvPicPr>
          <p:nvPr/>
        </p:nvPicPr>
        <p:blipFill>
          <a:blip r:embed="rId2"/>
          <a:stretch>
            <a:fillRect/>
          </a:stretch>
        </p:blipFill>
        <p:spPr>
          <a:xfrm>
            <a:off x="7162800" y="5181600"/>
            <a:ext cx="1804572" cy="1475360"/>
          </a:xfrm>
          <a:prstGeom prst="rect">
            <a:avLst/>
          </a:prstGeom>
        </p:spPr>
      </p:pic>
    </p:spTree>
    <p:extLst>
      <p:ext uri="{BB962C8B-B14F-4D97-AF65-F5344CB8AC3E}">
        <p14:creationId xmlns:p14="http://schemas.microsoft.com/office/powerpoint/2010/main" val="35938231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Image result for spiritual disease of the he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90690"/>
            <a:ext cx="9180513" cy="516330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246856" y="0"/>
            <a:ext cx="8686800" cy="4351338"/>
          </a:xfrm>
        </p:spPr>
        <p:txBody>
          <a:bodyPr>
            <a:normAutofit/>
          </a:bodyPr>
          <a:lstStyle/>
          <a:p>
            <a:pPr marL="0" indent="0" algn="ctr">
              <a:buNone/>
            </a:pPr>
            <a:r>
              <a:rPr lang="en-US" sz="6000" dirty="0"/>
              <a:t>Laziness is a disease of </a:t>
            </a:r>
          </a:p>
          <a:p>
            <a:pPr marL="0" indent="0" algn="ctr">
              <a:buNone/>
            </a:pPr>
            <a:r>
              <a:rPr lang="en-US" sz="6000" dirty="0"/>
              <a:t>the heart</a:t>
            </a:r>
          </a:p>
        </p:txBody>
      </p:sp>
      <p:pic>
        <p:nvPicPr>
          <p:cNvPr id="2" name="Picture 1"/>
          <p:cNvPicPr>
            <a:picLocks noChangeAspect="1"/>
          </p:cNvPicPr>
          <p:nvPr/>
        </p:nvPicPr>
        <p:blipFill>
          <a:blip r:embed="rId4"/>
          <a:stretch>
            <a:fillRect/>
          </a:stretch>
        </p:blipFill>
        <p:spPr>
          <a:xfrm>
            <a:off x="6969618" y="5105400"/>
            <a:ext cx="1964038" cy="1606455"/>
          </a:xfrm>
          <a:prstGeom prst="rect">
            <a:avLst/>
          </a:prstGeom>
        </p:spPr>
      </p:pic>
    </p:spTree>
    <p:extLst>
      <p:ext uri="{BB962C8B-B14F-4D97-AF65-F5344CB8AC3E}">
        <p14:creationId xmlns:p14="http://schemas.microsoft.com/office/powerpoint/2010/main" val="33108631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normAutofit/>
          </a:bodyPr>
          <a:lstStyle/>
          <a:p>
            <a:pPr marL="0" indent="0" algn="r" rtl="1">
              <a:buNone/>
            </a:pPr>
            <a:r>
              <a:rPr lang="ur-PK" sz="7200" dirty="0">
                <a:solidFill>
                  <a:schemeClr val="accent2"/>
                </a:solidFill>
                <a:latin typeface="Arabic Typesetting" panose="03020402040406030203" pitchFamily="66" charset="-78"/>
                <a:cs typeface="Arabic Typesetting" panose="03020402040406030203" pitchFamily="66" charset="-78"/>
              </a:rPr>
              <a:t>اللّهُمَّ إنِّي أعُوذُبِكَ مِن العَجزِ وَ الكَسلٍ</a:t>
            </a:r>
          </a:p>
          <a:p>
            <a:pPr marL="0" indent="0">
              <a:buNone/>
            </a:pPr>
            <a:endParaRPr lang="en-US" sz="4000" dirty="0"/>
          </a:p>
          <a:p>
            <a:pPr marL="0" indent="0">
              <a:buNone/>
            </a:pPr>
            <a:r>
              <a:rPr lang="en-US" sz="4000" dirty="0"/>
              <a:t>O Allah, I seek refuge in you from incapability/weakness and laziness</a:t>
            </a:r>
          </a:p>
          <a:p>
            <a:pPr marL="0" indent="0">
              <a:buNone/>
            </a:pPr>
            <a:r>
              <a:rPr lang="en-US" sz="1200" dirty="0">
                <a:cs typeface="Arabic Typesetting" panose="03020402040406030203" pitchFamily="66" charset="-78"/>
              </a:rPr>
              <a:t>(Muslim, Ahmad, </a:t>
            </a:r>
            <a:r>
              <a:rPr lang="en-US" sz="1200" dirty="0" err="1">
                <a:cs typeface="Arabic Typesetting" panose="03020402040406030203" pitchFamily="66" charset="-78"/>
              </a:rPr>
              <a:t>Tirmidhi</a:t>
            </a:r>
            <a:r>
              <a:rPr lang="en-US" sz="1200" dirty="0">
                <a:cs typeface="Arabic Typesetting" panose="03020402040406030203" pitchFamily="66" charset="-78"/>
              </a:rPr>
              <a:t>)</a:t>
            </a:r>
          </a:p>
        </p:txBody>
      </p:sp>
      <p:pic>
        <p:nvPicPr>
          <p:cNvPr id="4" name="Picture 3"/>
          <p:cNvPicPr>
            <a:picLocks noChangeAspect="1"/>
          </p:cNvPicPr>
          <p:nvPr/>
        </p:nvPicPr>
        <p:blipFill>
          <a:blip r:embed="rId3"/>
          <a:stretch>
            <a:fillRect/>
          </a:stretch>
        </p:blipFill>
        <p:spPr>
          <a:xfrm>
            <a:off x="6705600" y="4876800"/>
            <a:ext cx="2243522" cy="1835055"/>
          </a:xfrm>
          <a:prstGeom prst="rect">
            <a:avLst/>
          </a:prstGeom>
        </p:spPr>
      </p:pic>
    </p:spTree>
    <p:extLst>
      <p:ext uri="{BB962C8B-B14F-4D97-AF65-F5344CB8AC3E}">
        <p14:creationId xmlns:p14="http://schemas.microsoft.com/office/powerpoint/2010/main" val="8855012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762000"/>
            <a:ext cx="7886700" cy="5414963"/>
          </a:xfrm>
        </p:spPr>
        <p:txBody>
          <a:bodyPr>
            <a:normAutofit/>
          </a:bodyPr>
          <a:lstStyle/>
          <a:p>
            <a:pPr marL="0" indent="0">
              <a:buNone/>
            </a:pPr>
            <a:r>
              <a:rPr lang="ur-PK" sz="8800" dirty="0">
                <a:solidFill>
                  <a:schemeClr val="accent2"/>
                </a:solidFill>
                <a:latin typeface="Arabic Typesetting" panose="03020402040406030203" pitchFamily="66" charset="-78"/>
                <a:cs typeface="Arabic Typesetting" panose="03020402040406030203" pitchFamily="66" charset="-78"/>
              </a:rPr>
              <a:t>الكَسلٍ</a:t>
            </a:r>
            <a:endParaRPr lang="en-US" sz="8800" dirty="0">
              <a:solidFill>
                <a:schemeClr val="accent2"/>
              </a:solidFill>
              <a:latin typeface="Arabic Typesetting" panose="03020402040406030203" pitchFamily="66" charset="-78"/>
              <a:cs typeface="Arabic Typesetting" panose="03020402040406030203" pitchFamily="66" charset="-78"/>
            </a:endParaRPr>
          </a:p>
          <a:p>
            <a:pPr marL="0" indent="0">
              <a:buNone/>
            </a:pPr>
            <a:endParaRPr lang="en-US" sz="2400" i="1" dirty="0"/>
          </a:p>
          <a:p>
            <a:pPr>
              <a:buFont typeface="Wingdings" panose="05000000000000000000" pitchFamily="2" charset="2"/>
              <a:buChar char=""/>
            </a:pPr>
            <a:r>
              <a:rPr lang="en-US" sz="4000" dirty="0"/>
              <a:t>To be lazy</a:t>
            </a:r>
          </a:p>
          <a:p>
            <a:pPr>
              <a:buFont typeface="Wingdings" panose="05000000000000000000" pitchFamily="2" charset="2"/>
              <a:buChar char=""/>
            </a:pPr>
            <a:r>
              <a:rPr lang="en-US" sz="4000" dirty="0"/>
              <a:t>To be idle</a:t>
            </a:r>
          </a:p>
          <a:p>
            <a:pPr>
              <a:buFont typeface="Wingdings" panose="05000000000000000000" pitchFamily="2" charset="2"/>
              <a:buChar char=""/>
            </a:pPr>
            <a:r>
              <a:rPr lang="en-US" sz="4000" dirty="0"/>
              <a:t>To be sluggish</a:t>
            </a:r>
          </a:p>
          <a:p>
            <a:pPr>
              <a:buFont typeface="Wingdings" panose="05000000000000000000" pitchFamily="2" charset="2"/>
              <a:buChar char=""/>
            </a:pPr>
            <a:r>
              <a:rPr lang="en-US" sz="4000" dirty="0"/>
              <a:t>To be negligent</a:t>
            </a:r>
          </a:p>
          <a:p>
            <a:pPr>
              <a:buFont typeface="Wingdings" panose="05000000000000000000" pitchFamily="2" charset="2"/>
              <a:buChar char=""/>
            </a:pPr>
            <a:r>
              <a:rPr lang="en-US" sz="4000" dirty="0"/>
              <a:t>To be inactive</a:t>
            </a:r>
          </a:p>
        </p:txBody>
      </p:sp>
      <p:pic>
        <p:nvPicPr>
          <p:cNvPr id="2" name="Picture 1"/>
          <p:cNvPicPr>
            <a:picLocks noChangeAspect="1"/>
          </p:cNvPicPr>
          <p:nvPr/>
        </p:nvPicPr>
        <p:blipFill>
          <a:blip r:embed="rId2"/>
          <a:stretch>
            <a:fillRect/>
          </a:stretch>
        </p:blipFill>
        <p:spPr>
          <a:xfrm>
            <a:off x="6705600" y="4800600"/>
            <a:ext cx="2243522" cy="1835055"/>
          </a:xfrm>
          <a:prstGeom prst="rect">
            <a:avLst/>
          </a:prstGeom>
        </p:spPr>
      </p:pic>
    </p:spTree>
    <p:extLst>
      <p:ext uri="{BB962C8B-B14F-4D97-AF65-F5344CB8AC3E}">
        <p14:creationId xmlns:p14="http://schemas.microsoft.com/office/powerpoint/2010/main" val="16499336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65126"/>
            <a:ext cx="8210550" cy="1325563"/>
          </a:xfrm>
        </p:spPr>
        <p:txBody>
          <a:bodyPr>
            <a:noAutofit/>
          </a:bodyPr>
          <a:lstStyle/>
          <a:p>
            <a:r>
              <a:rPr lang="en-US" sz="6000" dirty="0">
                <a:latin typeface="Calibri" panose="020F0502020204030204" pitchFamily="34" charset="0"/>
              </a:rPr>
              <a:t>Spiritual Consequences </a:t>
            </a:r>
            <a:br>
              <a:rPr lang="en-US" sz="6000" dirty="0">
                <a:latin typeface="Calibri" panose="020F0502020204030204" pitchFamily="34" charset="0"/>
              </a:rPr>
            </a:br>
            <a:r>
              <a:rPr lang="en-US" sz="6000" dirty="0">
                <a:latin typeface="Calibri" panose="020F0502020204030204" pitchFamily="34" charset="0"/>
              </a:rPr>
              <a:t>of Laziness</a:t>
            </a:r>
          </a:p>
        </p:txBody>
      </p:sp>
      <p:sp>
        <p:nvSpPr>
          <p:cNvPr id="3" name="Content Placeholder 2"/>
          <p:cNvSpPr>
            <a:spLocks noGrp="1"/>
          </p:cNvSpPr>
          <p:nvPr>
            <p:ph idx="1"/>
          </p:nvPr>
        </p:nvSpPr>
        <p:spPr/>
        <p:txBody>
          <a:bodyPr/>
          <a:lstStyle/>
          <a:p>
            <a:endParaRPr lang="en-US" dirty="0"/>
          </a:p>
        </p:txBody>
      </p:sp>
      <p:pic>
        <p:nvPicPr>
          <p:cNvPr id="11266" name="Picture 2" descr="Image result for consequenc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2500" y="2032000"/>
            <a:ext cx="7239000" cy="482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64345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04800"/>
            <a:ext cx="7886700" cy="1325563"/>
          </a:xfrm>
        </p:spPr>
        <p:txBody>
          <a:bodyPr>
            <a:normAutofit/>
          </a:bodyPr>
          <a:lstStyle/>
          <a:p>
            <a:r>
              <a:rPr lang="en-US" sz="7200" dirty="0">
                <a:latin typeface="Calibri" panose="020F0502020204030204" pitchFamily="34" charset="0"/>
              </a:rPr>
              <a:t>1. Hypocrisy </a:t>
            </a:r>
          </a:p>
        </p:txBody>
      </p:sp>
      <p:sp>
        <p:nvSpPr>
          <p:cNvPr id="3" name="Content Placeholder 2"/>
          <p:cNvSpPr>
            <a:spLocks noGrp="1"/>
          </p:cNvSpPr>
          <p:nvPr>
            <p:ph idx="1"/>
          </p:nvPr>
        </p:nvSpPr>
        <p:spPr/>
        <p:txBody>
          <a:bodyPr/>
          <a:lstStyle/>
          <a:p>
            <a:endParaRPr lang="en-US" dirty="0"/>
          </a:p>
        </p:txBody>
      </p:sp>
      <p:pic>
        <p:nvPicPr>
          <p:cNvPr id="12290" name="Picture 2" descr="Image result for hypocris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656901"/>
            <a:ext cx="6365708" cy="5193078"/>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Image result for danger detect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1800" y="304800"/>
            <a:ext cx="2301289" cy="20343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71169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2019300"/>
            <a:ext cx="9130880" cy="4565440"/>
          </a:xfrm>
          <a:prstGeom prst="rect">
            <a:avLst/>
          </a:prstGeom>
        </p:spPr>
      </p:pic>
      <p:sp>
        <p:nvSpPr>
          <p:cNvPr id="2" name="Title 1"/>
          <p:cNvSpPr>
            <a:spLocks noGrp="1"/>
          </p:cNvSpPr>
          <p:nvPr>
            <p:ph type="title"/>
          </p:nvPr>
        </p:nvSpPr>
        <p:spPr>
          <a:xfrm>
            <a:off x="0" y="365126"/>
            <a:ext cx="9144000" cy="1325563"/>
          </a:xfrm>
        </p:spPr>
        <p:txBody>
          <a:bodyPr>
            <a:normAutofit/>
          </a:bodyPr>
          <a:lstStyle/>
          <a:p>
            <a:pPr marL="0" indent="0"/>
            <a:r>
              <a:rPr lang="en-US" dirty="0"/>
              <a:t>"..one who does not like to work; one who finds activity or effort distasteful."  </a:t>
            </a:r>
          </a:p>
        </p:txBody>
      </p:sp>
      <p:sp>
        <p:nvSpPr>
          <p:cNvPr id="3" name="Content Placeholder 2"/>
          <p:cNvSpPr>
            <a:spLocks noGrp="1"/>
          </p:cNvSpPr>
          <p:nvPr>
            <p:ph idx="1"/>
          </p:nvPr>
        </p:nvSpPr>
        <p:spPr>
          <a:xfrm>
            <a:off x="628650" y="1828800"/>
            <a:ext cx="7886700" cy="4351338"/>
          </a:xfrm>
        </p:spPr>
        <p:txBody>
          <a:bodyPr/>
          <a:lstStyle/>
          <a:p>
            <a:pPr marL="0" indent="0">
              <a:buNone/>
            </a:pPr>
            <a:endParaRPr lang="en-US" dirty="0"/>
          </a:p>
        </p:txBody>
      </p:sp>
      <p:pic>
        <p:nvPicPr>
          <p:cNvPr id="4" name="Picture 3"/>
          <p:cNvPicPr>
            <a:picLocks noChangeAspect="1"/>
          </p:cNvPicPr>
          <p:nvPr/>
        </p:nvPicPr>
        <p:blipFill>
          <a:blip r:embed="rId3"/>
          <a:stretch>
            <a:fillRect/>
          </a:stretch>
        </p:blipFill>
        <p:spPr>
          <a:xfrm>
            <a:off x="7180918" y="4970720"/>
            <a:ext cx="1963082" cy="1603387"/>
          </a:xfrm>
          <a:prstGeom prst="rect">
            <a:avLst/>
          </a:prstGeom>
        </p:spPr>
      </p:pic>
    </p:spTree>
    <p:extLst>
      <p:ext uri="{BB962C8B-B14F-4D97-AF65-F5344CB8AC3E}">
        <p14:creationId xmlns:p14="http://schemas.microsoft.com/office/powerpoint/2010/main" val="31470335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628650" y="1825624"/>
            <a:ext cx="7886700" cy="4879975"/>
          </a:xfrm>
        </p:spPr>
        <p:txBody>
          <a:bodyPr>
            <a:normAutofit fontScale="92500" lnSpcReduction="10000"/>
          </a:bodyPr>
          <a:lstStyle/>
          <a:p>
            <a:pPr marL="0" indent="0" algn="r" rtl="1">
              <a:buNone/>
            </a:pPr>
            <a:r>
              <a:rPr lang="ur-PK" sz="5800" dirty="0">
                <a:latin typeface="Arabic Typesetting" panose="03020402040406030203" pitchFamily="66" charset="-78"/>
                <a:cs typeface="Arabic Typesetting" panose="03020402040406030203" pitchFamily="66" charset="-78"/>
              </a:rPr>
              <a:t>إِنَّ الْمُنَافِقِينَ يُخَادِعُونَ اللّهَ وَهُوَ خَادِعُهُمْ وَإِذَا قَامُواْ إِلَى الصَّلاَةِ قَامُواْ </a:t>
            </a:r>
            <a:r>
              <a:rPr lang="ur-PK" sz="5800" dirty="0">
                <a:solidFill>
                  <a:schemeClr val="accent2"/>
                </a:solidFill>
                <a:latin typeface="Arabic Typesetting" panose="03020402040406030203" pitchFamily="66" charset="-78"/>
                <a:cs typeface="Arabic Typesetting" panose="03020402040406030203" pitchFamily="66" charset="-78"/>
              </a:rPr>
              <a:t>كُسَالَ</a:t>
            </a:r>
            <a:r>
              <a:rPr lang="ur-PK" sz="5800" dirty="0">
                <a:latin typeface="Arabic Typesetting" panose="03020402040406030203" pitchFamily="66" charset="-78"/>
                <a:cs typeface="Arabic Typesetting" panose="03020402040406030203" pitchFamily="66" charset="-78"/>
              </a:rPr>
              <a:t>ى يُرَآؤُونَ النَّاسَ وَلاَ يَذْكُرُونَ اللّهَ إِلاَّ قَلِيلاً </a:t>
            </a:r>
            <a:endParaRPr lang="en-US" sz="5800" dirty="0">
              <a:latin typeface="Arabic Typesetting" panose="03020402040406030203" pitchFamily="66" charset="-78"/>
              <a:cs typeface="Arabic Typesetting" panose="03020402040406030203" pitchFamily="66" charset="-78"/>
            </a:endParaRPr>
          </a:p>
          <a:p>
            <a:pPr marL="0" indent="0">
              <a:buNone/>
            </a:pPr>
            <a:r>
              <a:rPr lang="en-US" dirty="0"/>
              <a:t>”Verily, the hypocrites seek to deceive Allah, but it is He Who deceives them. And when they stand up for As-Salat (the prayer), they stand </a:t>
            </a:r>
            <a:r>
              <a:rPr lang="en-US" dirty="0">
                <a:solidFill>
                  <a:schemeClr val="accent2"/>
                </a:solidFill>
              </a:rPr>
              <a:t>with laziness </a:t>
            </a:r>
            <a:r>
              <a:rPr lang="en-US" dirty="0"/>
              <a:t>and to be seen of men, and they do not remember Allah but little.</a:t>
            </a:r>
          </a:p>
          <a:p>
            <a:pPr marL="0" indent="0">
              <a:buNone/>
            </a:pPr>
            <a:r>
              <a:rPr lang="en-US" sz="2200" dirty="0"/>
              <a:t> [Surah Al-</a:t>
            </a:r>
            <a:r>
              <a:rPr lang="en-US" sz="2200" dirty="0" err="1"/>
              <a:t>Nisa</a:t>
            </a:r>
            <a:r>
              <a:rPr lang="en-US" sz="2200" dirty="0"/>
              <a:t>: verse 142]</a:t>
            </a:r>
          </a:p>
          <a:p>
            <a:pPr marL="0" indent="0">
              <a:buNone/>
            </a:pPr>
            <a:br>
              <a:rPr lang="en-US" dirty="0"/>
            </a:br>
            <a:endParaRPr lang="en-US" dirty="0"/>
          </a:p>
        </p:txBody>
      </p:sp>
      <p:pic>
        <p:nvPicPr>
          <p:cNvPr id="4" name="Picture 3"/>
          <p:cNvPicPr>
            <a:picLocks noChangeAspect="1"/>
          </p:cNvPicPr>
          <p:nvPr/>
        </p:nvPicPr>
        <p:blipFill>
          <a:blip r:embed="rId3"/>
          <a:stretch>
            <a:fillRect/>
          </a:stretch>
        </p:blipFill>
        <p:spPr>
          <a:xfrm>
            <a:off x="7315200" y="5320239"/>
            <a:ext cx="1680729" cy="1374727"/>
          </a:xfrm>
          <a:prstGeom prst="rect">
            <a:avLst/>
          </a:prstGeom>
        </p:spPr>
      </p:pic>
    </p:spTree>
    <p:extLst>
      <p:ext uri="{BB962C8B-B14F-4D97-AF65-F5344CB8AC3E}">
        <p14:creationId xmlns:p14="http://schemas.microsoft.com/office/powerpoint/2010/main" val="20475045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85000" lnSpcReduction="10000"/>
          </a:bodyPr>
          <a:lstStyle/>
          <a:p>
            <a:pPr marL="0" indent="0" algn="r" rtl="1">
              <a:buNone/>
            </a:pPr>
            <a:r>
              <a:rPr lang="ur-PK" sz="5600" dirty="0">
                <a:latin typeface="Arabic Typesetting" panose="03020402040406030203" pitchFamily="66" charset="-78"/>
                <a:cs typeface="Arabic Typesetting" panose="03020402040406030203" pitchFamily="66" charset="-78"/>
              </a:rPr>
              <a:t>وَمَا مَنَعَهُمْ أَن تُقْبَلَ مِنْهُمْ نَفَقَاتُهُمْ إِلاَّ أَنَّهُمْ كَفَرُواْ بِاللّهِ وَبِرَسُولِهِ وَلاَ يَأْتُونَ الصَّلاَةَ إِلاَّ وَهُمْ </a:t>
            </a:r>
            <a:r>
              <a:rPr lang="ur-PK" sz="5600" dirty="0">
                <a:solidFill>
                  <a:schemeClr val="accent2"/>
                </a:solidFill>
                <a:latin typeface="Arabic Typesetting" panose="03020402040406030203" pitchFamily="66" charset="-78"/>
                <a:cs typeface="Arabic Typesetting" panose="03020402040406030203" pitchFamily="66" charset="-78"/>
              </a:rPr>
              <a:t>كُسَالَى</a:t>
            </a:r>
            <a:r>
              <a:rPr lang="ur-PK" sz="5600" dirty="0">
                <a:latin typeface="Arabic Typesetting" panose="03020402040406030203" pitchFamily="66" charset="-78"/>
                <a:cs typeface="Arabic Typesetting" panose="03020402040406030203" pitchFamily="66" charset="-78"/>
              </a:rPr>
              <a:t> وَلاَ يُنفِقُونَ إِلاَّ وَهُمْ كَارِهُونَ </a:t>
            </a:r>
            <a:endParaRPr lang="en-US" sz="5600" dirty="0">
              <a:latin typeface="Arabic Typesetting" panose="03020402040406030203" pitchFamily="66" charset="-78"/>
              <a:cs typeface="Arabic Typesetting" panose="03020402040406030203" pitchFamily="66" charset="-78"/>
            </a:endParaRPr>
          </a:p>
          <a:p>
            <a:pPr marL="0" indent="0">
              <a:buNone/>
            </a:pPr>
            <a:r>
              <a:rPr lang="en-US" dirty="0"/>
              <a:t>”And nothing prevents their contributions from being accepted from them except that they disbelieved in Allah and in His Messenger and that they came not to As-Salat (the prayer) except </a:t>
            </a:r>
            <a:r>
              <a:rPr lang="en-US" dirty="0">
                <a:solidFill>
                  <a:schemeClr val="accent2"/>
                </a:solidFill>
              </a:rPr>
              <a:t>in a lazy state</a:t>
            </a:r>
            <a:r>
              <a:rPr lang="en-US" dirty="0"/>
              <a:t>, and that they offer not contributions but unwillingly.”</a:t>
            </a:r>
          </a:p>
          <a:p>
            <a:pPr marL="0" indent="0">
              <a:buNone/>
            </a:pPr>
            <a:r>
              <a:rPr lang="en-US" sz="2200" dirty="0"/>
              <a:t>(Surah At </a:t>
            </a:r>
            <a:r>
              <a:rPr lang="en-US" sz="2200" dirty="0" err="1"/>
              <a:t>Tauba</a:t>
            </a:r>
            <a:r>
              <a:rPr lang="en-US" sz="2200" dirty="0"/>
              <a:t>: verse 54)</a:t>
            </a:r>
          </a:p>
          <a:p>
            <a:pPr marL="0" indent="0">
              <a:buNone/>
            </a:pPr>
            <a:endParaRPr lang="en-US" dirty="0"/>
          </a:p>
          <a:p>
            <a:pPr marL="0" indent="0">
              <a:buNone/>
            </a:pPr>
            <a:br>
              <a:rPr lang="en-US" dirty="0"/>
            </a:br>
            <a:endParaRPr lang="en-US" dirty="0"/>
          </a:p>
        </p:txBody>
      </p:sp>
      <p:pic>
        <p:nvPicPr>
          <p:cNvPr id="4" name="Picture 3"/>
          <p:cNvPicPr>
            <a:picLocks noChangeAspect="1"/>
          </p:cNvPicPr>
          <p:nvPr/>
        </p:nvPicPr>
        <p:blipFill>
          <a:blip r:embed="rId3"/>
          <a:stretch>
            <a:fillRect/>
          </a:stretch>
        </p:blipFill>
        <p:spPr>
          <a:xfrm>
            <a:off x="7078246" y="5105400"/>
            <a:ext cx="1870876" cy="1530255"/>
          </a:xfrm>
          <a:prstGeom prst="rect">
            <a:avLst/>
          </a:prstGeom>
        </p:spPr>
      </p:pic>
    </p:spTree>
    <p:extLst>
      <p:ext uri="{BB962C8B-B14F-4D97-AF65-F5344CB8AC3E}">
        <p14:creationId xmlns:p14="http://schemas.microsoft.com/office/powerpoint/2010/main" val="4937909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dirty="0">
                <a:latin typeface="Calibri" panose="020F0502020204030204" pitchFamily="34" charset="0"/>
              </a:rPr>
              <a:t>2. </a:t>
            </a:r>
            <a:r>
              <a:rPr lang="en-US" sz="5400" dirty="0" err="1">
                <a:latin typeface="Calibri" panose="020F0502020204030204" pitchFamily="34" charset="0"/>
              </a:rPr>
              <a:t>Shaytan’s</a:t>
            </a:r>
            <a:r>
              <a:rPr lang="en-US" sz="5400" dirty="0">
                <a:latin typeface="Calibri" panose="020F0502020204030204" pitchFamily="34" charset="0"/>
              </a:rPr>
              <a:t> Control over us</a:t>
            </a:r>
          </a:p>
        </p:txBody>
      </p:sp>
      <p:sp>
        <p:nvSpPr>
          <p:cNvPr id="3" name="Content Placeholder 2"/>
          <p:cNvSpPr>
            <a:spLocks noGrp="1"/>
          </p:cNvSpPr>
          <p:nvPr>
            <p:ph idx="1"/>
          </p:nvPr>
        </p:nvSpPr>
        <p:spPr/>
        <p:txBody>
          <a:bodyPr/>
          <a:lstStyle/>
          <a:p>
            <a:endParaRPr lang="en-US" dirty="0"/>
          </a:p>
        </p:txBody>
      </p:sp>
      <p:pic>
        <p:nvPicPr>
          <p:cNvPr id="13314" name="Picture 2" descr="Image result for let laziness flo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825625"/>
            <a:ext cx="6936940" cy="492689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Image result for danger detected"/>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99600"/>
                    </a14:imgEffect>
                  </a14:imgLayer>
                </a14:imgProps>
              </a:ext>
              <a:ext uri="{28A0092B-C50C-407E-A947-70E740481C1C}">
                <a14:useLocalDpi xmlns:a14="http://schemas.microsoft.com/office/drawing/2010/main" val="0"/>
              </a:ext>
            </a:extLst>
          </a:blip>
          <a:srcRect/>
          <a:stretch>
            <a:fillRect/>
          </a:stretch>
        </p:blipFill>
        <p:spPr bwMode="auto">
          <a:xfrm>
            <a:off x="6324600" y="1250073"/>
            <a:ext cx="2723446" cy="24075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46479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dirty="0">
                <a:latin typeface="Calibri" panose="020F0502020204030204" pitchFamily="34" charset="0"/>
              </a:rPr>
              <a:t>3. Waste of Precious Time</a:t>
            </a:r>
          </a:p>
        </p:txBody>
      </p:sp>
      <p:sp>
        <p:nvSpPr>
          <p:cNvPr id="3" name="Content Placeholder 2"/>
          <p:cNvSpPr>
            <a:spLocks noGrp="1"/>
          </p:cNvSpPr>
          <p:nvPr>
            <p:ph idx="1"/>
          </p:nvPr>
        </p:nvSpPr>
        <p:spPr/>
        <p:txBody>
          <a:bodyPr/>
          <a:lstStyle/>
          <a:p>
            <a:endParaRPr lang="en-US"/>
          </a:p>
        </p:txBody>
      </p:sp>
      <p:pic>
        <p:nvPicPr>
          <p:cNvPr id="14338" name="Picture 2" descr="Image result for waste of tim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526693"/>
            <a:ext cx="5029200" cy="533130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Image result for danger detect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72025" y="2438400"/>
            <a:ext cx="3134746" cy="27711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4904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4" name="Picture 4" descr="Image result for rope snapp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2000"/>
            <a:ext cx="9144000" cy="574521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Autofit/>
          </a:bodyPr>
          <a:lstStyle/>
          <a:p>
            <a:r>
              <a:rPr lang="en-US" sz="6600" dirty="0">
                <a:latin typeface="Calibri" panose="020F0502020204030204" pitchFamily="34" charset="0"/>
              </a:rPr>
              <a:t>4. Weakness in </a:t>
            </a:r>
            <a:r>
              <a:rPr lang="en-US" sz="6600" dirty="0" err="1">
                <a:latin typeface="Calibri" panose="020F0502020204030204" pitchFamily="34" charset="0"/>
              </a:rPr>
              <a:t>Eeman</a:t>
            </a:r>
            <a:endParaRPr lang="en-US" sz="6600" dirty="0">
              <a:latin typeface="Calibri" panose="020F0502020204030204" pitchFamily="34" charset="0"/>
            </a:endParaRPr>
          </a:p>
        </p:txBody>
      </p:sp>
      <p:sp>
        <p:nvSpPr>
          <p:cNvPr id="3" name="Content Placeholder 2"/>
          <p:cNvSpPr>
            <a:spLocks noGrp="1"/>
          </p:cNvSpPr>
          <p:nvPr>
            <p:ph idx="1"/>
          </p:nvPr>
        </p:nvSpPr>
        <p:spPr/>
        <p:txBody>
          <a:bodyPr/>
          <a:lstStyle/>
          <a:p>
            <a:endParaRPr lang="en-US" dirty="0"/>
          </a:p>
        </p:txBody>
      </p:sp>
      <p:pic>
        <p:nvPicPr>
          <p:cNvPr id="6" name="Picture 5" descr="Image result for danger detect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6600" y="4650350"/>
            <a:ext cx="2253173" cy="19918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56701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a:latin typeface="Calibri" panose="020F0502020204030204" pitchFamily="34" charset="0"/>
              </a:rPr>
              <a:t>5. Displeasure of Allah (SWT)</a:t>
            </a:r>
          </a:p>
        </p:txBody>
      </p:sp>
      <p:sp>
        <p:nvSpPr>
          <p:cNvPr id="3" name="Content Placeholder 2"/>
          <p:cNvSpPr>
            <a:spLocks noGrp="1"/>
          </p:cNvSpPr>
          <p:nvPr>
            <p:ph idx="1"/>
          </p:nvPr>
        </p:nvSpPr>
        <p:spPr/>
        <p:txBody>
          <a:bodyPr/>
          <a:lstStyle/>
          <a:p>
            <a:endParaRPr lang="en-US"/>
          </a:p>
        </p:txBody>
      </p:sp>
      <p:pic>
        <p:nvPicPr>
          <p:cNvPr id="16386" name="Picture 2" descr="Image result for Alla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11" y="1825625"/>
            <a:ext cx="7143750" cy="505777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Image result for danger detect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7000" y="1825625"/>
            <a:ext cx="2253173" cy="19918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68447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2" name="Picture 4" descr="Image result for glass break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71963"/>
            <a:ext cx="9172074" cy="4586037"/>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656724" y="0"/>
            <a:ext cx="7886700" cy="4351338"/>
          </a:xfrm>
        </p:spPr>
        <p:txBody>
          <a:bodyPr>
            <a:normAutofit/>
          </a:bodyPr>
          <a:lstStyle/>
          <a:p>
            <a:pPr marL="0" indent="0">
              <a:buNone/>
            </a:pPr>
            <a:r>
              <a:rPr lang="en-US" sz="5400" dirty="0"/>
              <a:t>Even for a non-believer, consequences of laziness are terrible</a:t>
            </a:r>
          </a:p>
        </p:txBody>
      </p:sp>
    </p:spTree>
    <p:extLst>
      <p:ext uri="{BB962C8B-B14F-4D97-AF65-F5344CB8AC3E}">
        <p14:creationId xmlns:p14="http://schemas.microsoft.com/office/powerpoint/2010/main" val="33378370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6" name="Picture 2" descr="Image result for lazines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06" y="490029"/>
            <a:ext cx="3638164" cy="295600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74997" y="3618296"/>
            <a:ext cx="3180574" cy="266373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Related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01168" y="479613"/>
            <a:ext cx="3654403" cy="2991306"/>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mage result for lazines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363" y="3618296"/>
            <a:ext cx="3136467" cy="262679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Related imag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84883" y="3570940"/>
            <a:ext cx="3044404" cy="269903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7"/>
          <a:stretch>
            <a:fillRect/>
          </a:stretch>
        </p:blipFill>
        <p:spPr>
          <a:xfrm>
            <a:off x="3585879" y="1371600"/>
            <a:ext cx="1842413" cy="1632708"/>
          </a:xfrm>
          <a:prstGeom prst="rect">
            <a:avLst/>
          </a:prstGeom>
        </p:spPr>
      </p:pic>
    </p:spTree>
    <p:extLst>
      <p:ext uri="{BB962C8B-B14F-4D97-AF65-F5344CB8AC3E}">
        <p14:creationId xmlns:p14="http://schemas.microsoft.com/office/powerpoint/2010/main" val="5550096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7200" dirty="0">
                <a:latin typeface="Calibri" panose="020F0502020204030204" pitchFamily="34" charset="0"/>
              </a:rPr>
              <a:t>Can I bust this Laziness Habit?</a:t>
            </a:r>
          </a:p>
        </p:txBody>
      </p:sp>
      <p:sp>
        <p:nvSpPr>
          <p:cNvPr id="3" name="Content Placeholder 2"/>
          <p:cNvSpPr>
            <a:spLocks noGrp="1"/>
          </p:cNvSpPr>
          <p:nvPr>
            <p:ph idx="1"/>
          </p:nvPr>
        </p:nvSpPr>
        <p:spPr>
          <a:xfrm>
            <a:off x="628650" y="1825624"/>
            <a:ext cx="7886700" cy="5032375"/>
          </a:xfrm>
        </p:spPr>
        <p:txBody>
          <a:bodyPr>
            <a:normAutofit/>
          </a:bodyPr>
          <a:lstStyle/>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r>
              <a:rPr lang="en-US" dirty="0"/>
              <a:t> “And those who shall strive for Our Sake, We shall surely guide them to Our ways” </a:t>
            </a:r>
          </a:p>
          <a:p>
            <a:pPr marL="0" indent="0">
              <a:buNone/>
            </a:pPr>
            <a:r>
              <a:rPr lang="en-US" sz="2000" dirty="0"/>
              <a:t>(Surah Al-`</a:t>
            </a:r>
            <a:r>
              <a:rPr lang="en-US" sz="2000" dirty="0" err="1"/>
              <a:t>Ankabut</a:t>
            </a:r>
            <a:r>
              <a:rPr lang="en-US" sz="2000" dirty="0"/>
              <a:t>: Verse 69)</a:t>
            </a:r>
          </a:p>
        </p:txBody>
      </p:sp>
      <p:pic>
        <p:nvPicPr>
          <p:cNvPr id="18434" name="Picture 2" descr="Image result for y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1825624"/>
            <a:ext cx="4572000" cy="31133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1458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4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animEffect transition="in" filter="fade">
                                      <p:cBhvr>
                                        <p:cTn id="11" dur="500"/>
                                        <p:tgtEl>
                                          <p:spTgt spid="3">
                                            <p:txEl>
                                              <p:pRg st="7" end="7"/>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
                                            <p:txEl>
                                              <p:pRg st="8" end="8"/>
                                            </p:txEl>
                                          </p:spTgt>
                                        </p:tgtEl>
                                        <p:attrNameLst>
                                          <p:attrName>style.visibility</p:attrName>
                                        </p:attrNameLst>
                                      </p:cBhvr>
                                      <p:to>
                                        <p:strVal val="visible"/>
                                      </p:to>
                                    </p:set>
                                    <p:animEffect transition="in" filter="fade">
                                      <p:cBhvr>
                                        <p:cTn id="16"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04800"/>
            <a:ext cx="9144000" cy="1325562"/>
          </a:xfrm>
        </p:spPr>
        <p:txBody>
          <a:bodyPr>
            <a:noAutofit/>
          </a:bodyPr>
          <a:lstStyle/>
          <a:p>
            <a:pPr algn="ctr"/>
            <a:r>
              <a:rPr lang="en-US" sz="6600" dirty="0">
                <a:effectLst/>
                <a:latin typeface="Calibri" panose="020F0502020204030204" pitchFamily="34" charset="0"/>
              </a:rPr>
              <a:t>Tips to </a:t>
            </a:r>
            <a:r>
              <a:rPr lang="en-US" sz="6600" dirty="0">
                <a:latin typeface="Calibri" panose="020F0502020204030204" pitchFamily="34" charset="0"/>
              </a:rPr>
              <a:t>Bust</a:t>
            </a:r>
            <a:r>
              <a:rPr lang="en-US" sz="6600" dirty="0">
                <a:effectLst/>
                <a:latin typeface="Calibri" panose="020F0502020204030204" pitchFamily="34" charset="0"/>
              </a:rPr>
              <a:t> </a:t>
            </a:r>
            <a:r>
              <a:rPr lang="en-US" sz="6600" dirty="0">
                <a:latin typeface="Calibri" panose="020F0502020204030204" pitchFamily="34" charset="0"/>
              </a:rPr>
              <a:t>L</a:t>
            </a:r>
            <a:r>
              <a:rPr lang="en-US" sz="6600" dirty="0">
                <a:effectLst/>
                <a:latin typeface="Calibri" panose="020F0502020204030204" pitchFamily="34" charset="0"/>
              </a:rPr>
              <a:t>aziness</a:t>
            </a:r>
          </a:p>
        </p:txBody>
      </p:sp>
      <p:sp>
        <p:nvSpPr>
          <p:cNvPr id="3" name="Content Placeholder 2"/>
          <p:cNvSpPr>
            <a:spLocks noGrp="1"/>
          </p:cNvSpPr>
          <p:nvPr>
            <p:ph idx="1"/>
          </p:nvPr>
        </p:nvSpPr>
        <p:spPr/>
        <p:txBody>
          <a:bodyPr/>
          <a:lstStyle/>
          <a:p>
            <a:endParaRPr lang="en-US"/>
          </a:p>
        </p:txBody>
      </p:sp>
      <p:pic>
        <p:nvPicPr>
          <p:cNvPr id="19462" name="Picture 6" descr="Image result for cure for lazines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8742" y="2590800"/>
            <a:ext cx="6086543" cy="40386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3"/>
          <a:stretch>
            <a:fillRect/>
          </a:stretch>
        </p:blipFill>
        <p:spPr>
          <a:xfrm>
            <a:off x="6516616" y="1630362"/>
            <a:ext cx="2426418" cy="3127519"/>
          </a:xfrm>
          <a:prstGeom prst="rect">
            <a:avLst/>
          </a:prstGeom>
        </p:spPr>
      </p:pic>
    </p:spTree>
    <p:extLst>
      <p:ext uri="{BB962C8B-B14F-4D97-AF65-F5344CB8AC3E}">
        <p14:creationId xmlns:p14="http://schemas.microsoft.com/office/powerpoint/2010/main" val="40702595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566184" y="1905000"/>
            <a:ext cx="7886700" cy="4351338"/>
          </a:xfrm>
        </p:spPr>
        <p:txBody>
          <a:bodyPr/>
          <a:lstStyle/>
          <a:p>
            <a:pPr marL="0" indent="0">
              <a:buNone/>
            </a:pPr>
            <a:r>
              <a:rPr lang="en-US" sz="4400" dirty="0"/>
              <a:t>laziness is “lack of energy and enthusiasm of doing something that you should not lack energy/enthusiasm for”</a:t>
            </a:r>
          </a:p>
          <a:p>
            <a:pPr marL="0" indent="0">
              <a:buNone/>
            </a:pPr>
            <a:r>
              <a:rPr lang="en-US" dirty="0"/>
              <a:t>					Imam Al-</a:t>
            </a:r>
            <a:r>
              <a:rPr lang="en-US" dirty="0" err="1"/>
              <a:t>Ragheb</a:t>
            </a:r>
            <a:endParaRPr lang="en-US" dirty="0"/>
          </a:p>
          <a:p>
            <a:pPr marL="0" indent="0">
              <a:buNone/>
            </a:pPr>
            <a:br>
              <a:rPr lang="en-US" dirty="0"/>
            </a:br>
            <a:endParaRPr lang="en-US" dirty="0"/>
          </a:p>
        </p:txBody>
      </p:sp>
      <p:pic>
        <p:nvPicPr>
          <p:cNvPr id="4" name="Picture 3"/>
          <p:cNvPicPr>
            <a:picLocks noChangeAspect="1"/>
          </p:cNvPicPr>
          <p:nvPr/>
        </p:nvPicPr>
        <p:blipFill>
          <a:blip r:embed="rId3"/>
          <a:stretch>
            <a:fillRect/>
          </a:stretch>
        </p:blipFill>
        <p:spPr>
          <a:xfrm>
            <a:off x="7154446" y="5105400"/>
            <a:ext cx="1870876" cy="1530255"/>
          </a:xfrm>
          <a:prstGeom prst="rect">
            <a:avLst/>
          </a:prstGeom>
        </p:spPr>
      </p:pic>
    </p:spTree>
    <p:extLst>
      <p:ext uri="{BB962C8B-B14F-4D97-AF65-F5344CB8AC3E}">
        <p14:creationId xmlns:p14="http://schemas.microsoft.com/office/powerpoint/2010/main" val="336466509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65126"/>
            <a:ext cx="9144000" cy="1325563"/>
          </a:xfrm>
        </p:spPr>
        <p:txBody>
          <a:bodyPr>
            <a:normAutofit/>
          </a:bodyPr>
          <a:lstStyle/>
          <a:p>
            <a:r>
              <a:rPr lang="en-US" sz="8000" dirty="0">
                <a:latin typeface="Calibri" panose="020F0502020204030204" pitchFamily="34" charset="0"/>
              </a:rPr>
              <a:t>Be Honest </a:t>
            </a:r>
          </a:p>
        </p:txBody>
      </p:sp>
      <p:sp>
        <p:nvSpPr>
          <p:cNvPr id="3" name="Content Placeholder 2"/>
          <p:cNvSpPr>
            <a:spLocks noGrp="1"/>
          </p:cNvSpPr>
          <p:nvPr>
            <p:ph idx="1"/>
          </p:nvPr>
        </p:nvSpPr>
        <p:spPr/>
        <p:txBody>
          <a:bodyPr/>
          <a:lstStyle/>
          <a:p>
            <a:endParaRPr lang="en-US"/>
          </a:p>
        </p:txBody>
      </p:sp>
      <p:pic>
        <p:nvPicPr>
          <p:cNvPr id="20482" name="Picture 2" descr="Image result for cure for lazines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6398" y="3382347"/>
            <a:ext cx="4637602" cy="347565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rotWithShape="1">
          <a:blip r:embed="rId4"/>
          <a:srcRect t="11765" b="23530"/>
          <a:stretch/>
        </p:blipFill>
        <p:spPr>
          <a:xfrm>
            <a:off x="-18661" y="3363686"/>
            <a:ext cx="5023671" cy="3475653"/>
          </a:xfrm>
          <a:prstGeom prst="rect">
            <a:avLst/>
          </a:prstGeom>
        </p:spPr>
      </p:pic>
      <p:pic>
        <p:nvPicPr>
          <p:cNvPr id="5" name="Picture 4"/>
          <p:cNvPicPr>
            <a:picLocks noChangeAspect="1"/>
          </p:cNvPicPr>
          <p:nvPr/>
        </p:nvPicPr>
        <p:blipFill>
          <a:blip r:embed="rId5"/>
          <a:stretch>
            <a:fillRect/>
          </a:stretch>
        </p:blipFill>
        <p:spPr>
          <a:xfrm>
            <a:off x="6400800" y="152400"/>
            <a:ext cx="2428875" cy="3127176"/>
          </a:xfrm>
          <a:prstGeom prst="rect">
            <a:avLst/>
          </a:prstGeom>
        </p:spPr>
      </p:pic>
    </p:spTree>
    <p:extLst>
      <p:ext uri="{BB962C8B-B14F-4D97-AF65-F5344CB8AC3E}">
        <p14:creationId xmlns:p14="http://schemas.microsoft.com/office/powerpoint/2010/main" val="25121743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7200" dirty="0">
                <a:latin typeface="+mn-lt"/>
              </a:rPr>
              <a:t>Set Goals </a:t>
            </a:r>
          </a:p>
        </p:txBody>
      </p:sp>
      <p:sp>
        <p:nvSpPr>
          <p:cNvPr id="3" name="Content Placeholder 2"/>
          <p:cNvSpPr>
            <a:spLocks noGrp="1"/>
          </p:cNvSpPr>
          <p:nvPr>
            <p:ph idx="1"/>
          </p:nvPr>
        </p:nvSpPr>
        <p:spPr/>
        <p:txBody>
          <a:bodyPr/>
          <a:lstStyle/>
          <a:p>
            <a:endParaRPr lang="en-US" dirty="0"/>
          </a:p>
        </p:txBody>
      </p:sp>
      <p:pic>
        <p:nvPicPr>
          <p:cNvPr id="6" name="Picture 5"/>
          <p:cNvPicPr>
            <a:picLocks noChangeAspect="1"/>
          </p:cNvPicPr>
          <p:nvPr/>
        </p:nvPicPr>
        <p:blipFill>
          <a:blip r:embed="rId2"/>
          <a:stretch>
            <a:fillRect/>
          </a:stretch>
        </p:blipFill>
        <p:spPr>
          <a:xfrm>
            <a:off x="0" y="3429000"/>
            <a:ext cx="4767056" cy="3424335"/>
          </a:xfrm>
          <a:prstGeom prst="rect">
            <a:avLst/>
          </a:prstGeom>
        </p:spPr>
      </p:pic>
      <p:pic>
        <p:nvPicPr>
          <p:cNvPr id="7" name="Picture 6"/>
          <p:cNvPicPr>
            <a:picLocks noChangeAspect="1"/>
          </p:cNvPicPr>
          <p:nvPr/>
        </p:nvPicPr>
        <p:blipFill>
          <a:blip r:embed="rId3"/>
          <a:stretch>
            <a:fillRect/>
          </a:stretch>
        </p:blipFill>
        <p:spPr>
          <a:xfrm>
            <a:off x="4809066" y="3429000"/>
            <a:ext cx="4334933" cy="3429000"/>
          </a:xfrm>
          <a:prstGeom prst="rect">
            <a:avLst/>
          </a:prstGeom>
        </p:spPr>
      </p:pic>
      <p:pic>
        <p:nvPicPr>
          <p:cNvPr id="8" name="Picture 7"/>
          <p:cNvPicPr>
            <a:picLocks noChangeAspect="1"/>
          </p:cNvPicPr>
          <p:nvPr/>
        </p:nvPicPr>
        <p:blipFill>
          <a:blip r:embed="rId4"/>
          <a:stretch>
            <a:fillRect/>
          </a:stretch>
        </p:blipFill>
        <p:spPr>
          <a:xfrm>
            <a:off x="6314428" y="365126"/>
            <a:ext cx="2200922" cy="2833687"/>
          </a:xfrm>
          <a:prstGeom prst="rect">
            <a:avLst/>
          </a:prstGeom>
        </p:spPr>
      </p:pic>
    </p:spTree>
    <p:extLst>
      <p:ext uri="{BB962C8B-B14F-4D97-AF65-F5344CB8AC3E}">
        <p14:creationId xmlns:p14="http://schemas.microsoft.com/office/powerpoint/2010/main" val="8924842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Image result for du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086" y="1905000"/>
            <a:ext cx="6629400" cy="477967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365126"/>
            <a:ext cx="9144000" cy="1325563"/>
          </a:xfrm>
        </p:spPr>
        <p:txBody>
          <a:bodyPr>
            <a:normAutofit fontScale="90000"/>
          </a:bodyPr>
          <a:lstStyle/>
          <a:p>
            <a:r>
              <a:rPr lang="en-US" sz="8000" dirty="0">
                <a:effectLst/>
                <a:latin typeface="Calibri" panose="020F0502020204030204" pitchFamily="34" charset="0"/>
              </a:rPr>
              <a:t>Remember Allah a Lot</a:t>
            </a:r>
          </a:p>
        </p:txBody>
      </p:sp>
      <p:sp>
        <p:nvSpPr>
          <p:cNvPr id="3" name="Content Placeholder 2"/>
          <p:cNvSpPr>
            <a:spLocks noGrp="1"/>
          </p:cNvSpPr>
          <p:nvPr>
            <p:ph idx="1"/>
          </p:nvPr>
        </p:nvSpPr>
        <p:spPr>
          <a:xfrm>
            <a:off x="129086" y="2133599"/>
            <a:ext cx="6629400" cy="4043363"/>
          </a:xfrm>
        </p:spPr>
        <p:txBody>
          <a:bodyPr/>
          <a:lstStyle/>
          <a:p>
            <a:pPr marL="0" indent="0" algn="ctr">
              <a:buNone/>
            </a:pPr>
            <a:r>
              <a:rPr lang="ur-PK" sz="6000" dirty="0">
                <a:solidFill>
                  <a:schemeClr val="accent2"/>
                </a:solidFill>
                <a:latin typeface="Arabic Typesetting" panose="03020402040406030203" pitchFamily="66" charset="-78"/>
                <a:cs typeface="Arabic Typesetting" panose="03020402040406030203" pitchFamily="66" charset="-78"/>
              </a:rPr>
              <a:t>اللّهُمَّ إنِّي أعُوذُبِكَ مِن العَجزِ وَ الكَسلٍ</a:t>
            </a:r>
          </a:p>
          <a:p>
            <a:endParaRPr lang="en-US" dirty="0"/>
          </a:p>
        </p:txBody>
      </p:sp>
      <p:sp>
        <p:nvSpPr>
          <p:cNvPr id="4" name="Rectangle 3"/>
          <p:cNvSpPr/>
          <p:nvPr/>
        </p:nvSpPr>
        <p:spPr>
          <a:xfrm>
            <a:off x="3962400" y="5638800"/>
            <a:ext cx="2696572" cy="369332"/>
          </a:xfrm>
          <a:prstGeom prst="rect">
            <a:avLst/>
          </a:prstGeom>
        </p:spPr>
        <p:txBody>
          <a:bodyPr wrap="none">
            <a:spAutoFit/>
          </a:bodyPr>
          <a:lstStyle/>
          <a:p>
            <a:r>
              <a:rPr lang="en-US" dirty="0">
                <a:solidFill>
                  <a:schemeClr val="bg1"/>
                </a:solidFill>
              </a:rPr>
              <a:t>(Muslim, Ahmad, </a:t>
            </a:r>
            <a:r>
              <a:rPr lang="en-US" dirty="0" err="1">
                <a:solidFill>
                  <a:schemeClr val="bg1"/>
                </a:solidFill>
              </a:rPr>
              <a:t>Tirmidhi</a:t>
            </a:r>
            <a:r>
              <a:rPr lang="en-US" dirty="0">
                <a:solidFill>
                  <a:schemeClr val="bg1"/>
                </a:solidFill>
              </a:rPr>
              <a:t>)</a:t>
            </a:r>
          </a:p>
        </p:txBody>
      </p:sp>
      <p:pic>
        <p:nvPicPr>
          <p:cNvPr id="5" name="Picture 4"/>
          <p:cNvPicPr>
            <a:picLocks noChangeAspect="1"/>
          </p:cNvPicPr>
          <p:nvPr/>
        </p:nvPicPr>
        <p:blipFill>
          <a:blip r:embed="rId4"/>
          <a:stretch>
            <a:fillRect/>
          </a:stretch>
        </p:blipFill>
        <p:spPr>
          <a:xfrm>
            <a:off x="6933822" y="3849793"/>
            <a:ext cx="2200847" cy="2834886"/>
          </a:xfrm>
          <a:prstGeom prst="rect">
            <a:avLst/>
          </a:prstGeom>
        </p:spPr>
      </p:pic>
    </p:spTree>
    <p:extLst>
      <p:ext uri="{BB962C8B-B14F-4D97-AF65-F5344CB8AC3E}">
        <p14:creationId xmlns:p14="http://schemas.microsoft.com/office/powerpoint/2010/main" val="2941378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8000" dirty="0">
                <a:latin typeface="Calibri" panose="020F0502020204030204" pitchFamily="34" charset="0"/>
              </a:rPr>
              <a:t>Fix Sleep Pattern</a:t>
            </a:r>
          </a:p>
        </p:txBody>
      </p:sp>
      <p:sp>
        <p:nvSpPr>
          <p:cNvPr id="3" name="Content Placeholder 2"/>
          <p:cNvSpPr>
            <a:spLocks noGrp="1"/>
          </p:cNvSpPr>
          <p:nvPr>
            <p:ph idx="1"/>
          </p:nvPr>
        </p:nvSpPr>
        <p:spPr/>
        <p:txBody>
          <a:bodyPr/>
          <a:lstStyle/>
          <a:p>
            <a:endParaRPr lang="en-US"/>
          </a:p>
        </p:txBody>
      </p:sp>
      <p:pic>
        <p:nvPicPr>
          <p:cNvPr id="22532" name="Picture 4" descr="Image result for slee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399" y="2514600"/>
            <a:ext cx="6231941" cy="415246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4"/>
          <a:stretch>
            <a:fillRect/>
          </a:stretch>
        </p:blipFill>
        <p:spPr>
          <a:xfrm>
            <a:off x="6553200" y="1524000"/>
            <a:ext cx="2200847" cy="2834886"/>
          </a:xfrm>
          <a:prstGeom prst="rect">
            <a:avLst/>
          </a:prstGeom>
        </p:spPr>
      </p:pic>
    </p:spTree>
    <p:extLst>
      <p:ext uri="{BB962C8B-B14F-4D97-AF65-F5344CB8AC3E}">
        <p14:creationId xmlns:p14="http://schemas.microsoft.com/office/powerpoint/2010/main" val="415337435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8000" dirty="0">
                <a:latin typeface="Calibri" panose="020F0502020204030204" pitchFamily="34" charset="0"/>
              </a:rPr>
              <a:t>Move it …</a:t>
            </a:r>
          </a:p>
        </p:txBody>
      </p:sp>
      <p:sp>
        <p:nvSpPr>
          <p:cNvPr id="3" name="Content Placeholder 2"/>
          <p:cNvSpPr>
            <a:spLocks noGrp="1"/>
          </p:cNvSpPr>
          <p:nvPr>
            <p:ph idx="1"/>
          </p:nvPr>
        </p:nvSpPr>
        <p:spPr/>
        <p:txBody>
          <a:bodyPr/>
          <a:lstStyle/>
          <a:p>
            <a:endParaRPr lang="en-US"/>
          </a:p>
        </p:txBody>
      </p:sp>
      <p:pic>
        <p:nvPicPr>
          <p:cNvPr id="24578" name="Picture 2" descr="Image result for exercis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684396"/>
            <a:ext cx="6934200" cy="351663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4"/>
          <a:stretch>
            <a:fillRect/>
          </a:stretch>
        </p:blipFill>
        <p:spPr>
          <a:xfrm>
            <a:off x="6624352" y="273246"/>
            <a:ext cx="2200847" cy="2834886"/>
          </a:xfrm>
          <a:prstGeom prst="rect">
            <a:avLst/>
          </a:prstGeom>
        </p:spPr>
      </p:pic>
    </p:spTree>
    <p:extLst>
      <p:ext uri="{BB962C8B-B14F-4D97-AF65-F5344CB8AC3E}">
        <p14:creationId xmlns:p14="http://schemas.microsoft.com/office/powerpoint/2010/main" val="21243695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8000" dirty="0">
                <a:effectLst/>
                <a:latin typeface="Calibri" panose="020F0502020204030204" pitchFamily="34" charset="0"/>
              </a:rPr>
              <a:t>Eating Habits</a:t>
            </a:r>
          </a:p>
        </p:txBody>
      </p:sp>
      <p:sp>
        <p:nvSpPr>
          <p:cNvPr id="3" name="Content Placeholder 2"/>
          <p:cNvSpPr>
            <a:spLocks noGrp="1"/>
          </p:cNvSpPr>
          <p:nvPr>
            <p:ph idx="1"/>
          </p:nvPr>
        </p:nvSpPr>
        <p:spPr/>
        <p:txBody>
          <a:bodyPr/>
          <a:lstStyle/>
          <a:p>
            <a:endParaRPr lang="en-US"/>
          </a:p>
        </p:txBody>
      </p:sp>
      <p:pic>
        <p:nvPicPr>
          <p:cNvPr id="23554" name="Picture 2" descr="Image result for healthy eat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308" y="1825625"/>
            <a:ext cx="7141653" cy="497535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3"/>
          <a:stretch>
            <a:fillRect/>
          </a:stretch>
        </p:blipFill>
        <p:spPr>
          <a:xfrm>
            <a:off x="6781800" y="762000"/>
            <a:ext cx="2200847" cy="2834886"/>
          </a:xfrm>
          <a:prstGeom prst="rect">
            <a:avLst/>
          </a:prstGeom>
        </p:spPr>
      </p:pic>
    </p:spTree>
    <p:extLst>
      <p:ext uri="{BB962C8B-B14F-4D97-AF65-F5344CB8AC3E}">
        <p14:creationId xmlns:p14="http://schemas.microsoft.com/office/powerpoint/2010/main" val="319626336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65126"/>
            <a:ext cx="9144000" cy="1325563"/>
          </a:xfrm>
        </p:spPr>
        <p:txBody>
          <a:bodyPr>
            <a:noAutofit/>
          </a:bodyPr>
          <a:lstStyle/>
          <a:p>
            <a:pPr algn="ctr"/>
            <a:r>
              <a:rPr lang="en-US" sz="6600" dirty="0">
                <a:latin typeface="Calibri" panose="020F0502020204030204" pitchFamily="34" charset="0"/>
              </a:rPr>
              <a:t>Be with Energetic People</a:t>
            </a:r>
          </a:p>
        </p:txBody>
      </p:sp>
      <p:sp>
        <p:nvSpPr>
          <p:cNvPr id="3" name="Content Placeholder 2"/>
          <p:cNvSpPr>
            <a:spLocks noGrp="1"/>
          </p:cNvSpPr>
          <p:nvPr>
            <p:ph idx="1"/>
          </p:nvPr>
        </p:nvSpPr>
        <p:spPr/>
        <p:txBody>
          <a:bodyPr/>
          <a:lstStyle/>
          <a:p>
            <a:endParaRPr lang="en-US"/>
          </a:p>
        </p:txBody>
      </p:sp>
      <p:pic>
        <p:nvPicPr>
          <p:cNvPr id="25602" name="Picture 2" descr="Image result for energetic peop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7625" y="1447800"/>
            <a:ext cx="9301625" cy="546367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3"/>
          <a:stretch>
            <a:fillRect/>
          </a:stretch>
        </p:blipFill>
        <p:spPr>
          <a:xfrm>
            <a:off x="7413171" y="1447800"/>
            <a:ext cx="1730829" cy="2229461"/>
          </a:xfrm>
          <a:prstGeom prst="rect">
            <a:avLst/>
          </a:prstGeom>
        </p:spPr>
      </p:pic>
    </p:spTree>
    <p:extLst>
      <p:ext uri="{BB962C8B-B14F-4D97-AF65-F5344CB8AC3E}">
        <p14:creationId xmlns:p14="http://schemas.microsoft.com/office/powerpoint/2010/main" val="13419295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marL="0" indent="0">
              <a:buNone/>
            </a:pPr>
            <a:r>
              <a:rPr lang="en-US" sz="4000" b="1" dirty="0">
                <a:solidFill>
                  <a:srgbClr val="FF0000"/>
                </a:solidFill>
              </a:rPr>
              <a:t>L</a:t>
            </a:r>
            <a:r>
              <a:rPr lang="en-US" sz="4000" dirty="0"/>
              <a:t>ie </a:t>
            </a:r>
          </a:p>
          <a:p>
            <a:pPr marL="0" indent="0">
              <a:buNone/>
            </a:pPr>
            <a:r>
              <a:rPr lang="en-US" sz="4000" b="1" dirty="0">
                <a:solidFill>
                  <a:srgbClr val="FF0000"/>
                </a:solidFill>
              </a:rPr>
              <a:t>A</a:t>
            </a:r>
            <a:r>
              <a:rPr lang="en-US" sz="4000" dirty="0"/>
              <a:t>imlessly without any</a:t>
            </a:r>
          </a:p>
          <a:p>
            <a:pPr marL="0" indent="0">
              <a:buNone/>
            </a:pPr>
            <a:r>
              <a:rPr lang="en-US" sz="4000" b="1" dirty="0">
                <a:solidFill>
                  <a:srgbClr val="FF0000"/>
                </a:solidFill>
              </a:rPr>
              <a:t>Z</a:t>
            </a:r>
            <a:r>
              <a:rPr lang="en-US" sz="4000" dirty="0"/>
              <a:t>eal in</a:t>
            </a:r>
          </a:p>
          <a:p>
            <a:pPr marL="0" indent="0">
              <a:buNone/>
            </a:pPr>
            <a:r>
              <a:rPr lang="en-US" sz="4000" b="1" dirty="0">
                <a:solidFill>
                  <a:srgbClr val="FF0000"/>
                </a:solidFill>
              </a:rPr>
              <a:t>Y</a:t>
            </a:r>
            <a:r>
              <a:rPr lang="en-US" sz="4000" dirty="0"/>
              <a:t>ourself.</a:t>
            </a:r>
          </a:p>
        </p:txBody>
      </p:sp>
      <p:pic>
        <p:nvPicPr>
          <p:cNvPr id="4" name="Picture 3"/>
          <p:cNvPicPr>
            <a:picLocks noChangeAspect="1"/>
          </p:cNvPicPr>
          <p:nvPr/>
        </p:nvPicPr>
        <p:blipFill>
          <a:blip r:embed="rId2"/>
          <a:stretch>
            <a:fillRect/>
          </a:stretch>
        </p:blipFill>
        <p:spPr>
          <a:xfrm>
            <a:off x="7162800" y="5105400"/>
            <a:ext cx="1871634" cy="1530229"/>
          </a:xfrm>
          <a:prstGeom prst="rect">
            <a:avLst/>
          </a:prstGeom>
        </p:spPr>
      </p:pic>
    </p:spTree>
    <p:extLst>
      <p:ext uri="{BB962C8B-B14F-4D97-AF65-F5344CB8AC3E}">
        <p14:creationId xmlns:p14="http://schemas.microsoft.com/office/powerpoint/2010/main" val="3217388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86844"/>
            <a:ext cx="7886700" cy="1325563"/>
          </a:xfrm>
        </p:spPr>
        <p:txBody>
          <a:bodyPr>
            <a:normAutofit/>
          </a:bodyPr>
          <a:lstStyle/>
          <a:p>
            <a:r>
              <a:rPr lang="en-US" sz="8000" dirty="0">
                <a:latin typeface="Calibri" panose="020F0502020204030204" pitchFamily="34" charset="0"/>
              </a:rPr>
              <a:t>Causes of Laziness</a:t>
            </a:r>
          </a:p>
        </p:txBody>
      </p:sp>
      <p:sp>
        <p:nvSpPr>
          <p:cNvPr id="3" name="Content Placeholder 2"/>
          <p:cNvSpPr>
            <a:spLocks noGrp="1"/>
          </p:cNvSpPr>
          <p:nvPr>
            <p:ph idx="1"/>
          </p:nvPr>
        </p:nvSpPr>
        <p:spPr/>
        <p:txBody>
          <a:bodyPr/>
          <a:lstStyle/>
          <a:p>
            <a:endParaRPr lang="en-US"/>
          </a:p>
        </p:txBody>
      </p:sp>
      <p:pic>
        <p:nvPicPr>
          <p:cNvPr id="4098" name="Picture 2" descr="Image result for causes"/>
          <p:cNvPicPr>
            <a:picLocks noChangeAspect="1" noChangeArrowheads="1"/>
          </p:cNvPicPr>
          <p:nvPr/>
        </p:nvPicPr>
        <p:blipFill rotWithShape="1">
          <a:blip r:embed="rId2">
            <a:extLst>
              <a:ext uri="{28A0092B-C50C-407E-A947-70E740481C1C}">
                <a14:useLocalDpi xmlns:a14="http://schemas.microsoft.com/office/drawing/2010/main" val="0"/>
              </a:ext>
            </a:extLst>
          </a:blip>
          <a:srcRect l="1734" t="3906" r="2093" b="4189"/>
          <a:stretch/>
        </p:blipFill>
        <p:spPr bwMode="auto">
          <a:xfrm>
            <a:off x="-1" y="1431614"/>
            <a:ext cx="9148397" cy="542638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3"/>
          <a:stretch>
            <a:fillRect/>
          </a:stretch>
        </p:blipFill>
        <p:spPr>
          <a:xfrm>
            <a:off x="7391400" y="5334000"/>
            <a:ext cx="1684553" cy="1377855"/>
          </a:xfrm>
          <a:prstGeom prst="rect">
            <a:avLst/>
          </a:prstGeom>
        </p:spPr>
      </p:pic>
    </p:spTree>
    <p:extLst>
      <p:ext uri="{BB962C8B-B14F-4D97-AF65-F5344CB8AC3E}">
        <p14:creationId xmlns:p14="http://schemas.microsoft.com/office/powerpoint/2010/main" val="30617287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600" dirty="0">
                <a:latin typeface="Calibri" panose="020F0502020204030204" pitchFamily="34" charset="0"/>
              </a:rPr>
              <a:t>1. Lack of Motivation</a:t>
            </a:r>
          </a:p>
        </p:txBody>
      </p:sp>
      <p:sp>
        <p:nvSpPr>
          <p:cNvPr id="3" name="Content Placeholder 2"/>
          <p:cNvSpPr>
            <a:spLocks noGrp="1"/>
          </p:cNvSpPr>
          <p:nvPr>
            <p:ph idx="1"/>
          </p:nvPr>
        </p:nvSpPr>
        <p:spPr/>
        <p:txBody>
          <a:bodyPr/>
          <a:lstStyle/>
          <a:p>
            <a:endParaRPr lang="en-US"/>
          </a:p>
        </p:txBody>
      </p:sp>
      <p:pic>
        <p:nvPicPr>
          <p:cNvPr id="6146" name="Picture 2" descr="Image result for laziness imag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0576" y="1726784"/>
            <a:ext cx="3449659" cy="5167311"/>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Image result for lazy lack of motivation"/>
          <p:cNvPicPr>
            <a:picLocks noChangeAspect="1" noChangeArrowheads="1"/>
          </p:cNvPicPr>
          <p:nvPr/>
        </p:nvPicPr>
        <p:blipFill rotWithShape="1">
          <a:blip r:embed="rId3">
            <a:extLst>
              <a:ext uri="{28A0092B-C50C-407E-A947-70E740481C1C}">
                <a14:useLocalDpi xmlns:a14="http://schemas.microsoft.com/office/drawing/2010/main" val="0"/>
              </a:ext>
            </a:extLst>
          </a:blip>
          <a:srcRect b="5886"/>
          <a:stretch/>
        </p:blipFill>
        <p:spPr bwMode="auto">
          <a:xfrm>
            <a:off x="4106383" y="1734805"/>
            <a:ext cx="4857750" cy="321819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Image result for meh"/>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29401" y="5050919"/>
            <a:ext cx="2370828" cy="17790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39845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7200" dirty="0">
                <a:latin typeface="Calibri" panose="020F0502020204030204" pitchFamily="34" charset="0"/>
              </a:rPr>
              <a:t>2. No Specific Life goal</a:t>
            </a:r>
          </a:p>
        </p:txBody>
      </p:sp>
      <p:sp>
        <p:nvSpPr>
          <p:cNvPr id="3" name="Content Placeholder 2"/>
          <p:cNvSpPr>
            <a:spLocks noGrp="1"/>
          </p:cNvSpPr>
          <p:nvPr>
            <p:ph idx="1"/>
          </p:nvPr>
        </p:nvSpPr>
        <p:spPr/>
        <p:txBody>
          <a:bodyPr/>
          <a:lstStyle/>
          <a:p>
            <a:endParaRPr lang="en-US"/>
          </a:p>
        </p:txBody>
      </p:sp>
      <p:pic>
        <p:nvPicPr>
          <p:cNvPr id="6" name="Picture 6" descr="Image result for meh"/>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29401" y="5050919"/>
            <a:ext cx="2370828" cy="177900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517941" y="4142384"/>
            <a:ext cx="3312702" cy="584775"/>
          </a:xfrm>
          <a:prstGeom prst="rect">
            <a:avLst/>
          </a:prstGeom>
          <a:noFill/>
        </p:spPr>
        <p:txBody>
          <a:bodyPr wrap="none" rtlCol="0">
            <a:spAutoFit/>
          </a:bodyPr>
          <a:lstStyle/>
          <a:p>
            <a:r>
              <a:rPr lang="en-US" sz="3200" dirty="0">
                <a:solidFill>
                  <a:schemeClr val="bg1"/>
                </a:solidFill>
              </a:rPr>
              <a:t>Productive Activity</a:t>
            </a:r>
          </a:p>
        </p:txBody>
      </p:sp>
      <p:pic>
        <p:nvPicPr>
          <p:cNvPr id="5" name="Picture 4"/>
          <p:cNvPicPr>
            <a:picLocks noChangeAspect="1"/>
          </p:cNvPicPr>
          <p:nvPr/>
        </p:nvPicPr>
        <p:blipFill rotWithShape="1">
          <a:blip r:embed="rId3"/>
          <a:srcRect b="5093"/>
          <a:stretch/>
        </p:blipFill>
        <p:spPr>
          <a:xfrm>
            <a:off x="4862997" y="1550897"/>
            <a:ext cx="4137232" cy="2944903"/>
          </a:xfrm>
          <a:prstGeom prst="rect">
            <a:avLst/>
          </a:prstGeom>
        </p:spPr>
      </p:pic>
      <p:pic>
        <p:nvPicPr>
          <p:cNvPr id="7" name="Picture 6"/>
          <p:cNvPicPr>
            <a:picLocks noChangeAspect="1"/>
          </p:cNvPicPr>
          <p:nvPr/>
        </p:nvPicPr>
        <p:blipFill>
          <a:blip r:embed="rId4"/>
          <a:stretch>
            <a:fillRect/>
          </a:stretch>
        </p:blipFill>
        <p:spPr>
          <a:xfrm>
            <a:off x="0" y="1573525"/>
            <a:ext cx="4489620" cy="5236185"/>
          </a:xfrm>
          <a:prstGeom prst="rect">
            <a:avLst/>
          </a:prstGeom>
        </p:spPr>
      </p:pic>
    </p:spTree>
    <p:extLst>
      <p:ext uri="{BB962C8B-B14F-4D97-AF65-F5344CB8AC3E}">
        <p14:creationId xmlns:p14="http://schemas.microsoft.com/office/powerpoint/2010/main" val="22452285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365126"/>
            <a:ext cx="8839200" cy="1325563"/>
          </a:xfrm>
        </p:spPr>
        <p:txBody>
          <a:bodyPr>
            <a:normAutofit fontScale="90000"/>
          </a:bodyPr>
          <a:lstStyle/>
          <a:p>
            <a:r>
              <a:rPr lang="en-US" sz="7200" dirty="0">
                <a:latin typeface="Calibri" panose="020F0502020204030204" pitchFamily="34" charset="0"/>
              </a:rPr>
              <a:t>3. Poor Lifestyle Choices</a:t>
            </a:r>
          </a:p>
        </p:txBody>
      </p:sp>
      <p:sp>
        <p:nvSpPr>
          <p:cNvPr id="3" name="Content Placeholder 2"/>
          <p:cNvSpPr>
            <a:spLocks noGrp="1"/>
          </p:cNvSpPr>
          <p:nvPr>
            <p:ph idx="1"/>
          </p:nvPr>
        </p:nvSpPr>
        <p:spPr/>
        <p:txBody>
          <a:bodyPr/>
          <a:lstStyle/>
          <a:p>
            <a:endParaRPr lang="en-US"/>
          </a:p>
        </p:txBody>
      </p:sp>
      <p:pic>
        <p:nvPicPr>
          <p:cNvPr id="8194" name="Picture 2" descr="Image result for lazy lifestyle quote"/>
          <p:cNvPicPr>
            <a:picLocks noChangeAspect="1" noChangeArrowheads="1"/>
          </p:cNvPicPr>
          <p:nvPr/>
        </p:nvPicPr>
        <p:blipFill rotWithShape="1">
          <a:blip r:embed="rId2">
            <a:extLst>
              <a:ext uri="{28A0092B-C50C-407E-A947-70E740481C1C}">
                <a14:useLocalDpi xmlns:a14="http://schemas.microsoft.com/office/drawing/2010/main" val="0"/>
              </a:ext>
            </a:extLst>
          </a:blip>
          <a:srcRect b="12404"/>
          <a:stretch/>
        </p:blipFill>
        <p:spPr bwMode="auto">
          <a:xfrm>
            <a:off x="152400" y="1690689"/>
            <a:ext cx="5082263" cy="4486274"/>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Image result for fuel meter - laz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34663" y="1690689"/>
            <a:ext cx="3756937" cy="315582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Image result for meh"/>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29401" y="5050919"/>
            <a:ext cx="2370828" cy="177900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517941" y="4142384"/>
            <a:ext cx="3312702" cy="584775"/>
          </a:xfrm>
          <a:prstGeom prst="rect">
            <a:avLst/>
          </a:prstGeom>
          <a:noFill/>
        </p:spPr>
        <p:txBody>
          <a:bodyPr wrap="none" rtlCol="0">
            <a:spAutoFit/>
          </a:bodyPr>
          <a:lstStyle/>
          <a:p>
            <a:r>
              <a:rPr lang="en-US" sz="3200" dirty="0">
                <a:solidFill>
                  <a:schemeClr val="bg1"/>
                </a:solidFill>
              </a:rPr>
              <a:t>Productive Activity</a:t>
            </a:r>
          </a:p>
        </p:txBody>
      </p:sp>
    </p:spTree>
    <p:extLst>
      <p:ext uri="{BB962C8B-B14F-4D97-AF65-F5344CB8AC3E}">
        <p14:creationId xmlns:p14="http://schemas.microsoft.com/office/powerpoint/2010/main" val="27407448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600" dirty="0">
                <a:latin typeface="Calibri" panose="020F0502020204030204" pitchFamily="34" charset="0"/>
              </a:rPr>
              <a:t>4. Lack of Will Power</a:t>
            </a:r>
          </a:p>
        </p:txBody>
      </p:sp>
      <p:sp>
        <p:nvSpPr>
          <p:cNvPr id="3" name="Content Placeholder 2"/>
          <p:cNvSpPr>
            <a:spLocks noGrp="1"/>
          </p:cNvSpPr>
          <p:nvPr>
            <p:ph idx="1"/>
          </p:nvPr>
        </p:nvSpPr>
        <p:spPr/>
        <p:txBody>
          <a:bodyPr/>
          <a:lstStyle/>
          <a:p>
            <a:endParaRPr lang="en-US"/>
          </a:p>
        </p:txBody>
      </p:sp>
      <p:pic>
        <p:nvPicPr>
          <p:cNvPr id="7170" name="Picture 2" descr="Image result for lack of will power"/>
          <p:cNvPicPr>
            <a:picLocks noChangeAspect="1" noChangeArrowheads="1"/>
          </p:cNvPicPr>
          <p:nvPr/>
        </p:nvPicPr>
        <p:blipFill rotWithShape="1">
          <a:blip r:embed="rId2">
            <a:extLst>
              <a:ext uri="{28A0092B-C50C-407E-A947-70E740481C1C}">
                <a14:useLocalDpi xmlns:a14="http://schemas.microsoft.com/office/drawing/2010/main" val="0"/>
              </a:ext>
            </a:extLst>
          </a:blip>
          <a:srcRect l="38706" t="2700" r="4824" b="32000"/>
          <a:stretch/>
        </p:blipFill>
        <p:spPr bwMode="auto">
          <a:xfrm>
            <a:off x="175855" y="1670636"/>
            <a:ext cx="4572001" cy="2487948"/>
          </a:xfrm>
          <a:prstGeom prst="rect">
            <a:avLst/>
          </a:prstGeom>
          <a:noFill/>
          <a:effectLst>
            <a:reflection blurRad="6350" stA="50000" endA="300" endPos="90000" dir="5400000" sy="-100000" algn="bl" rotWithShape="0"/>
          </a:effectLst>
          <a:extLst>
            <a:ext uri="{909E8E84-426E-40DD-AFC4-6F175D3DCCD1}">
              <a14:hiddenFill xmlns:a14="http://schemas.microsoft.com/office/drawing/2010/main">
                <a:solidFill>
                  <a:srgbClr val="FFFFFF"/>
                </a:solidFill>
              </a14:hiddenFill>
            </a:ext>
          </a:extLst>
        </p:spPr>
      </p:pic>
      <p:pic>
        <p:nvPicPr>
          <p:cNvPr id="5" name="Picture 6" descr="Image result for meh"/>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00800" y="4879383"/>
            <a:ext cx="2599429" cy="1950543"/>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Image result for no will pow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47856" y="1670636"/>
            <a:ext cx="4396144" cy="31322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2227199"/>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ir">
  <a:themeElements>
    <a:clrScheme name="Air">
      <a:dk1>
        <a:sysClr val="windowText" lastClr="000000"/>
      </a:dk1>
      <a:lt1>
        <a:sysClr val="window" lastClr="FFFFFF"/>
      </a:lt1>
      <a:dk2>
        <a:srgbClr val="17375D"/>
      </a:dk2>
      <a:lt2>
        <a:srgbClr val="BEDBFE"/>
      </a:lt2>
      <a:accent1>
        <a:srgbClr val="686F3A"/>
      </a:accent1>
      <a:accent2>
        <a:srgbClr val="165996"/>
      </a:accent2>
      <a:accent3>
        <a:srgbClr val="7276A0"/>
      </a:accent3>
      <a:accent4>
        <a:srgbClr val="7DB434"/>
      </a:accent4>
      <a:accent5>
        <a:srgbClr val="D28300"/>
      </a:accent5>
      <a:accent6>
        <a:srgbClr val="2B62CB"/>
      </a:accent6>
      <a:hlink>
        <a:srgbClr val="B58900"/>
      </a:hlink>
      <a:folHlink>
        <a:srgbClr val="B55C39"/>
      </a:folHlink>
    </a:clrScheme>
    <a:fontScheme name="Air">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Air">
      <a:fillStyleLst>
        <a:solidFill>
          <a:schemeClr val="phClr"/>
        </a:solidFill>
        <a:gradFill rotWithShape="1">
          <a:gsLst>
            <a:gs pos="0">
              <a:schemeClr val="phClr">
                <a:tint val="70000"/>
                <a:satMod val="200000"/>
              </a:schemeClr>
            </a:gs>
            <a:gs pos="35000">
              <a:schemeClr val="phClr">
                <a:tint val="50000"/>
                <a:satMod val="250000"/>
              </a:schemeClr>
            </a:gs>
            <a:gs pos="100000">
              <a:schemeClr val="phClr">
                <a:tint val="40000"/>
                <a:satMod val="350000"/>
              </a:schemeClr>
            </a:gs>
          </a:gsLst>
          <a:lin ang="8700000" scaled="1"/>
        </a:gradFill>
        <a:blipFill rotWithShape="1">
          <a:blip xmlns:r="http://schemas.openxmlformats.org/officeDocument/2006/relationships" r:embed="rId1">
            <a:duotone>
              <a:schemeClr val="phClr">
                <a:shade val="50000"/>
                <a:satMod val="110000"/>
              </a:schemeClr>
              <a:schemeClr val="phClr">
                <a:tint val="70000"/>
                <a:satMod val="150000"/>
              </a:schemeClr>
            </a:duotone>
          </a:blip>
          <a:tile tx="0" ty="0" sx="35000" sy="35000" flip="none" algn="tl"/>
        </a:blipFill>
      </a:fillStyleLst>
      <a:lnStyleLst>
        <a:ln w="9525" cap="flat" cmpd="sng" algn="ctr">
          <a:solidFill>
            <a:schemeClr val="phClr">
              <a:shade val="95000"/>
              <a:satMod val="115000"/>
            </a:schemeClr>
          </a:solidFill>
          <a:prstDash val="solid"/>
        </a:ln>
        <a:ln w="12700" cap="flat" cmpd="sng" algn="ctr">
          <a:solidFill>
            <a:schemeClr val="phClr">
              <a:shade val="90000"/>
              <a:satMod val="115000"/>
            </a:schemeClr>
          </a:solidFill>
          <a:prstDash val="solid"/>
        </a:ln>
        <a:ln w="19050" cap="flat" cmpd="sng" algn="ctr">
          <a:solidFill>
            <a:schemeClr val="phClr">
              <a:shade val="80000"/>
              <a:satMod val="110000"/>
            </a:schemeClr>
          </a:solidFill>
          <a:prstDash val="solid"/>
        </a:ln>
      </a:lnStyleLst>
      <a:effectStyleLst>
        <a:effectStyle>
          <a:effectLst>
            <a:outerShdw blurRad="40000" dist="20000" dir="5400000" rotWithShape="0">
              <a:srgbClr val="000000">
                <a:alpha val="38000"/>
              </a:srgbClr>
            </a:outerShdw>
          </a:effectLst>
        </a:effectStyle>
        <a:effectStyle>
          <a:effectLst>
            <a:outerShdw blurRad="63500" dist="25400" dir="5400000" rotWithShape="0">
              <a:srgbClr val="FFFFFF">
                <a:alpha val="50000"/>
              </a:srgbClr>
            </a:outerShdw>
            <a:reflection blurRad="63500" stA="20000" endPos="15000" dist="12700" dir="5400000" sy="-100000" rotWithShape="0"/>
          </a:effectLst>
        </a:effectStyle>
        <a:effectStyle>
          <a:effectLst>
            <a:reflection blurRad="127000" stA="25000" endPos="20000" dist="38100" dir="5400000" sy="-100000" rotWithShape="0"/>
          </a:effectLst>
          <a:scene3d>
            <a:camera prst="orthographicFront">
              <a:rot lat="0" lon="0" rev="0"/>
            </a:camera>
            <a:lightRig rig="balanced" dir="b">
              <a:rot lat="0" lon="0" rev="2700000"/>
            </a:lightRig>
          </a:scene3d>
          <a:sp3d>
            <a:bevelT w="38100" h="25400"/>
          </a:sp3d>
        </a:effectStyle>
      </a:effectStyleLst>
      <a:bgFillStyleLst>
        <a:solidFill>
          <a:schemeClr val="phClr"/>
        </a:solidFill>
        <a:gradFill rotWithShape="1">
          <a:gsLst>
            <a:gs pos="0">
              <a:schemeClr val="phClr"/>
            </a:gs>
            <a:gs pos="52000">
              <a:srgbClr val="D8D8D8"/>
            </a:gs>
            <a:gs pos="100000">
              <a:schemeClr val="phClr">
                <a:lumMod val="25000"/>
              </a:schemeClr>
            </a:gs>
          </a:gsLst>
          <a:path path="circle">
            <a:fillToRect t="-80000" r="80000" b="180000"/>
          </a:path>
        </a:gradFill>
        <a:gradFill rotWithShape="1">
          <a:gsLst>
            <a:gs pos="0">
              <a:schemeClr val="accent5"/>
            </a:gs>
            <a:gs pos="52000">
              <a:srgbClr val="D8D8D8"/>
            </a:gs>
            <a:gs pos="100000">
              <a:schemeClr val="phClr">
                <a:lumMod val="25000"/>
              </a:schemeClr>
            </a:gs>
          </a:gsLst>
          <a:path path="circle">
            <a:fillToRect t="-80000" r="80000" b="180000"/>
          </a:path>
        </a:gradFill>
      </a:bgFillStyleLst>
    </a:fmtScheme>
  </a:themeElements>
  <a:objectDefaults/>
  <a:extraClrScheme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6075</TotalTime>
  <Words>1249</Words>
  <Application>Microsoft Office PowerPoint</Application>
  <PresentationFormat>On-screen Show (4:3)</PresentationFormat>
  <Paragraphs>113</Paragraphs>
  <Slides>36</Slides>
  <Notes>12</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36</vt:i4>
      </vt:variant>
    </vt:vector>
  </HeadingPairs>
  <TitlesOfParts>
    <vt:vector size="44" baseType="lpstr">
      <vt:lpstr>Arabic Typesetting</vt:lpstr>
      <vt:lpstr>Arial</vt:lpstr>
      <vt:lpstr>Calibri</vt:lpstr>
      <vt:lpstr>Calibri Light</vt:lpstr>
      <vt:lpstr>Corbel</vt:lpstr>
      <vt:lpstr>Wingdings</vt:lpstr>
      <vt:lpstr>Air</vt:lpstr>
      <vt:lpstr>Office Theme</vt:lpstr>
      <vt:lpstr>LAZINESS</vt:lpstr>
      <vt:lpstr>"..one who does not like to work; one who finds activity or effort distasteful."  </vt:lpstr>
      <vt:lpstr>PowerPoint Presentation</vt:lpstr>
      <vt:lpstr>PowerPoint Presentation</vt:lpstr>
      <vt:lpstr>Causes of Laziness</vt:lpstr>
      <vt:lpstr>1. Lack of Motivation</vt:lpstr>
      <vt:lpstr>2. No Specific Life goal</vt:lpstr>
      <vt:lpstr>3. Poor Lifestyle Choices</vt:lpstr>
      <vt:lpstr>4. Lack of Will Power</vt:lpstr>
      <vt:lpstr>5. Self Indulgence</vt:lpstr>
      <vt:lpstr>6. Being OK with mediocrity</vt:lpstr>
      <vt:lpstr>7. Fear of Failure</vt:lpstr>
      <vt:lpstr> 8. Indecisiveness  </vt:lpstr>
      <vt:lpstr>PowerPoint Presentation</vt:lpstr>
      <vt:lpstr>PowerPoint Presentation</vt:lpstr>
      <vt:lpstr>PowerPoint Presentation</vt:lpstr>
      <vt:lpstr>PowerPoint Presentation</vt:lpstr>
      <vt:lpstr>Spiritual Consequences  of Laziness</vt:lpstr>
      <vt:lpstr>1. Hypocrisy </vt:lpstr>
      <vt:lpstr>PowerPoint Presentation</vt:lpstr>
      <vt:lpstr>PowerPoint Presentation</vt:lpstr>
      <vt:lpstr>2. Shaytan’s Control over us</vt:lpstr>
      <vt:lpstr>3. Waste of Precious Time</vt:lpstr>
      <vt:lpstr>4. Weakness in Eeman</vt:lpstr>
      <vt:lpstr>5. Displeasure of Allah (SWT)</vt:lpstr>
      <vt:lpstr>PowerPoint Presentation</vt:lpstr>
      <vt:lpstr>PowerPoint Presentation</vt:lpstr>
      <vt:lpstr>Can I bust this Laziness Habit?</vt:lpstr>
      <vt:lpstr>Tips to Bust Laziness</vt:lpstr>
      <vt:lpstr>Be Honest </vt:lpstr>
      <vt:lpstr>Set Goals </vt:lpstr>
      <vt:lpstr>Remember Allah a Lot</vt:lpstr>
      <vt:lpstr>Fix Sleep Pattern</vt:lpstr>
      <vt:lpstr>Move it …</vt:lpstr>
      <vt:lpstr>Eating Habits</vt:lpstr>
      <vt:lpstr>Be with Energetic People</vt:lpstr>
    </vt:vector>
  </TitlesOfParts>
  <Company>Hewlett-Packard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‘Procrastination’  It’s all in your mind!</dc:title>
  <dc:creator>Sara</dc:creator>
  <cp:lastModifiedBy>nadia kashif</cp:lastModifiedBy>
  <cp:revision>214</cp:revision>
  <dcterms:created xsi:type="dcterms:W3CDTF">2009-05-12T06:11:52Z</dcterms:created>
  <dcterms:modified xsi:type="dcterms:W3CDTF">2021-12-27T13:33:55Z</dcterms:modified>
</cp:coreProperties>
</file>