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8" r:id="rId3"/>
    <p:sldId id="309" r:id="rId4"/>
    <p:sldId id="307" r:id="rId5"/>
    <p:sldId id="304" r:id="rId6"/>
    <p:sldId id="301" r:id="rId7"/>
    <p:sldId id="305" r:id="rId8"/>
    <p:sldId id="306" r:id="rId9"/>
    <p:sldId id="284" r:id="rId10"/>
    <p:sldId id="303" r:id="rId11"/>
    <p:sldId id="292" r:id="rId12"/>
    <p:sldId id="308" r:id="rId13"/>
    <p:sldId id="310" r:id="rId14"/>
    <p:sldId id="294" r:id="rId15"/>
    <p:sldId id="258" r:id="rId16"/>
    <p:sldId id="302" r:id="rId17"/>
    <p:sldId id="312" r:id="rId18"/>
    <p:sldId id="295" r:id="rId19"/>
    <p:sldId id="296" r:id="rId20"/>
    <p:sldId id="298" r:id="rId21"/>
    <p:sldId id="311" r:id="rId22"/>
    <p:sldId id="299" r:id="rId23"/>
    <p:sldId id="313" r:id="rId24"/>
    <p:sldId id="314" r:id="rId25"/>
    <p:sldId id="315" r:id="rId26"/>
    <p:sldId id="31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663300"/>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92" autoAdjust="0"/>
  </p:normalViewPr>
  <p:slideViewPr>
    <p:cSldViewPr>
      <p:cViewPr varScale="1">
        <p:scale>
          <a:sx n="66" d="100"/>
          <a:sy n="66" d="100"/>
        </p:scale>
        <p:origin x="15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A6E446F-E6B6-4EC2-A09A-0BA8EC333DBF}" type="datetimeFigureOut">
              <a:rPr lang="en-US"/>
              <a:pPr>
                <a:defRPr/>
              </a:pPr>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FCCA876-1E14-4529-87CD-FFBC7BDAEF7C}" type="slidenum">
              <a:rPr lang="en-US"/>
              <a:pPr>
                <a:defRPr/>
              </a:pPr>
              <a:t>‹#›</a:t>
            </a:fld>
            <a:endParaRPr lang="en-US"/>
          </a:p>
        </p:txBody>
      </p:sp>
    </p:spTree>
    <p:extLst>
      <p:ext uri="{BB962C8B-B14F-4D97-AF65-F5344CB8AC3E}">
        <p14:creationId xmlns:p14="http://schemas.microsoft.com/office/powerpoint/2010/main" val="4221370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Qur’an is the last book of Allah and His only unaltered revelation. This is why we are responsible for assuming it as our true guide along with the sunnah of prophet (pbuh). Therefore we need to explore very carefully  and attentively what the qur’an related to and contemplate it. In Qur’an, Allah states the purpose of revealing Qur’an is to lead people to think:</a:t>
            </a:r>
          </a:p>
          <a:p>
            <a:r>
              <a:rPr lang="en-US"/>
              <a:t>“</a:t>
            </a:r>
            <a:r>
              <a:rPr lang="en-US" b="1"/>
              <a:t>Here is a message for mankind; Let them take warning therefrom and let them know that He is one Allah; let men of understanding take heed” (surah Ibrahim 52)</a:t>
            </a:r>
            <a:endParaRPr lang="en-US"/>
          </a:p>
          <a:p>
            <a:endParaRPr lang="en-US"/>
          </a:p>
        </p:txBody>
      </p:sp>
      <p:sp>
        <p:nvSpPr>
          <p:cNvPr id="4" name="Slide Number Placeholder 3"/>
          <p:cNvSpPr>
            <a:spLocks noGrp="1"/>
          </p:cNvSpPr>
          <p:nvPr>
            <p:ph type="sldNum" sz="quarter" idx="5"/>
          </p:nvPr>
        </p:nvSpPr>
        <p:spPr/>
        <p:txBody>
          <a:bodyPr/>
          <a:lstStyle/>
          <a:p>
            <a:pPr>
              <a:defRPr/>
            </a:pPr>
            <a:fld id="{D6B2EB18-8FA3-4620-B671-7070D0BBB29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D21B3721-F172-48E2-A6F0-0C81A6E8AEAE}" type="slidenum">
              <a:rPr lang="en-US" smtClean="0"/>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absolutism in the regime had given the Pharaoh such power that he could have anything he wished for. It was not hard for the kings or pharaohs to reduce their people to submission. Pharaoh was looked upon as a holy being that held great power and met the needs of his people, who regarded himself as god.</a:t>
            </a:r>
          </a:p>
        </p:txBody>
      </p:sp>
      <p:sp>
        <p:nvSpPr>
          <p:cNvPr id="4" name="Slide Number Placeholder 3"/>
          <p:cNvSpPr>
            <a:spLocks noGrp="1"/>
          </p:cNvSpPr>
          <p:nvPr>
            <p:ph type="sldNum" sz="quarter" idx="5"/>
          </p:nvPr>
        </p:nvSpPr>
        <p:spPr/>
        <p:txBody>
          <a:bodyPr/>
          <a:lstStyle/>
          <a:p>
            <a:pPr>
              <a:defRPr/>
            </a:pPr>
            <a:fld id="{0C489258-73C3-4AA0-98D9-0708CF6DC7ED}" type="slidenum">
              <a:rPr lang="en-US" smtClean="0"/>
              <a:pPr>
                <a:defRPr/>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33F7DBA-82EA-4F6C-9075-C9EF3137E8DA}"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t>“So we made it an example to their own time and to their posterity and a lesson to those who fear Allah “ (</a:t>
            </a:r>
            <a:r>
              <a:rPr lang="en-US" dirty="0" err="1"/>
              <a:t>surah</a:t>
            </a:r>
            <a:r>
              <a:rPr lang="en-US" dirty="0"/>
              <a:t> al </a:t>
            </a:r>
            <a:r>
              <a:rPr lang="en-US" dirty="0" err="1"/>
              <a:t>baqarah</a:t>
            </a:r>
            <a:r>
              <a:rPr lang="en-US" dirty="0"/>
              <a:t> 66)</a:t>
            </a:r>
          </a:p>
          <a:p>
            <a:pPr marL="228600" indent="-228600">
              <a:buFontTx/>
              <a:buAutoNum type="arabicPeriod"/>
              <a:defRPr/>
            </a:pPr>
            <a:r>
              <a:rPr lang="en-US" dirty="0"/>
              <a:t>“example to their own time”, to set a warning</a:t>
            </a:r>
          </a:p>
          <a:p>
            <a:pPr marL="228600" indent="-228600">
              <a:defRPr/>
            </a:pPr>
            <a:r>
              <a:rPr lang="en-US" dirty="0"/>
              <a:t>Nearly all the incidents of destruction in </a:t>
            </a:r>
            <a:r>
              <a:rPr lang="en-US" dirty="0" err="1"/>
              <a:t>qur’an</a:t>
            </a:r>
            <a:r>
              <a:rPr lang="en-US" dirty="0"/>
              <a:t> have become ‘observable’ and ‘</a:t>
            </a:r>
            <a:r>
              <a:rPr lang="en-US" dirty="0" err="1"/>
              <a:t>identifiable’,thanks</a:t>
            </a:r>
            <a:r>
              <a:rPr lang="en-US" dirty="0"/>
              <a:t> to the current studies and archaeological finds.</a:t>
            </a:r>
          </a:p>
          <a:p>
            <a:pPr>
              <a:defRPr/>
            </a:pPr>
            <a:endParaRPr lang="en-US" dirty="0"/>
          </a:p>
          <a:p>
            <a:pPr>
              <a:buFontTx/>
              <a:buChar char="•"/>
              <a:defRPr/>
            </a:pPr>
            <a:r>
              <a:rPr lang="en-US" dirty="0"/>
              <a:t>The purpose of these accounts is not to give us history lessons. They are told to set an “example” acc to the Qur’an</a:t>
            </a:r>
          </a:p>
          <a:p>
            <a:pPr>
              <a:buFontTx/>
              <a:buChar char="•"/>
              <a:defRPr/>
            </a:pPr>
            <a:r>
              <a:rPr lang="en-US" dirty="0"/>
              <a:t>Allah is </a:t>
            </a:r>
            <a:r>
              <a:rPr lang="en-US" dirty="0" err="1"/>
              <a:t>Ar</a:t>
            </a:r>
            <a:r>
              <a:rPr lang="en-US" dirty="0"/>
              <a:t> </a:t>
            </a:r>
            <a:r>
              <a:rPr lang="en-US" dirty="0" err="1"/>
              <a:t>Raheem</a:t>
            </a:r>
            <a:r>
              <a:rPr lang="en-US" dirty="0"/>
              <a:t> but He is also Al </a:t>
            </a:r>
            <a:r>
              <a:rPr lang="en-US" dirty="0" err="1"/>
              <a:t>Qahhar</a:t>
            </a:r>
            <a:r>
              <a:rPr lang="en-US" dirty="0"/>
              <a:t> and Al </a:t>
            </a:r>
            <a:r>
              <a:rPr lang="en-US" dirty="0" err="1"/>
              <a:t>Jabbar</a:t>
            </a:r>
            <a:endParaRPr lang="en-US" dirty="0"/>
          </a:p>
          <a:p>
            <a:pPr>
              <a:buFontTx/>
              <a:buChar char="•"/>
              <a:defRPr/>
            </a:pPr>
            <a:r>
              <a:rPr lang="en-US" dirty="0"/>
              <a:t> We ridicule and </a:t>
            </a:r>
            <a:r>
              <a:rPr lang="en-US" dirty="0" err="1"/>
              <a:t>criticise</a:t>
            </a:r>
            <a:r>
              <a:rPr lang="en-US" dirty="0"/>
              <a:t> </a:t>
            </a:r>
            <a:r>
              <a:rPr lang="en-US" dirty="0" err="1"/>
              <a:t>ulemas</a:t>
            </a:r>
            <a:r>
              <a:rPr lang="en-US" dirty="0"/>
              <a:t> of </a:t>
            </a:r>
            <a:r>
              <a:rPr lang="en-US" dirty="0" err="1"/>
              <a:t>deen</a:t>
            </a:r>
            <a:r>
              <a:rPr lang="en-US" dirty="0"/>
              <a:t> without a second thought</a:t>
            </a:r>
          </a:p>
          <a:p>
            <a:pPr>
              <a:buFontTx/>
              <a:buChar char="•"/>
              <a:defRPr/>
            </a:pPr>
            <a:r>
              <a:rPr lang="en-US" dirty="0"/>
              <a:t>Homosexuality, the sin of </a:t>
            </a:r>
            <a:r>
              <a:rPr lang="en-US" dirty="0" err="1"/>
              <a:t>ppl</a:t>
            </a:r>
            <a:r>
              <a:rPr lang="en-US" dirty="0"/>
              <a:t> of </a:t>
            </a:r>
            <a:r>
              <a:rPr lang="en-US" dirty="0" err="1"/>
              <a:t>lut</a:t>
            </a:r>
            <a:r>
              <a:rPr lang="en-US" dirty="0"/>
              <a:t>, is widespread today even amongst Muslims</a:t>
            </a:r>
          </a:p>
          <a:p>
            <a:pPr>
              <a:buFontTx/>
              <a:buChar char="•"/>
              <a:defRPr/>
            </a:pPr>
            <a:r>
              <a:rPr lang="en-US" dirty="0"/>
              <a:t>Preaching requires courage and we learn lessons in courage from accounts of all these prophets who were ridiculed, threatened and forced to leave their homes</a:t>
            </a:r>
          </a:p>
          <a:p>
            <a:pPr>
              <a:defRPr/>
            </a:pPr>
            <a:endParaRPr lang="en-US" dirty="0"/>
          </a:p>
        </p:txBody>
      </p:sp>
      <p:sp>
        <p:nvSpPr>
          <p:cNvPr id="4" name="Slide Number Placeholder 3"/>
          <p:cNvSpPr>
            <a:spLocks noGrp="1"/>
          </p:cNvSpPr>
          <p:nvPr>
            <p:ph type="sldNum" sz="quarter" idx="5"/>
          </p:nvPr>
        </p:nvSpPr>
        <p:spPr/>
        <p:txBody>
          <a:bodyPr/>
          <a:lstStyle/>
          <a:p>
            <a:pPr>
              <a:defRPr/>
            </a:pPr>
            <a:fld id="{1CA52A1A-6B55-47BE-ADE6-29840FE09C5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Present day southern Iraq – first nation to begin idol worship</a:t>
            </a:r>
          </a:p>
        </p:txBody>
      </p:sp>
      <p:sp>
        <p:nvSpPr>
          <p:cNvPr id="4" name="Slide Number Placeholder 3"/>
          <p:cNvSpPr>
            <a:spLocks noGrp="1"/>
          </p:cNvSpPr>
          <p:nvPr>
            <p:ph type="sldNum" sz="quarter" idx="5"/>
          </p:nvPr>
        </p:nvSpPr>
        <p:spPr/>
        <p:txBody>
          <a:bodyPr/>
          <a:lstStyle/>
          <a:p>
            <a:pPr>
              <a:defRPr/>
            </a:pPr>
            <a:fld id="{DC691AC5-8358-4A6C-9A87-9FC8400D52C8}"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After a period of drought, hud (as)warned them to reform but they mocked him.Then, when they saw the (Penalty in the shape of) a cloud traversing the sky, coming to meet their valleys, they said, “This cloud will give us rain!”. Nay, it is the (Calamity) ye were asking to be hastened!- A wind wherein is a Grievous Penalty! (Surat al-Ahqaf : 24)</a:t>
            </a:r>
          </a:p>
          <a:p>
            <a:endParaRPr lang="en-US"/>
          </a:p>
          <a:p>
            <a:r>
              <a:rPr lang="en-US"/>
              <a:t>The burning dry heat changed to stinging cloud and a wind that shook everything increasing day by day. The winds did not stop until all the disbelievers were destryed. The believers were saved and migrated to an area known as Hadramawt where they established a community that worshipped Allah swt alone.</a:t>
            </a:r>
          </a:p>
          <a:p>
            <a:endParaRPr lang="en-US"/>
          </a:p>
        </p:txBody>
      </p:sp>
      <p:sp>
        <p:nvSpPr>
          <p:cNvPr id="4" name="Slide Number Placeholder 3"/>
          <p:cNvSpPr>
            <a:spLocks noGrp="1"/>
          </p:cNvSpPr>
          <p:nvPr>
            <p:ph type="sldNum" sz="quarter" idx="5"/>
          </p:nvPr>
        </p:nvSpPr>
        <p:spPr/>
        <p:txBody>
          <a:bodyPr/>
          <a:lstStyle/>
          <a:p>
            <a:pPr>
              <a:defRPr/>
            </a:pPr>
            <a:fld id="{F0CCBEE0-A038-4C5F-8AEF-4B44151D25DB}"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Saleh was the prophet sent to warn them but they rejected and scorned him.These people were also called Ashab ul Hijr as they used to built their hses in the mountains themselves.As their wealth increases so did theirdisobedience and arrogance, They pledged if Saleh (as) was able to show a miracle of having a ten months pregnant she camel out of the mountains they would surrender to Allah . Asked for a miracle so a she camel was sent and saleh as told them not to touch it but out of sheer arrogance they killed her.saleh as told them to live happily for three days in their homes until Allahs punishment came.</a:t>
            </a:r>
          </a:p>
          <a:p>
            <a:r>
              <a:rPr lang="en-US"/>
              <a:t>In Holy Quran Adand Thamud are always mentioned together.</a:t>
            </a:r>
          </a:p>
          <a:p>
            <a:r>
              <a:rPr lang="en-US"/>
              <a:t>Moreover, the verses advise Thamud to take warning from the destruction</a:t>
            </a:r>
          </a:p>
          <a:p>
            <a:r>
              <a:rPr lang="en-US"/>
              <a:t>of ‘Ad. This shows that Thamud had detailed information on ‘Ad.</a:t>
            </a:r>
          </a:p>
          <a:p>
            <a:endParaRPr lang="en-US"/>
          </a:p>
        </p:txBody>
      </p:sp>
      <p:sp>
        <p:nvSpPr>
          <p:cNvPr id="4" name="Slide Number Placeholder 3"/>
          <p:cNvSpPr>
            <a:spLocks noGrp="1"/>
          </p:cNvSpPr>
          <p:nvPr>
            <p:ph type="sldNum" sz="quarter" idx="5"/>
          </p:nvPr>
        </p:nvSpPr>
        <p:spPr/>
        <p:txBody>
          <a:bodyPr/>
          <a:lstStyle/>
          <a:p>
            <a:pPr>
              <a:defRPr/>
            </a:pPr>
            <a:fld id="{47D7C758-069B-4273-BDE9-17F4CB11458F}"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Both lut and Ibrahim lived at the same time. Lut was sent as a messenger to one of ibrahims neighbouring communities.These people practiced a perversion unknown to the world till then which was called sodomy  (pertaining to the area they lived in namely Sodom near Dead sea)</a:t>
            </a:r>
          </a:p>
          <a:p>
            <a:r>
              <a:rPr lang="en-US"/>
              <a:t>When lut warned them saying</a:t>
            </a:r>
          </a:p>
          <a:p>
            <a:r>
              <a:rPr lang="en-US"/>
              <a:t>Upon luts dua, Allah sent two angels  in the form of men. These angels visited Ibrahim before coming to lut. The messengers first became anxious but then understood they were sent by Allah. Lut was worried and felt powerless to protect them.Meanwhile his people learnt that lut had handsome visitors and did not hesitate to approach them perversely. They circled the prophets house. Lut pleaded them not to disgrace his guests. His “visitors’ reminded him that they were messengers from Allah and said</a:t>
            </a:r>
          </a:p>
          <a:p>
            <a:r>
              <a:rPr lang="en-US"/>
              <a:t>“ O lut, We are Messengers from the Lord! By no means shall they reach you. Now travel with your family while a part of night remains and let not any of you look back but the wife (will remain behind). To her will happen what happens to the people. Morning is their time appointed , is not the morning near?” (surah Hud 81)</a:t>
            </a:r>
          </a:p>
          <a:p>
            <a:endParaRPr lang="en-US"/>
          </a:p>
          <a:p>
            <a:r>
              <a:rPr lang="en-US"/>
              <a:t>“</a:t>
            </a:r>
            <a:r>
              <a:rPr lang="en-US" b="1"/>
              <a:t>Will you not fear Allah? I am to you a messenger worthy of all trust so fear Allah and obey me. No reward do I ask you of it, my reward is only from the lord of the Worlds.Of all the creatures of the world, will you approach males and leave those whom Allah has created for you to be your mates?Nay, you are a people transgressing (all limits)!!”</a:t>
            </a:r>
            <a:endParaRPr lang="en-US"/>
          </a:p>
          <a:p>
            <a:endParaRPr lang="en-US"/>
          </a:p>
        </p:txBody>
      </p:sp>
      <p:sp>
        <p:nvSpPr>
          <p:cNvPr id="4" name="Slide Number Placeholder 3"/>
          <p:cNvSpPr>
            <a:spLocks noGrp="1"/>
          </p:cNvSpPr>
          <p:nvPr>
            <p:ph type="sldNum" sz="quarter" idx="5"/>
          </p:nvPr>
        </p:nvSpPr>
        <p:spPr/>
        <p:txBody>
          <a:bodyPr/>
          <a:lstStyle/>
          <a:p>
            <a:pPr>
              <a:defRPr/>
            </a:pPr>
            <a:fld id="{2BCF1AF2-8D67-461B-BAF8-8C32D15DAFD4}"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solidFill>
                  <a:srgbClr val="FFFF66"/>
                </a:solidFill>
              </a:rPr>
              <a:t>Nothing grows on the banks of Dead sea, the terrain is inhospitable and it appears as if it is made from molten silica. Fish from river Jordan dies instantly on entering</a:t>
            </a:r>
          </a:p>
          <a:p>
            <a:pPr eaLnBrk="1" hangingPunct="1"/>
            <a:r>
              <a:rPr lang="en-US">
                <a:solidFill>
                  <a:srgbClr val="FFFF66"/>
                </a:solidFill>
              </a:rPr>
              <a:t>Where exactly is dead sea??</a:t>
            </a:r>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AF09604D-1916-4674-A64C-9FDBD40A4FAC}"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A94A59C-25B7-42DC-BB46-BB00D633499F}"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POMPEII was destroyed two milleniums ago</a:t>
            </a:r>
          </a:p>
          <a:p>
            <a:r>
              <a:rPr lang="en-US"/>
              <a:t>Fate same as sodom and gomorrah</a:t>
            </a:r>
          </a:p>
          <a:p>
            <a:r>
              <a:rPr lang="en-US"/>
              <a:t>The destruction of Pompeii came by means of the eruption of the volcano Vesuvius.</a:t>
            </a:r>
            <a:br>
              <a:rPr lang="en-US"/>
            </a:br>
            <a:r>
              <a:rPr lang="en-US"/>
              <a:t>The volcano Vesuvius is the symbol of Italy, primarily the city of Naples. Remaining silent for the last two millennia, Vesuvius is named the “Mountain of Warning”. It is not without cause that Vesuvius is known as such. The disaster that befell Sodom and Gomorrah is very similar to the disaster that destroyed Pompeii. </a:t>
            </a:r>
          </a:p>
          <a:p>
            <a:r>
              <a:rPr lang="en-US"/>
              <a:t>The lava and ash of a huge volcanic eruption, that happened two millennia ago, caught the inhabitants of that city. The disaster happened so suddenly that everything in the town was caught in the middle of its everyday life and remains today exactly as it was two millennia ago. It is as if the time had been frozen.</a:t>
            </a:r>
          </a:p>
          <a:p>
            <a:r>
              <a:rPr lang="en-US"/>
              <a:t>s. </a:t>
            </a:r>
            <a:br>
              <a:rPr lang="en-US"/>
            </a:br>
            <a:r>
              <a:rPr lang="en-US"/>
              <a:t>Despite all these, things have not changed much where Pompeii once stood. The districts of Naples where debauchery prevails do not fall short of those licentious districts of Pompeii. The Island of Capri is a base where homosexuals and nudists reside. The Island of Capri is represented as a “Homosexual paradise” in tourist commercials. Not only on Capri and in Italy, but in nearly all the world, a similar moral degeneration is at work and people insist on not learning from the awful experiences of past peoples.</a:t>
            </a:r>
            <a:r>
              <a:rPr lang="en-US" i="1"/>
              <a:t> </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924BB93E-CFB2-4646-B9BD-F5A72E711EEB}"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934D7B-87EA-4D31-AC42-C7FF0283A678}" type="datetimeFigureOut">
              <a:rPr lang="en-US"/>
              <a:pPr>
                <a:defRPr/>
              </a:pPr>
              <a:t>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1E11AF-7EF7-44AD-9274-CF5ACE663CFF}" type="slidenum">
              <a:rPr lang="en-US"/>
              <a:pPr>
                <a:defRPr/>
              </a:pPr>
              <a:t>‹#›</a:t>
            </a:fld>
            <a:endParaRPr lang="en-US"/>
          </a:p>
        </p:txBody>
      </p:sp>
    </p:spTree>
    <p:extLst>
      <p:ext uri="{BB962C8B-B14F-4D97-AF65-F5344CB8AC3E}">
        <p14:creationId xmlns:p14="http://schemas.microsoft.com/office/powerpoint/2010/main" val="137292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D73BD4-3027-4622-98E3-5BA5375609A7}" type="datetimeFigureOut">
              <a:rPr lang="en-US"/>
              <a:pPr>
                <a:defRPr/>
              </a:pPr>
              <a:t>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00F519-7808-4B09-B394-E3B802537FDB}" type="slidenum">
              <a:rPr lang="en-US"/>
              <a:pPr>
                <a:defRPr/>
              </a:pPr>
              <a:t>‹#›</a:t>
            </a:fld>
            <a:endParaRPr lang="en-US"/>
          </a:p>
        </p:txBody>
      </p:sp>
    </p:spTree>
    <p:extLst>
      <p:ext uri="{BB962C8B-B14F-4D97-AF65-F5344CB8AC3E}">
        <p14:creationId xmlns:p14="http://schemas.microsoft.com/office/powerpoint/2010/main" val="157507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BB5894-9CE7-4487-9928-819C0C3B95A1}" type="datetimeFigureOut">
              <a:rPr lang="en-US"/>
              <a:pPr>
                <a:defRPr/>
              </a:pPr>
              <a:t>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DC4783-B874-4F33-8F8F-D420C030DC45}" type="slidenum">
              <a:rPr lang="en-US"/>
              <a:pPr>
                <a:defRPr/>
              </a:pPr>
              <a:t>‹#›</a:t>
            </a:fld>
            <a:endParaRPr lang="en-US"/>
          </a:p>
        </p:txBody>
      </p:sp>
    </p:spTree>
    <p:extLst>
      <p:ext uri="{BB962C8B-B14F-4D97-AF65-F5344CB8AC3E}">
        <p14:creationId xmlns:p14="http://schemas.microsoft.com/office/powerpoint/2010/main" val="326356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2FAE5A-F87A-40E3-8203-436DAFDBDAE9}" type="datetimeFigureOut">
              <a:rPr lang="en-US"/>
              <a:pPr>
                <a:defRPr/>
              </a:pPr>
              <a:t>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388130-851F-41C1-8084-883E0AE1B574}" type="slidenum">
              <a:rPr lang="en-US"/>
              <a:pPr>
                <a:defRPr/>
              </a:pPr>
              <a:t>‹#›</a:t>
            </a:fld>
            <a:endParaRPr lang="en-US"/>
          </a:p>
        </p:txBody>
      </p:sp>
    </p:spTree>
    <p:extLst>
      <p:ext uri="{BB962C8B-B14F-4D97-AF65-F5344CB8AC3E}">
        <p14:creationId xmlns:p14="http://schemas.microsoft.com/office/powerpoint/2010/main" val="369034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10A1DB-89C4-430B-B790-4D72D2396B67}" type="datetimeFigureOut">
              <a:rPr lang="en-US"/>
              <a:pPr>
                <a:defRPr/>
              </a:pPr>
              <a:t>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0A3526-AC7F-4FE9-B106-947B56E69DCD}" type="slidenum">
              <a:rPr lang="en-US"/>
              <a:pPr>
                <a:defRPr/>
              </a:pPr>
              <a:t>‹#›</a:t>
            </a:fld>
            <a:endParaRPr lang="en-US"/>
          </a:p>
        </p:txBody>
      </p:sp>
    </p:spTree>
    <p:extLst>
      <p:ext uri="{BB962C8B-B14F-4D97-AF65-F5344CB8AC3E}">
        <p14:creationId xmlns:p14="http://schemas.microsoft.com/office/powerpoint/2010/main" val="6608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D6692D-5BF1-46B8-8BC8-FE97368F6E12}" type="datetimeFigureOut">
              <a:rPr lang="en-US"/>
              <a:pPr>
                <a:defRPr/>
              </a:pPr>
              <a:t>1/19/2022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A97EBD-873A-4426-A749-4AA912150BF3}" type="slidenum">
              <a:rPr lang="en-US"/>
              <a:pPr>
                <a:defRPr/>
              </a:pPr>
              <a:t>‹#›</a:t>
            </a:fld>
            <a:endParaRPr lang="en-US"/>
          </a:p>
        </p:txBody>
      </p:sp>
    </p:spTree>
    <p:extLst>
      <p:ext uri="{BB962C8B-B14F-4D97-AF65-F5344CB8AC3E}">
        <p14:creationId xmlns:p14="http://schemas.microsoft.com/office/powerpoint/2010/main" val="297044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03E44DF-A27A-465D-8EFC-1FC656983EA4}" type="datetimeFigureOut">
              <a:rPr lang="en-US"/>
              <a:pPr>
                <a:defRPr/>
              </a:pPr>
              <a:t>1/19/2022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85A685-3FE4-4F76-8EF7-A529897E5B8C}" type="slidenum">
              <a:rPr lang="en-US"/>
              <a:pPr>
                <a:defRPr/>
              </a:pPr>
              <a:t>‹#›</a:t>
            </a:fld>
            <a:endParaRPr lang="en-US"/>
          </a:p>
        </p:txBody>
      </p:sp>
    </p:spTree>
    <p:extLst>
      <p:ext uri="{BB962C8B-B14F-4D97-AF65-F5344CB8AC3E}">
        <p14:creationId xmlns:p14="http://schemas.microsoft.com/office/powerpoint/2010/main" val="303019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000AC96-7C19-4DED-B512-B55DCF00FD91}" type="datetimeFigureOut">
              <a:rPr lang="en-US"/>
              <a:pPr>
                <a:defRPr/>
              </a:pPr>
              <a:t>1/19/2022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E31D15-C799-4418-B871-72702264509A}" type="slidenum">
              <a:rPr lang="en-US"/>
              <a:pPr>
                <a:defRPr/>
              </a:pPr>
              <a:t>‹#›</a:t>
            </a:fld>
            <a:endParaRPr lang="en-US"/>
          </a:p>
        </p:txBody>
      </p:sp>
    </p:spTree>
    <p:extLst>
      <p:ext uri="{BB962C8B-B14F-4D97-AF65-F5344CB8AC3E}">
        <p14:creationId xmlns:p14="http://schemas.microsoft.com/office/powerpoint/2010/main" val="411941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26C467-21D9-4E87-881E-513BA67301E0}" type="datetimeFigureOut">
              <a:rPr lang="en-US"/>
              <a:pPr>
                <a:defRPr/>
              </a:pPr>
              <a:t>1/19/2022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B1EC5B-1943-4A8B-B7FD-13BC3D6CD975}" type="slidenum">
              <a:rPr lang="en-US"/>
              <a:pPr>
                <a:defRPr/>
              </a:pPr>
              <a:t>‹#›</a:t>
            </a:fld>
            <a:endParaRPr lang="en-US"/>
          </a:p>
        </p:txBody>
      </p:sp>
    </p:spTree>
    <p:extLst>
      <p:ext uri="{BB962C8B-B14F-4D97-AF65-F5344CB8AC3E}">
        <p14:creationId xmlns:p14="http://schemas.microsoft.com/office/powerpoint/2010/main" val="131093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161EC9-00DC-41B5-B2D1-A43B758AC0E0}" type="datetimeFigureOut">
              <a:rPr lang="en-US"/>
              <a:pPr>
                <a:defRPr/>
              </a:pPr>
              <a:t>1/19/2022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5878A0-5C71-4D38-BE8E-40A421153128}" type="slidenum">
              <a:rPr lang="en-US"/>
              <a:pPr>
                <a:defRPr/>
              </a:pPr>
              <a:t>‹#›</a:t>
            </a:fld>
            <a:endParaRPr lang="en-US"/>
          </a:p>
        </p:txBody>
      </p:sp>
    </p:spTree>
    <p:extLst>
      <p:ext uri="{BB962C8B-B14F-4D97-AF65-F5344CB8AC3E}">
        <p14:creationId xmlns:p14="http://schemas.microsoft.com/office/powerpoint/2010/main" val="72068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042183-F036-4E0D-9DF3-69DCBC953620}" type="datetimeFigureOut">
              <a:rPr lang="en-US"/>
              <a:pPr>
                <a:defRPr/>
              </a:pPr>
              <a:t>1/19/2022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8F33C-50A9-4421-B99C-FCF941A3CD62}" type="slidenum">
              <a:rPr lang="en-US"/>
              <a:pPr>
                <a:defRPr/>
              </a:pPr>
              <a:t>‹#›</a:t>
            </a:fld>
            <a:endParaRPr lang="en-US"/>
          </a:p>
        </p:txBody>
      </p:sp>
    </p:spTree>
    <p:extLst>
      <p:ext uri="{BB962C8B-B14F-4D97-AF65-F5344CB8AC3E}">
        <p14:creationId xmlns:p14="http://schemas.microsoft.com/office/powerpoint/2010/main" val="146111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8F0F162-95BF-4285-8B64-503F5510A27A}" type="datetimeFigureOut">
              <a:rPr lang="en-US"/>
              <a:pPr>
                <a:defRPr/>
              </a:pPr>
              <a:t>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6D1DA3-270B-41D7-8A8B-CD36BB11270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erishednations.com/thamud.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ata.whicdn.com/images/5567047/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3" name="TextBox 6"/>
          <p:cNvSpPr txBox="1">
            <a:spLocks noChangeArrowheads="1"/>
          </p:cNvSpPr>
          <p:nvPr/>
        </p:nvSpPr>
        <p:spPr bwMode="auto">
          <a:xfrm>
            <a:off x="4572000" y="685800"/>
            <a:ext cx="4800600" cy="280035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800" b="1" dirty="0">
                <a:solidFill>
                  <a:srgbClr val="993300"/>
                </a:solidFill>
                <a:latin typeface="+mj-lt"/>
              </a:rPr>
              <a:t>Perished Nations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p>
        </p:txBody>
      </p:sp>
      <p:sp>
        <p:nvSpPr>
          <p:cNvPr id="11267" name="Content Placeholder 2"/>
          <p:cNvSpPr>
            <a:spLocks noGrp="1"/>
          </p:cNvSpPr>
          <p:nvPr>
            <p:ph idx="1"/>
          </p:nvPr>
        </p:nvSpPr>
        <p:spPr/>
        <p:txBody>
          <a:bodyPr/>
          <a:lstStyle/>
          <a:p>
            <a:endParaRPr lang="en-US"/>
          </a:p>
        </p:txBody>
      </p:sp>
      <p:pic>
        <p:nvPicPr>
          <p:cNvPr id="43010" name="Picture 2" descr="http://www.naturalawakeningsmag.com/images/cache/cache_b/cache_b/cache_4/Trees-Life-Lessons-327194bb.jpeg?ver=1457038496&amp;aspectratio=1.9417475728155"/>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1" y="0"/>
            <a:ext cx="9144001" cy="6858001"/>
          </a:xfrm>
          <a:prstGeom prst="rect">
            <a:avLst/>
          </a:prstGeom>
          <a:noFill/>
        </p:spPr>
      </p:pic>
      <p:sp>
        <p:nvSpPr>
          <p:cNvPr id="5" name="Title 1"/>
          <p:cNvSpPr txBox="1">
            <a:spLocks/>
          </p:cNvSpPr>
          <p:nvPr/>
        </p:nvSpPr>
        <p:spPr bwMode="auto">
          <a:xfrm>
            <a:off x="533400" y="457200"/>
            <a:ext cx="8229600" cy="1143000"/>
          </a:xfrm>
          <a:prstGeom prst="rect">
            <a:avLst/>
          </a:prstGeom>
          <a:noFill/>
          <a:ln w="9525">
            <a:noFill/>
            <a:miter lim="800000"/>
            <a:headEnd/>
            <a:tailEnd/>
          </a:ln>
        </p:spPr>
        <p:txBody>
          <a:bodyPr anchor="ctr"/>
          <a:lstStyle/>
          <a:p>
            <a:pPr algn="ctr" eaLnBrk="0" hangingPunct="0">
              <a:defRPr/>
            </a:pPr>
            <a:r>
              <a:rPr lang="en-US" sz="8000" dirty="0">
                <a:latin typeface="+mj-lt"/>
                <a:ea typeface="+mj-ea"/>
                <a:cs typeface="+mj-cs"/>
              </a:rPr>
              <a:t>Points To Ponder</a:t>
            </a:r>
          </a:p>
        </p:txBody>
      </p:sp>
      <p:sp>
        <p:nvSpPr>
          <p:cNvPr id="6" name="Content Placeholder 2"/>
          <p:cNvSpPr txBox="1">
            <a:spLocks/>
          </p:cNvSpPr>
          <p:nvPr/>
        </p:nvSpPr>
        <p:spPr bwMode="auto">
          <a:xfrm>
            <a:off x="990600" y="2378075"/>
            <a:ext cx="7010400" cy="2971800"/>
          </a:xfrm>
          <a:prstGeom prst="rect">
            <a:avLst/>
          </a:prstGeom>
          <a:noFill/>
          <a:ln w="9525">
            <a:noFill/>
            <a:miter lim="800000"/>
            <a:headEnd/>
            <a:tailEnd/>
          </a:ln>
        </p:spPr>
        <p:txBody>
          <a:bodyPr/>
          <a:lstStyle/>
          <a:p>
            <a:pPr marL="342900" indent="-342900" eaLnBrk="0" hangingPunct="0">
              <a:spcBef>
                <a:spcPct val="20000"/>
              </a:spcBef>
              <a:defRPr/>
            </a:pPr>
            <a:r>
              <a:rPr lang="en-US" sz="4800" b="1" dirty="0">
                <a:solidFill>
                  <a:srgbClr val="993300"/>
                </a:solidFill>
                <a:latin typeface="+mj-lt"/>
                <a:cs typeface="+mn-cs"/>
              </a:rPr>
              <a:t>	Do not be arrogant</a:t>
            </a:r>
          </a:p>
          <a:p>
            <a:pPr marL="342900" indent="-342900" eaLnBrk="0" hangingPunct="0">
              <a:spcBef>
                <a:spcPct val="20000"/>
              </a:spcBef>
              <a:defRPr/>
            </a:pPr>
            <a:r>
              <a:rPr lang="en-US" sz="4800" b="1" dirty="0">
                <a:solidFill>
                  <a:srgbClr val="993300"/>
                </a:solidFill>
                <a:latin typeface="+mj-lt"/>
                <a:cs typeface="+mn-cs"/>
              </a:rPr>
              <a:t>	Praise Allah (</a:t>
            </a:r>
            <a:r>
              <a:rPr lang="en-US" sz="4800" b="1" dirty="0" err="1">
                <a:solidFill>
                  <a:srgbClr val="993300"/>
                </a:solidFill>
                <a:latin typeface="+mj-lt"/>
                <a:cs typeface="+mn-cs"/>
              </a:rPr>
              <a:t>Swt</a:t>
            </a:r>
            <a:r>
              <a:rPr lang="en-US" sz="4800" b="1" dirty="0">
                <a:solidFill>
                  <a:srgbClr val="993300"/>
                </a:solidFill>
                <a:latin typeface="+mj-lt"/>
                <a:cs typeface="+mn-cs"/>
              </a:rPr>
              <a:t>) For All Your Blessings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ravelscapism.com/wp-content/uploads/2013/07/petra-treasury-fe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9123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304800" y="2286000"/>
            <a:ext cx="5410200" cy="1143000"/>
          </a:xfrm>
        </p:spPr>
        <p:txBody>
          <a:bodyPr/>
          <a:lstStyle/>
          <a:p>
            <a:pPr>
              <a:defRPr/>
            </a:pPr>
            <a:r>
              <a:rPr lang="en-US" sz="8800" dirty="0">
                <a:solidFill>
                  <a:schemeClr val="accent6">
                    <a:lumMod val="50000"/>
                  </a:schemeClr>
                </a:solidFill>
              </a:rPr>
              <a:t>Nation of </a:t>
            </a:r>
            <a:r>
              <a:rPr lang="en-US" sz="8800" dirty="0" err="1">
                <a:solidFill>
                  <a:schemeClr val="accent6">
                    <a:lumMod val="50000"/>
                  </a:schemeClr>
                </a:solidFill>
              </a:rPr>
              <a:t>Thamud</a:t>
            </a:r>
            <a:endParaRPr lang="en-US" sz="8800" dirty="0">
              <a:solidFill>
                <a:schemeClr val="accent6">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nabataea.net/Photos/MDSSiq%20on%20le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325"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228600" y="1751013"/>
            <a:ext cx="5334000" cy="3879850"/>
          </a:xfrm>
          <a:prstGeom prst="rect">
            <a:avLst/>
          </a:prstGeom>
          <a:noFill/>
          <a:ln w="9525">
            <a:noFill/>
            <a:miter lim="800000"/>
            <a:headEnd/>
            <a:tailEnd/>
          </a:ln>
        </p:spPr>
        <p:txBody>
          <a:bodyPr anchor="ctr"/>
          <a:lstStyle/>
          <a:p>
            <a:pPr eaLnBrk="0" hangingPunct="0">
              <a:defRPr/>
            </a:pPr>
            <a:r>
              <a:rPr lang="en-US" sz="3200" b="1" dirty="0">
                <a:solidFill>
                  <a:srgbClr val="663300"/>
                </a:solidFill>
                <a:latin typeface="+mj-lt"/>
                <a:ea typeface="+mj-ea"/>
                <a:cs typeface="+mj-cs"/>
              </a:rPr>
              <a:t>And remember how He made you inheritors after the 'Ad people and gave you habitations in the land: ye build for yourselves palaces and castles in (open) plains, and carve out homes in the mountains; so bring to remembrance the benefits (ye have received) from Allah, and refrain from evil and mischief on the earth. </a:t>
            </a:r>
          </a:p>
          <a:p>
            <a:pPr eaLnBrk="0" hangingPunct="0">
              <a:defRPr/>
            </a:pPr>
            <a:r>
              <a:rPr lang="en-US" sz="2000" dirty="0">
                <a:solidFill>
                  <a:srgbClr val="663300"/>
                </a:solidFill>
                <a:latin typeface="+mj-lt"/>
                <a:ea typeface="+mj-ea"/>
                <a:cs typeface="+mj-cs"/>
              </a:rPr>
              <a:t>Surah al-</a:t>
            </a:r>
            <a:r>
              <a:rPr lang="en-US" sz="2000" dirty="0" err="1">
                <a:solidFill>
                  <a:srgbClr val="663300"/>
                </a:solidFill>
                <a:latin typeface="+mj-lt"/>
                <a:ea typeface="+mj-ea"/>
                <a:cs typeface="+mj-cs"/>
              </a:rPr>
              <a:t>A‘raf</a:t>
            </a:r>
            <a:r>
              <a:rPr lang="en-US" sz="2000" dirty="0">
                <a:solidFill>
                  <a:srgbClr val="663300"/>
                </a:solidFill>
                <a:latin typeface="+mj-lt"/>
                <a:ea typeface="+mj-ea"/>
                <a:cs typeface="+mj-cs"/>
              </a:rPr>
              <a:t>: Verse 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p>
        </p:txBody>
      </p:sp>
      <p:sp>
        <p:nvSpPr>
          <p:cNvPr id="14339" name="Content Placeholder 2"/>
          <p:cNvSpPr>
            <a:spLocks noGrp="1"/>
          </p:cNvSpPr>
          <p:nvPr>
            <p:ph idx="1"/>
          </p:nvPr>
        </p:nvSpPr>
        <p:spPr/>
        <p:txBody>
          <a:bodyPr/>
          <a:lstStyle/>
          <a:p>
            <a:endParaRPr lang="en-US"/>
          </a:p>
        </p:txBody>
      </p:sp>
      <p:pic>
        <p:nvPicPr>
          <p:cNvPr id="61442" name="Picture 2" descr="http://www.panamintcity.com/exclusives/image/u23.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0"/>
            <a:ext cx="9144000" cy="6827520"/>
          </a:xfrm>
          <a:prstGeom prst="rect">
            <a:avLst/>
          </a:prstGeom>
          <a:noFill/>
        </p:spPr>
      </p:pic>
      <p:sp>
        <p:nvSpPr>
          <p:cNvPr id="4" name="Rectangle 3"/>
          <p:cNvSpPr/>
          <p:nvPr/>
        </p:nvSpPr>
        <p:spPr>
          <a:xfrm>
            <a:off x="228600" y="384175"/>
            <a:ext cx="4953000" cy="6000750"/>
          </a:xfrm>
          <a:prstGeom prst="rect">
            <a:avLst/>
          </a:prstGeom>
        </p:spPr>
        <p:txBody>
          <a:bodyPr>
            <a:spAutoFit/>
          </a:bodyPr>
          <a:lstStyle/>
          <a:p>
            <a:pPr>
              <a:defRPr/>
            </a:pPr>
            <a:r>
              <a:rPr lang="en-US" sz="3200" b="1" dirty="0">
                <a:solidFill>
                  <a:srgbClr val="663300"/>
                </a:solidFill>
                <a:latin typeface="+mj-lt"/>
              </a:rPr>
              <a:t>The (mighty) Blast overtook the wrong-doers, and they lay prostrate in their homes before the morning - As if they had never dwelt and flourished there. Ah! Behold! For the </a:t>
            </a:r>
            <a:r>
              <a:rPr lang="en-US" sz="3200" b="1" dirty="0" err="1">
                <a:solidFill>
                  <a:srgbClr val="663300"/>
                </a:solidFill>
                <a:latin typeface="+mj-lt"/>
              </a:rPr>
              <a:t>Thamud</a:t>
            </a:r>
            <a:r>
              <a:rPr lang="en-US" sz="3200" b="1" dirty="0">
                <a:solidFill>
                  <a:srgbClr val="663300"/>
                </a:solidFill>
                <a:latin typeface="+mj-lt"/>
              </a:rPr>
              <a:t> rejected their Lord and Cherisher! Ah! Behold! removed (from sight) were the </a:t>
            </a:r>
            <a:r>
              <a:rPr lang="en-US" sz="3200" b="1" dirty="0" err="1">
                <a:solidFill>
                  <a:srgbClr val="663300"/>
                </a:solidFill>
                <a:latin typeface="+mj-lt"/>
              </a:rPr>
              <a:t>Thamud</a:t>
            </a:r>
            <a:r>
              <a:rPr lang="en-US" sz="3200" b="1" dirty="0">
                <a:solidFill>
                  <a:srgbClr val="663300"/>
                </a:solidFill>
                <a:latin typeface="+mj-lt"/>
              </a:rPr>
              <a:t>! </a:t>
            </a:r>
          </a:p>
          <a:p>
            <a:pPr>
              <a:defRPr/>
            </a:pPr>
            <a:r>
              <a:rPr lang="en-US" sz="2000" b="1" dirty="0">
                <a:solidFill>
                  <a:srgbClr val="663300"/>
                </a:solidFill>
                <a:latin typeface="+mj-lt"/>
              </a:rPr>
              <a:t>Surah </a:t>
            </a:r>
            <a:r>
              <a:rPr lang="en-US" sz="2000" b="1" dirty="0" err="1">
                <a:solidFill>
                  <a:srgbClr val="663300"/>
                </a:solidFill>
                <a:latin typeface="+mj-lt"/>
              </a:rPr>
              <a:t>Hud</a:t>
            </a:r>
            <a:r>
              <a:rPr lang="en-US" sz="2000" b="1" dirty="0">
                <a:solidFill>
                  <a:srgbClr val="663300"/>
                </a:solidFill>
                <a:latin typeface="+mj-lt"/>
                <a:hlinkClick r:id="rId3" tooltip="Click to Continue &gt; by safesaver"/>
              </a:rPr>
              <a:t> </a:t>
            </a:r>
            <a:r>
              <a:rPr lang="en-US" sz="2000" b="1" dirty="0">
                <a:solidFill>
                  <a:srgbClr val="663300"/>
                </a:solidFill>
                <a:latin typeface="+mj-lt"/>
              </a:rPr>
              <a:t>: Verses 67-68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turalawakeningsmag.com/images/cache/cache_b/cache_b/cache_4/Trees-Life-Lessons-327194bb.jpeg?ver=1457038496&amp;aspectratio=1.9417475728155"/>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1"/>
            <a:ext cx="9144001" cy="6858001"/>
          </a:xfrm>
          <a:prstGeom prst="rect">
            <a:avLst/>
          </a:prstGeom>
          <a:noFill/>
        </p:spPr>
      </p:pic>
      <p:sp>
        <p:nvSpPr>
          <p:cNvPr id="17411" name="Content Placeholder 2"/>
          <p:cNvSpPr>
            <a:spLocks noGrp="1"/>
          </p:cNvSpPr>
          <p:nvPr>
            <p:ph idx="1"/>
          </p:nvPr>
        </p:nvSpPr>
        <p:spPr>
          <a:xfrm>
            <a:off x="762000" y="1600200"/>
            <a:ext cx="7924800" cy="4525963"/>
          </a:xfrm>
        </p:spPr>
        <p:txBody>
          <a:bodyPr/>
          <a:lstStyle/>
          <a:p>
            <a:pPr>
              <a:buFont typeface="Arial" charset="0"/>
              <a:buNone/>
              <a:defRPr/>
            </a:pPr>
            <a:r>
              <a:rPr lang="en-US" sz="4800" b="1" dirty="0">
                <a:solidFill>
                  <a:schemeClr val="accent6">
                    <a:lumMod val="50000"/>
                  </a:schemeClr>
                </a:solidFill>
                <a:latin typeface="+mj-lt"/>
              </a:rPr>
              <a:t>	Never challenge Allah (SWT) or his signs</a:t>
            </a:r>
          </a:p>
          <a:p>
            <a:pPr>
              <a:buFont typeface="Arial" charset="0"/>
              <a:buNone/>
              <a:defRPr/>
            </a:pPr>
            <a:r>
              <a:rPr lang="en-US" sz="4800" b="1" dirty="0">
                <a:solidFill>
                  <a:schemeClr val="accent6">
                    <a:lumMod val="50000"/>
                  </a:schemeClr>
                </a:solidFill>
                <a:latin typeface="+mj-lt"/>
              </a:rPr>
              <a:t>	Be humble</a:t>
            </a:r>
          </a:p>
          <a:p>
            <a:pPr>
              <a:buFont typeface="Arial" charset="0"/>
              <a:buNone/>
              <a:defRPr/>
            </a:pPr>
            <a:r>
              <a:rPr lang="en-US" sz="4800" b="1" dirty="0">
                <a:solidFill>
                  <a:schemeClr val="accent6">
                    <a:lumMod val="50000"/>
                  </a:schemeClr>
                </a:solidFill>
                <a:latin typeface="+mj-lt"/>
              </a:rPr>
              <a:t>	Silent spectators of a crime will also be questioned</a:t>
            </a:r>
          </a:p>
        </p:txBody>
      </p:sp>
      <p:sp>
        <p:nvSpPr>
          <p:cNvPr id="6" name="Title 1"/>
          <p:cNvSpPr txBox="1">
            <a:spLocks/>
          </p:cNvSpPr>
          <p:nvPr/>
        </p:nvSpPr>
        <p:spPr bwMode="auto">
          <a:xfrm>
            <a:off x="457200" y="212725"/>
            <a:ext cx="8229600" cy="1143000"/>
          </a:xfrm>
          <a:prstGeom prst="rect">
            <a:avLst/>
          </a:prstGeom>
          <a:noFill/>
          <a:ln w="9525">
            <a:noFill/>
            <a:miter lim="800000"/>
            <a:headEnd/>
            <a:tailEnd/>
          </a:ln>
        </p:spPr>
        <p:txBody>
          <a:bodyPr anchor="ctr"/>
          <a:lstStyle/>
          <a:p>
            <a:pPr algn="ctr" eaLnBrk="0" hangingPunct="0">
              <a:defRPr/>
            </a:pPr>
            <a:r>
              <a:rPr lang="en-US" sz="8000" dirty="0">
                <a:latin typeface="+mj-lt"/>
                <a:ea typeface="+mj-ea"/>
                <a:cs typeface="+mj-cs"/>
              </a:rPr>
              <a:t>Points To Ponder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838200"/>
          </a:xfrm>
        </p:spPr>
        <p:txBody>
          <a:bodyPr/>
          <a:lstStyle/>
          <a:p>
            <a:pPr eaLnBrk="1" hangingPunct="1"/>
            <a:r>
              <a:rPr lang="en-US" sz="8800">
                <a:solidFill>
                  <a:srgbClr val="993300"/>
                </a:solidFill>
              </a:rPr>
              <a:t>Nation of Lut (AS)</a:t>
            </a:r>
          </a:p>
        </p:txBody>
      </p:sp>
      <p:sp>
        <p:nvSpPr>
          <p:cNvPr id="16387" name="Content Placeholder 2"/>
          <p:cNvSpPr>
            <a:spLocks noGrp="1"/>
          </p:cNvSpPr>
          <p:nvPr>
            <p:ph idx="1"/>
          </p:nvPr>
        </p:nvSpPr>
        <p:spPr/>
        <p:txBody>
          <a:bodyPr/>
          <a:lstStyle/>
          <a:p>
            <a:pPr eaLnBrk="1" hangingPunct="1">
              <a:lnSpc>
                <a:spcPct val="80000"/>
              </a:lnSpc>
              <a:buFont typeface="Arial" charset="0"/>
              <a:buNone/>
            </a:pPr>
            <a:endParaRPr lang="en-US" sz="8000" b="1"/>
          </a:p>
          <a:p>
            <a:pPr eaLnBrk="1" hangingPunct="1">
              <a:lnSpc>
                <a:spcPct val="80000"/>
              </a:lnSpc>
              <a:buFont typeface="Wingdings" pitchFamily="2" charset="2"/>
              <a:buNone/>
            </a:pPr>
            <a:endParaRPr lang="en-US" sz="8000"/>
          </a:p>
          <a:p>
            <a:pPr eaLnBrk="1" hangingPunct="1">
              <a:lnSpc>
                <a:spcPct val="80000"/>
              </a:lnSpc>
              <a:buFont typeface="Wingdings" pitchFamily="2" charset="2"/>
              <a:buNone/>
            </a:pPr>
            <a:endParaRPr lang="en-US" sz="2800"/>
          </a:p>
          <a:p>
            <a:pPr eaLnBrk="1" hangingPunct="1"/>
            <a:endParaRPr lang="en-US"/>
          </a:p>
        </p:txBody>
      </p:sp>
      <p:sp>
        <p:nvSpPr>
          <p:cNvPr id="9" name="Content Placeholder 2"/>
          <p:cNvSpPr txBox="1">
            <a:spLocks/>
          </p:cNvSpPr>
          <p:nvPr/>
        </p:nvSpPr>
        <p:spPr bwMode="auto">
          <a:xfrm>
            <a:off x="0" y="4354513"/>
            <a:ext cx="9144000" cy="1905000"/>
          </a:xfrm>
          <a:prstGeom prst="rect">
            <a:avLst/>
          </a:prstGeom>
          <a:noFill/>
          <a:ln w="9525">
            <a:noFill/>
            <a:miter lim="800000"/>
            <a:headEnd/>
            <a:tailEnd/>
          </a:ln>
        </p:spPr>
        <p:txBody>
          <a:bodyPr/>
          <a:lstStyle/>
          <a:p>
            <a:pPr marL="342900" indent="-342900">
              <a:lnSpc>
                <a:spcPct val="80000"/>
              </a:lnSpc>
              <a:spcBef>
                <a:spcPct val="20000"/>
              </a:spcBef>
              <a:buFont typeface="Arial" charset="0"/>
              <a:buNone/>
              <a:defRPr/>
            </a:pPr>
            <a:r>
              <a:rPr lang="en-US" sz="2800" i="1" dirty="0">
                <a:solidFill>
                  <a:schemeClr val="accent6">
                    <a:lumMod val="50000"/>
                  </a:schemeClr>
                </a:solidFill>
                <a:latin typeface="+mj-lt"/>
                <a:cs typeface="+mn-cs"/>
              </a:rPr>
              <a:t>  “ </a:t>
            </a:r>
            <a:r>
              <a:rPr lang="en-US" sz="2800" b="1" dirty="0">
                <a:solidFill>
                  <a:schemeClr val="accent6">
                    <a:lumMod val="50000"/>
                  </a:schemeClr>
                </a:solidFill>
                <a:latin typeface="+mj-lt"/>
                <a:cs typeface="Times New Roman" pitchFamily="18" charset="0"/>
              </a:rPr>
              <a:t>The people of </a:t>
            </a:r>
            <a:r>
              <a:rPr lang="en-US" sz="2800" b="1" dirty="0" err="1">
                <a:solidFill>
                  <a:schemeClr val="accent6">
                    <a:lumMod val="50000"/>
                  </a:schemeClr>
                </a:solidFill>
                <a:latin typeface="+mj-lt"/>
                <a:cs typeface="Times New Roman" pitchFamily="18" charset="0"/>
              </a:rPr>
              <a:t>Lut</a:t>
            </a:r>
            <a:r>
              <a:rPr lang="en-US" sz="2800" b="1" dirty="0">
                <a:solidFill>
                  <a:schemeClr val="accent6">
                    <a:lumMod val="50000"/>
                  </a:schemeClr>
                </a:solidFill>
                <a:latin typeface="+mj-lt"/>
                <a:cs typeface="Times New Roman" pitchFamily="18" charset="0"/>
              </a:rPr>
              <a:t> rejected (his) warning. We sent against them a violent tornado with showers of stones, (which destroyed them), except </a:t>
            </a:r>
            <a:r>
              <a:rPr lang="en-US" sz="2800" b="1" dirty="0" err="1">
                <a:solidFill>
                  <a:schemeClr val="accent6">
                    <a:lumMod val="50000"/>
                  </a:schemeClr>
                </a:solidFill>
                <a:latin typeface="+mj-lt"/>
                <a:cs typeface="Times New Roman" pitchFamily="18" charset="0"/>
              </a:rPr>
              <a:t>Lut's</a:t>
            </a:r>
            <a:r>
              <a:rPr lang="en-US" sz="2800" b="1" dirty="0">
                <a:solidFill>
                  <a:schemeClr val="accent6">
                    <a:lumMod val="50000"/>
                  </a:schemeClr>
                </a:solidFill>
                <a:latin typeface="+mj-lt"/>
                <a:cs typeface="Times New Roman" pitchFamily="18" charset="0"/>
              </a:rPr>
              <a:t> household: them We delivered by early Dawn,- As a Grace from Us: thus </a:t>
            </a:r>
          </a:p>
          <a:p>
            <a:pPr marL="342900" indent="-342900">
              <a:lnSpc>
                <a:spcPct val="80000"/>
              </a:lnSpc>
              <a:spcBef>
                <a:spcPct val="20000"/>
              </a:spcBef>
              <a:buFont typeface="Arial" charset="0"/>
              <a:buNone/>
              <a:defRPr/>
            </a:pPr>
            <a:r>
              <a:rPr lang="en-US" sz="2800" b="1" dirty="0">
                <a:solidFill>
                  <a:schemeClr val="accent6">
                    <a:lumMod val="50000"/>
                  </a:schemeClr>
                </a:solidFill>
                <a:latin typeface="+mj-lt"/>
                <a:cs typeface="Times New Roman" pitchFamily="18" charset="0"/>
              </a:rPr>
              <a:t>    do We reward those who give thanks. And (</a:t>
            </a:r>
            <a:r>
              <a:rPr lang="en-US" sz="2800" b="1" dirty="0" err="1">
                <a:solidFill>
                  <a:schemeClr val="accent6">
                    <a:lumMod val="50000"/>
                  </a:schemeClr>
                </a:solidFill>
                <a:latin typeface="+mj-lt"/>
                <a:cs typeface="Times New Roman" pitchFamily="18" charset="0"/>
              </a:rPr>
              <a:t>Lut</a:t>
            </a:r>
            <a:r>
              <a:rPr lang="en-US" sz="2800" b="1" dirty="0">
                <a:solidFill>
                  <a:schemeClr val="accent6">
                    <a:lumMod val="50000"/>
                  </a:schemeClr>
                </a:solidFill>
                <a:latin typeface="+mj-lt"/>
                <a:cs typeface="Times New Roman" pitchFamily="18" charset="0"/>
              </a:rPr>
              <a:t>) did warn them of Our Punishment, but they disputed about the Warning”.	</a:t>
            </a:r>
            <a:r>
              <a:rPr lang="en-US" sz="2000" b="1" dirty="0">
                <a:solidFill>
                  <a:schemeClr val="accent6">
                    <a:lumMod val="50000"/>
                  </a:schemeClr>
                </a:solidFill>
                <a:latin typeface="+mj-lt"/>
                <a:cs typeface="Times New Roman" pitchFamily="18" charset="0"/>
              </a:rPr>
              <a:t>Surah al-</a:t>
            </a:r>
            <a:r>
              <a:rPr lang="en-US" sz="2000" b="1" dirty="0" err="1">
                <a:solidFill>
                  <a:schemeClr val="accent6">
                    <a:lumMod val="50000"/>
                  </a:schemeClr>
                </a:solidFill>
                <a:latin typeface="+mj-lt"/>
                <a:cs typeface="Times New Roman" pitchFamily="18" charset="0"/>
              </a:rPr>
              <a:t>Qamar</a:t>
            </a:r>
            <a:r>
              <a:rPr lang="en-US" sz="2000" b="1" dirty="0">
                <a:solidFill>
                  <a:schemeClr val="accent6">
                    <a:lumMod val="50000"/>
                  </a:schemeClr>
                </a:solidFill>
                <a:latin typeface="+mj-lt"/>
                <a:cs typeface="Times New Roman" pitchFamily="18" charset="0"/>
              </a:rPr>
              <a:t>: Verses 33-36</a:t>
            </a:r>
          </a:p>
          <a:p>
            <a:pPr marL="342900" indent="-342900">
              <a:spcBef>
                <a:spcPct val="20000"/>
              </a:spcBef>
              <a:buFont typeface="Arial" charset="0"/>
              <a:buChar char="•"/>
              <a:defRPr/>
            </a:pPr>
            <a:endParaRPr lang="en-US" sz="2800" dirty="0">
              <a:latin typeface="+mj-lt"/>
              <a:cs typeface="+mn-cs"/>
            </a:endParaRPr>
          </a:p>
        </p:txBody>
      </p:sp>
      <p:pic>
        <p:nvPicPr>
          <p:cNvPr id="16389" name="Picture 7" descr="http://www.harunyahya.com/image/Perished_Nations/Dead-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838200"/>
            <a:ext cx="91440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p>
        </p:txBody>
      </p:sp>
      <p:sp>
        <p:nvSpPr>
          <p:cNvPr id="17411" name="Content Placeholder 2"/>
          <p:cNvSpPr>
            <a:spLocks noGrp="1"/>
          </p:cNvSpPr>
          <p:nvPr>
            <p:ph idx="1"/>
          </p:nvPr>
        </p:nvSpPr>
        <p:spPr/>
        <p:txBody>
          <a:bodyPr/>
          <a:lstStyle/>
          <a:p>
            <a:endParaRPr lang="en-US"/>
          </a:p>
        </p:txBody>
      </p:sp>
      <p:pic>
        <p:nvPicPr>
          <p:cNvPr id="17412" name="Picture 2" descr="http://pinstor.us/wp-content/uploads/2014/07/dead-s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0" y="609600"/>
            <a:ext cx="5334000" cy="2862263"/>
          </a:xfrm>
          <a:prstGeom prst="rect">
            <a:avLst/>
          </a:prstGeom>
          <a:noFill/>
        </p:spPr>
        <p:txBody>
          <a:bodyPr>
            <a:spAutoFit/>
          </a:bodyPr>
          <a:lstStyle/>
          <a:p>
            <a:pPr>
              <a:defRPr/>
            </a:pPr>
            <a:r>
              <a:rPr lang="en-US" sz="6000" b="1" dirty="0">
                <a:solidFill>
                  <a:schemeClr val="accent6">
                    <a:lumMod val="50000"/>
                  </a:schemeClr>
                </a:solidFill>
                <a:latin typeface="+mj-lt"/>
              </a:rPr>
              <a:t>No Life In Or Around The Dead Sea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p>
        </p:txBody>
      </p:sp>
      <p:sp>
        <p:nvSpPr>
          <p:cNvPr id="18435" name="Content Placeholder 2"/>
          <p:cNvSpPr>
            <a:spLocks noGrp="1"/>
          </p:cNvSpPr>
          <p:nvPr>
            <p:ph idx="1"/>
          </p:nvPr>
        </p:nvSpPr>
        <p:spPr/>
        <p:txBody>
          <a:bodyPr/>
          <a:lstStyle/>
          <a:p>
            <a:endParaRPr lang="en-US"/>
          </a:p>
        </p:txBody>
      </p:sp>
      <p:pic>
        <p:nvPicPr>
          <p:cNvPr id="18436" name="Picture 2" descr="http://live.jpost.com/HttpHandlers/ShowImage.ashx?ID=295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turalawakeningsmag.com/images/cache/cache_b/cache_b/cache_4/Trees-Life-Lessons-327194bb.jpeg?ver=1457038496&amp;aspectratio=1.9417475728155"/>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0" y="-1"/>
            <a:ext cx="9144001" cy="6858001"/>
          </a:xfrm>
          <a:prstGeom prst="rect">
            <a:avLst/>
          </a:prstGeom>
          <a:noFill/>
        </p:spPr>
      </p:pic>
      <p:sp>
        <p:nvSpPr>
          <p:cNvPr id="22531" name="Content Placeholder 2"/>
          <p:cNvSpPr>
            <a:spLocks noGrp="1"/>
          </p:cNvSpPr>
          <p:nvPr>
            <p:ph idx="1"/>
          </p:nvPr>
        </p:nvSpPr>
        <p:spPr>
          <a:xfrm>
            <a:off x="487363" y="2408238"/>
            <a:ext cx="7772400" cy="4525962"/>
          </a:xfrm>
        </p:spPr>
        <p:txBody>
          <a:bodyPr/>
          <a:lstStyle/>
          <a:p>
            <a:pPr>
              <a:buFont typeface="Arial" charset="0"/>
              <a:buNone/>
              <a:defRPr/>
            </a:pPr>
            <a:r>
              <a:rPr lang="en-US" sz="6000" b="1" dirty="0">
                <a:solidFill>
                  <a:srgbClr val="993300"/>
                </a:solidFill>
                <a:latin typeface="+mj-lt"/>
              </a:rPr>
              <a:t>	It is NOT OK to be gay</a:t>
            </a:r>
          </a:p>
          <a:p>
            <a:pPr>
              <a:buFont typeface="Arial" charset="0"/>
              <a:buNone/>
              <a:defRPr/>
            </a:pPr>
            <a:r>
              <a:rPr lang="en-US" sz="6000" b="1" dirty="0">
                <a:solidFill>
                  <a:srgbClr val="993300"/>
                </a:solidFill>
                <a:latin typeface="+mj-lt"/>
              </a:rPr>
              <a:t>	Be courteous to guests</a:t>
            </a:r>
          </a:p>
        </p:txBody>
      </p:sp>
      <p:sp>
        <p:nvSpPr>
          <p:cNvPr id="19460" name="Title 1"/>
          <p:cNvSpPr>
            <a:spLocks noGrp="1"/>
          </p:cNvSpPr>
          <p:nvPr>
            <p:ph type="title"/>
          </p:nvPr>
        </p:nvSpPr>
        <p:spPr/>
        <p:txBody>
          <a:bodyPr/>
          <a:lstStyle/>
          <a:p>
            <a:endParaRPr lang="en-US"/>
          </a:p>
        </p:txBody>
      </p:sp>
      <p:sp>
        <p:nvSpPr>
          <p:cNvPr id="7"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eaLnBrk="0" hangingPunct="0">
              <a:defRPr/>
            </a:pPr>
            <a:r>
              <a:rPr lang="en-US" sz="8000" dirty="0">
                <a:latin typeface="+mj-lt"/>
                <a:ea typeface="+mj-ea"/>
                <a:cs typeface="+mj-cs"/>
              </a:rPr>
              <a:t>Points To Ponder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www.villadeimisteri.it/images/itinerari/vesuv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436563" y="0"/>
            <a:ext cx="8229600" cy="1143000"/>
          </a:xfrm>
        </p:spPr>
        <p:txBody>
          <a:bodyPr/>
          <a:lstStyle/>
          <a:p>
            <a:r>
              <a:rPr lang="en-US" sz="9600" b="1">
                <a:solidFill>
                  <a:srgbClr val="993300"/>
                </a:solidFill>
              </a:rPr>
              <a:t>Pompeii</a:t>
            </a:r>
          </a:p>
        </p:txBody>
      </p:sp>
      <p:sp>
        <p:nvSpPr>
          <p:cNvPr id="20484" name="Content Placeholder 5"/>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6" descr="http://fmnrhub.com.au/wp-content/uploads/2013/09/tree-swallowed-04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535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431800" y="533400"/>
            <a:ext cx="8229600" cy="1020763"/>
          </a:xfrm>
        </p:spPr>
        <p:txBody>
          <a:bodyPr/>
          <a:lstStyle/>
          <a:p>
            <a:r>
              <a:rPr lang="en-US" sz="7200" b="1">
                <a:solidFill>
                  <a:srgbClr val="993300"/>
                </a:solidFill>
              </a:rPr>
              <a:t>Why This History Lesson?</a:t>
            </a:r>
          </a:p>
        </p:txBody>
      </p:sp>
      <p:sp>
        <p:nvSpPr>
          <p:cNvPr id="3" name="Content Placeholder 2"/>
          <p:cNvSpPr>
            <a:spLocks noGrp="1"/>
          </p:cNvSpPr>
          <p:nvPr>
            <p:ph idx="1"/>
          </p:nvPr>
        </p:nvSpPr>
        <p:spPr>
          <a:xfrm>
            <a:off x="-30163" y="2324100"/>
            <a:ext cx="9153526" cy="2209800"/>
          </a:xfrm>
        </p:spPr>
        <p:txBody>
          <a:bodyPr/>
          <a:lstStyle/>
          <a:p>
            <a:pPr>
              <a:buFont typeface="Arial" charset="0"/>
              <a:buNone/>
              <a:defRPr/>
            </a:pPr>
            <a:endParaRPr lang="en-US" sz="4800" b="1" dirty="0">
              <a:solidFill>
                <a:schemeClr val="accent6">
                  <a:lumMod val="50000"/>
                </a:schemeClr>
              </a:solidFill>
              <a:latin typeface="+mj-lt"/>
            </a:endParaRPr>
          </a:p>
          <a:p>
            <a:pPr>
              <a:buFont typeface="Arial" charset="0"/>
              <a:buNone/>
              <a:defRPr/>
            </a:pPr>
            <a:r>
              <a:rPr lang="en-US" sz="4800" b="1" dirty="0">
                <a:solidFill>
                  <a:schemeClr val="accent6">
                    <a:lumMod val="50000"/>
                  </a:schemeClr>
                </a:solidFill>
                <a:latin typeface="+mj-lt"/>
              </a:rPr>
              <a:t>Contemplate               </a:t>
            </a:r>
          </a:p>
          <a:p>
            <a:pPr>
              <a:buFont typeface="Arial" charset="0"/>
              <a:buNone/>
              <a:defRPr/>
            </a:pPr>
            <a:r>
              <a:rPr lang="en-US" sz="4800" b="1" dirty="0">
                <a:solidFill>
                  <a:schemeClr val="accent6">
                    <a:lumMod val="50000"/>
                  </a:schemeClr>
                </a:solidFill>
                <a:latin typeface="+mj-lt"/>
              </a:rPr>
              <a:t>Draw lessons  </a:t>
            </a:r>
          </a:p>
          <a:p>
            <a:pPr>
              <a:buFont typeface="Arial" charset="0"/>
              <a:buNone/>
              <a:defRPr/>
            </a:pPr>
            <a:r>
              <a:rPr lang="en-US" sz="4800" b="1" dirty="0">
                <a:solidFill>
                  <a:schemeClr val="accent6">
                    <a:lumMod val="50000"/>
                  </a:schemeClr>
                </a:solidFill>
                <a:latin typeface="+mj-lt"/>
              </a:rPr>
              <a:t>Stay warned     </a:t>
            </a:r>
          </a:p>
          <a:p>
            <a:pPr>
              <a:buFont typeface="Arial" charset="0"/>
              <a:buNone/>
              <a:defRPr/>
            </a:pPr>
            <a:r>
              <a:rPr lang="en-US" sz="4800" b="1" dirty="0">
                <a:solidFill>
                  <a:schemeClr val="accent6">
                    <a:lumMod val="50000"/>
                  </a:schemeClr>
                </a:solidFill>
                <a:latin typeface="+mj-lt"/>
              </a:rPr>
              <a:t> Manifestation of Allah (</a:t>
            </a:r>
            <a:r>
              <a:rPr lang="en-US" sz="4800" b="1" dirty="0" err="1">
                <a:solidFill>
                  <a:schemeClr val="accent6">
                    <a:lumMod val="50000"/>
                  </a:schemeClr>
                </a:solidFill>
                <a:latin typeface="+mj-lt"/>
              </a:rPr>
              <a:t>swt</a:t>
            </a:r>
            <a:r>
              <a:rPr lang="en-US" sz="4800" b="1" dirty="0">
                <a:solidFill>
                  <a:schemeClr val="accent6">
                    <a:lumMod val="50000"/>
                  </a:schemeClr>
                </a:solidFill>
                <a:latin typeface="+mj-lt"/>
              </a:rPr>
              <a:t>)’s signs</a:t>
            </a:r>
          </a:p>
          <a:p>
            <a:pPr>
              <a:buFont typeface="Arial" charset="0"/>
              <a:buNone/>
              <a:defRPr/>
            </a:pPr>
            <a:endParaRPr lang="en-US" sz="4800" b="1" dirty="0">
              <a:solidFill>
                <a:schemeClr val="accent6">
                  <a:lumMod val="50000"/>
                </a:schemeClr>
              </a:solidFill>
              <a:latin typeface="+mj-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ttp://static.ddmcdn.com/gif/2-pompeii-fiorel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8363"/>
            <a:ext cx="9144000"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457200" y="92075"/>
            <a:ext cx="8229600" cy="1143000"/>
          </a:xfrm>
        </p:spPr>
        <p:txBody>
          <a:bodyPr/>
          <a:lstStyle/>
          <a:p>
            <a:r>
              <a:rPr lang="en-US" sz="8800" b="1">
                <a:solidFill>
                  <a:srgbClr val="993300"/>
                </a:solidFill>
              </a:rPr>
              <a:t>Frozen In Time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news.nationalgeographic.com/content/dam/news/photos/000/282/282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6350"/>
            <a:ext cx="91281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228600" y="4572000"/>
            <a:ext cx="8229600" cy="1143000"/>
          </a:xfrm>
        </p:spPr>
        <p:txBody>
          <a:bodyPr/>
          <a:lstStyle/>
          <a:p>
            <a:pPr algn="l"/>
            <a:r>
              <a:rPr lang="en-US" sz="6600" b="1">
                <a:solidFill>
                  <a:srgbClr val="993300"/>
                </a:solidFill>
              </a:rPr>
              <a:t>Pompeiians </a:t>
            </a:r>
            <a:br>
              <a:rPr lang="en-US" sz="6600" b="1">
                <a:solidFill>
                  <a:srgbClr val="993300"/>
                </a:solidFill>
              </a:rPr>
            </a:br>
            <a:r>
              <a:rPr lang="en-US" sz="6600" b="1">
                <a:solidFill>
                  <a:srgbClr val="993300"/>
                </a:solidFill>
              </a:rPr>
              <a:t>Flash heated </a:t>
            </a:r>
            <a:br>
              <a:rPr lang="en-US" sz="6600" b="1">
                <a:solidFill>
                  <a:srgbClr val="993300"/>
                </a:solidFill>
              </a:rPr>
            </a:br>
            <a:r>
              <a:rPr lang="en-US" sz="6600" b="1">
                <a:solidFill>
                  <a:srgbClr val="993300"/>
                </a:solidFill>
              </a:rPr>
              <a:t>to Death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turalawakeningsmag.com/images/cache/cache_b/cache_b/cache_4/Trees-Life-Lessons-327194bb.jpeg?ver=1457038496&amp;aspectratio=1.9417475728155"/>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1"/>
            <a:ext cx="9144001" cy="6858001"/>
          </a:xfrm>
          <a:prstGeom prst="rect">
            <a:avLst/>
          </a:prstGeom>
          <a:noFill/>
        </p:spPr>
      </p:pic>
      <p:sp>
        <p:nvSpPr>
          <p:cNvPr id="31747" name="Content Placeholder 2"/>
          <p:cNvSpPr>
            <a:spLocks noGrp="1"/>
          </p:cNvSpPr>
          <p:nvPr>
            <p:ph idx="1"/>
          </p:nvPr>
        </p:nvSpPr>
        <p:spPr>
          <a:xfrm>
            <a:off x="838200" y="1600200"/>
            <a:ext cx="7848600" cy="4525963"/>
          </a:xfrm>
        </p:spPr>
        <p:txBody>
          <a:bodyPr/>
          <a:lstStyle/>
          <a:p>
            <a:pPr>
              <a:buFont typeface="Arial" charset="0"/>
              <a:buNone/>
              <a:defRPr/>
            </a:pPr>
            <a:r>
              <a:rPr lang="en-US" sz="5400" b="1" dirty="0">
                <a:solidFill>
                  <a:schemeClr val="accent6">
                    <a:lumMod val="50000"/>
                  </a:schemeClr>
                </a:solidFill>
                <a:latin typeface="+mj-lt"/>
              </a:rPr>
              <a:t>	Transgressing limits set by Allah(SWT) lead to severe consequences</a:t>
            </a:r>
          </a:p>
          <a:p>
            <a:pPr>
              <a:buFont typeface="Arial" charset="0"/>
              <a:buNone/>
              <a:defRPr/>
            </a:pPr>
            <a:r>
              <a:rPr lang="en-US" sz="5400" b="1" dirty="0">
                <a:solidFill>
                  <a:schemeClr val="accent6">
                    <a:lumMod val="50000"/>
                  </a:schemeClr>
                </a:solidFill>
                <a:latin typeface="+mj-lt"/>
              </a:rPr>
              <a:t>	Modesty is the best policy</a:t>
            </a:r>
          </a:p>
          <a:p>
            <a:pPr>
              <a:defRPr/>
            </a:pPr>
            <a:endParaRPr lang="en-US" sz="5400" b="1" dirty="0">
              <a:latin typeface="+mj-lt"/>
            </a:endParaRPr>
          </a:p>
        </p:txBody>
      </p:sp>
      <p:sp>
        <p:nvSpPr>
          <p:cNvPr id="23556" name="Title 1"/>
          <p:cNvSpPr>
            <a:spLocks noGrp="1"/>
          </p:cNvSpPr>
          <p:nvPr>
            <p:ph type="title"/>
          </p:nvPr>
        </p:nvSpPr>
        <p:spPr/>
        <p:txBody>
          <a:bodyPr/>
          <a:lstStyle/>
          <a:p>
            <a:endParaRPr lang="en-US"/>
          </a:p>
        </p:txBody>
      </p:sp>
      <p:sp>
        <p:nvSpPr>
          <p:cNvPr id="7"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eaLnBrk="0" hangingPunct="0">
              <a:defRPr/>
            </a:pPr>
            <a:r>
              <a:rPr lang="en-US" sz="8000" dirty="0">
                <a:latin typeface="+mj-lt"/>
                <a:ea typeface="+mj-ea"/>
                <a:cs typeface="+mj-cs"/>
              </a:rPr>
              <a:t>Points To Ponder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upload.wikimedia.org/wikipedia/commons/5/50/RAMmum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p:txBody>
          <a:bodyPr/>
          <a:lstStyle/>
          <a:p>
            <a:r>
              <a:rPr lang="en-US" sz="9600">
                <a:solidFill>
                  <a:srgbClr val="993300"/>
                </a:solidFill>
              </a:rPr>
              <a:t>Pharaoh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6000">
                <a:solidFill>
                  <a:srgbClr val="993300"/>
                </a:solidFill>
              </a:rPr>
              <a:t>Organized and advanced society</a:t>
            </a:r>
          </a:p>
        </p:txBody>
      </p:sp>
      <p:pic>
        <p:nvPicPr>
          <p:cNvPr id="58372" name="Picture 4" descr="http://www.ancient-egypt-online.com/images/social-pyramid-ancient-egypt.png"/>
          <p:cNvPicPr>
            <a:picLocks noChangeAspect="1" noChangeArrowheads="1"/>
          </p:cNvPicPr>
          <p:nvPr/>
        </p:nvPicPr>
        <p:blipFill>
          <a:blip r:embed="rId3" cstate="print"/>
          <a:srcRect b="2500"/>
          <a:stretch>
            <a:fillRect/>
          </a:stretch>
        </p:blipFill>
        <p:spPr bwMode="auto">
          <a:xfrm>
            <a:off x="914400" y="1752600"/>
            <a:ext cx="66675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ttp://ilovebeingchristian.com/wp-content/uploads/Facebook-FeaturedImage-WhitePlayButton-3-copy-6109-735x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ChangeArrowheads="1"/>
          </p:cNvSpPr>
          <p:nvPr/>
        </p:nvSpPr>
        <p:spPr bwMode="auto">
          <a:xfrm>
            <a:off x="609600" y="1471613"/>
            <a:ext cx="8229600" cy="3538537"/>
          </a:xfrm>
          <a:prstGeom prst="rect">
            <a:avLst/>
          </a:prstGeom>
          <a:noFill/>
          <a:ln w="9525">
            <a:noFill/>
            <a:miter lim="800000"/>
            <a:headEnd/>
            <a:tailEnd/>
          </a:ln>
          <a:effectLst/>
        </p:spPr>
        <p:txBody>
          <a:bodyPr anchor="ctr">
            <a:spAutoFit/>
          </a:bodyPr>
          <a:lstStyle/>
          <a:p>
            <a:pPr eaLnBrk="0" hangingPunct="0">
              <a:tabLst>
                <a:tab pos="5505450" algn="l"/>
              </a:tabLst>
              <a:defRPr/>
            </a:pPr>
            <a:r>
              <a:rPr lang="en-US" sz="3200" b="1" dirty="0">
                <a:solidFill>
                  <a:srgbClr val="993300"/>
                </a:solidFill>
                <a:latin typeface="+mj-lt"/>
                <a:ea typeface="Calibri" pitchFamily="34" charset="0"/>
                <a:cs typeface="Arial" pitchFamily="34" charset="0"/>
              </a:rPr>
              <a:t>Strike the sea with your staff.’ So it was severed apart, and each part became like a big mountain.. Then we brought others close to that place. And we saved Musa (AS) and all those with him. Then we drowned the others. Surely, in this is a sign, but most of them are not believers.” </a:t>
            </a:r>
            <a:r>
              <a:rPr lang="en-US" sz="3200" b="1" dirty="0" err="1">
                <a:solidFill>
                  <a:srgbClr val="993300"/>
                </a:solidFill>
                <a:latin typeface="+mj-lt"/>
                <a:ea typeface="Calibri" pitchFamily="34" charset="0"/>
                <a:cs typeface="Arial" pitchFamily="34" charset="0"/>
              </a:rPr>
              <a:t>Surah</a:t>
            </a:r>
            <a:r>
              <a:rPr lang="en-US" sz="3200" b="1" dirty="0">
                <a:solidFill>
                  <a:srgbClr val="993300"/>
                </a:solidFill>
                <a:latin typeface="+mj-lt"/>
                <a:ea typeface="Calibri" pitchFamily="34" charset="0"/>
                <a:cs typeface="Arial" pitchFamily="34" charset="0"/>
              </a:rPr>
              <a:t> </a:t>
            </a:r>
            <a:r>
              <a:rPr lang="en-US" sz="3200" b="1" dirty="0" err="1">
                <a:solidFill>
                  <a:srgbClr val="993300"/>
                </a:solidFill>
                <a:latin typeface="+mj-lt"/>
                <a:ea typeface="Calibri" pitchFamily="34" charset="0"/>
                <a:cs typeface="Arial" pitchFamily="34" charset="0"/>
              </a:rPr>
              <a:t>Ashuara</a:t>
            </a:r>
            <a:r>
              <a:rPr lang="en-US" sz="3200" b="1" dirty="0">
                <a:solidFill>
                  <a:srgbClr val="993300"/>
                </a:solidFill>
                <a:latin typeface="+mj-lt"/>
                <a:ea typeface="Calibri" pitchFamily="34" charset="0"/>
                <a:cs typeface="Arial" pitchFamily="34" charset="0"/>
              </a:rPr>
              <a:t> 63-67</a:t>
            </a:r>
            <a:endParaRPr lang="en-US" sz="3200" b="1" dirty="0">
              <a:solidFill>
                <a:srgbClr val="993300"/>
              </a:solidFill>
              <a:latin typeface="+mj-lt"/>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naturalawakeningsmag.com/images/cache/cache_b/cache_b/cache_4/Trees-Life-Lessons-327194bb.jpeg?ver=1457038496&amp;aspectratio=1.9417475728155"/>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0" y="-1"/>
            <a:ext cx="9144001" cy="6858001"/>
          </a:xfrm>
          <a:prstGeom prst="rect">
            <a:avLst/>
          </a:prstGeom>
          <a:noFill/>
        </p:spPr>
      </p:pic>
      <p:sp>
        <p:nvSpPr>
          <p:cNvPr id="5"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eaLnBrk="0" hangingPunct="0">
              <a:defRPr/>
            </a:pPr>
            <a:r>
              <a:rPr lang="en-US" sz="8000" dirty="0">
                <a:latin typeface="+mj-lt"/>
                <a:ea typeface="+mj-ea"/>
                <a:cs typeface="+mj-cs"/>
              </a:rPr>
              <a:t>Points To Ponder</a:t>
            </a:r>
          </a:p>
        </p:txBody>
      </p:sp>
      <p:sp>
        <p:nvSpPr>
          <p:cNvPr id="7" name="TextBox 6"/>
          <p:cNvSpPr txBox="1"/>
          <p:nvPr/>
        </p:nvSpPr>
        <p:spPr>
          <a:xfrm>
            <a:off x="381000" y="1752600"/>
            <a:ext cx="8534400" cy="5908675"/>
          </a:xfrm>
          <a:prstGeom prst="rect">
            <a:avLst/>
          </a:prstGeom>
          <a:noFill/>
        </p:spPr>
        <p:txBody>
          <a:bodyPr>
            <a:spAutoFit/>
          </a:bodyPr>
          <a:lstStyle/>
          <a:p>
            <a:pPr>
              <a:defRPr/>
            </a:pPr>
            <a:r>
              <a:rPr lang="en-US" sz="5400" b="1" dirty="0">
                <a:solidFill>
                  <a:srgbClr val="993300"/>
                </a:solidFill>
                <a:latin typeface="+mn-lt"/>
              </a:rPr>
              <a:t>Never challenge Allah’s signs</a:t>
            </a:r>
          </a:p>
          <a:p>
            <a:pPr>
              <a:defRPr/>
            </a:pPr>
            <a:endParaRPr lang="en-US" sz="5400" b="1" dirty="0">
              <a:solidFill>
                <a:srgbClr val="993300"/>
              </a:solidFill>
              <a:latin typeface="+mn-lt"/>
            </a:endParaRPr>
          </a:p>
          <a:p>
            <a:pPr>
              <a:defRPr/>
            </a:pPr>
            <a:r>
              <a:rPr lang="en-US" sz="5400" b="1" dirty="0">
                <a:solidFill>
                  <a:srgbClr val="993300"/>
                </a:solidFill>
                <a:latin typeface="+mn-lt"/>
              </a:rPr>
              <a:t>Submit to Allah without a second thought</a:t>
            </a:r>
          </a:p>
          <a:p>
            <a:pPr>
              <a:defRPr/>
            </a:pPr>
            <a:endParaRPr lang="en-US" sz="5400" b="1" dirty="0">
              <a:solidFill>
                <a:srgbClr val="993300"/>
              </a:solidFill>
              <a:latin typeface="+mn-lt"/>
            </a:endParaRPr>
          </a:p>
          <a:p>
            <a:pPr>
              <a:defRPr/>
            </a:pPr>
            <a:r>
              <a:rPr lang="en-US" sz="5400" b="1" dirty="0">
                <a:solidFill>
                  <a:srgbClr val="993300"/>
                </a:solidFill>
                <a:latin typeface="+mn-lt"/>
              </a:rPr>
              <a:t>Be humble</a:t>
            </a:r>
          </a:p>
          <a:p>
            <a:pPr>
              <a:defRPr/>
            </a:pPr>
            <a:endParaRPr lang="en-US" sz="5400" b="1" dirty="0">
              <a:solidFill>
                <a:srgbClr val="993300"/>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p>
        </p:txBody>
      </p:sp>
      <p:sp>
        <p:nvSpPr>
          <p:cNvPr id="4099" name="Content Placeholder 2"/>
          <p:cNvSpPr>
            <a:spLocks noGrp="1"/>
          </p:cNvSpPr>
          <p:nvPr>
            <p:ph idx="1"/>
          </p:nvPr>
        </p:nvSpPr>
        <p:spPr/>
        <p:txBody>
          <a:bodyPr/>
          <a:lstStyle/>
          <a:p>
            <a:endParaRPr lang="en-US"/>
          </a:p>
        </p:txBody>
      </p:sp>
      <p:pic>
        <p:nvPicPr>
          <p:cNvPr id="4100" name="Picture 2" descr="http://islamicencyclopedia.org/public/index/showImages?img=images/maps/Images/Prophet-Muhammad-P1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5" descr="presentDaySouthernIraq.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80513"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p:txBody>
          <a:bodyPr/>
          <a:lstStyle/>
          <a:p>
            <a:endParaRPr lang="en-US"/>
          </a:p>
        </p:txBody>
      </p:sp>
      <p:sp>
        <p:nvSpPr>
          <p:cNvPr id="5124" name="Content Placeholder 2"/>
          <p:cNvSpPr>
            <a:spLocks noGrp="1"/>
          </p:cNvSpPr>
          <p:nvPr>
            <p:ph idx="1"/>
          </p:nvPr>
        </p:nvSpPr>
        <p:spPr/>
        <p:txBody>
          <a:bodyPr/>
          <a:lstStyle/>
          <a:p>
            <a:endParaRPr lang="en-US"/>
          </a:p>
        </p:txBody>
      </p:sp>
      <p:pic>
        <p:nvPicPr>
          <p:cNvPr id="4" name="Picture 3" descr="statues.jpg"/>
          <p:cNvPicPr>
            <a:picLocks noChangeAspect="1"/>
          </p:cNvPicPr>
          <p:nvPr/>
        </p:nvPicPr>
        <p:blipFill>
          <a:blip r:embed="rId4">
            <a:extLst>
              <a:ext uri="{28A0092B-C50C-407E-A947-70E740481C1C}">
                <a14:useLocalDpi xmlns:a14="http://schemas.microsoft.com/office/drawing/2010/main" val="0"/>
              </a:ext>
            </a:extLst>
          </a:blip>
          <a:srcRect l="12541" r="9871" b="3896"/>
          <a:stretch>
            <a:fillRect/>
          </a:stretch>
        </p:blipFill>
        <p:spPr bwMode="auto">
          <a:xfrm>
            <a:off x="1006475" y="1425575"/>
            <a:ext cx="69342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0" y="19050"/>
            <a:ext cx="9144000" cy="14462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800" b="1" dirty="0">
                <a:solidFill>
                  <a:srgbClr val="993300"/>
                </a:solidFill>
                <a:latin typeface="+mj-lt"/>
              </a:rPr>
              <a:t>Nation of </a:t>
            </a:r>
            <a:r>
              <a:rPr lang="en-US" sz="8800" b="1" dirty="0" err="1">
                <a:solidFill>
                  <a:srgbClr val="993300"/>
                </a:solidFill>
                <a:latin typeface="+mj-lt"/>
              </a:rPr>
              <a:t>Nuh</a:t>
            </a:r>
            <a:r>
              <a:rPr lang="en-US" sz="8800" b="1" dirty="0">
                <a:solidFill>
                  <a:srgbClr val="993300"/>
                </a:solidFill>
                <a:latin typeface="+mj-lt"/>
              </a:rPr>
              <a:t> (AS)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p>
        </p:txBody>
      </p:sp>
      <p:sp>
        <p:nvSpPr>
          <p:cNvPr id="6147" name="Content Placeholder 2"/>
          <p:cNvSpPr>
            <a:spLocks noGrp="1"/>
          </p:cNvSpPr>
          <p:nvPr>
            <p:ph idx="1"/>
          </p:nvPr>
        </p:nvSpPr>
        <p:spPr/>
        <p:txBody>
          <a:bodyPr/>
          <a:lstStyle/>
          <a:p>
            <a:endParaRPr lang="en-US"/>
          </a:p>
        </p:txBody>
      </p:sp>
      <p:pic>
        <p:nvPicPr>
          <p:cNvPr id="6148" name="Picture 2" descr="http://cdn.theatlantic.com/static/infocus/jpq030912/s_j03_40839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163" y="1219200"/>
            <a:ext cx="3894137" cy="3471863"/>
          </a:xfrm>
          <a:prstGeom prst="rect">
            <a:avLst/>
          </a:prstGeom>
        </p:spPr>
        <p:txBody>
          <a:bodyPr>
            <a:spAutoFit/>
          </a:bodyPr>
          <a:lstStyle/>
          <a:p>
            <a:pPr indent="19050">
              <a:lnSpc>
                <a:spcPct val="90000"/>
              </a:lnSpc>
              <a:defRPr/>
            </a:pPr>
            <a:r>
              <a:rPr lang="en-US" sz="2800" b="1" dirty="0">
                <a:solidFill>
                  <a:schemeClr val="accent6">
                    <a:lumMod val="60000"/>
                    <a:lumOff val="40000"/>
                  </a:schemeClr>
                </a:solidFill>
                <a:latin typeface="Calibri" pitchFamily="34" charset="0"/>
              </a:rPr>
              <a:t>We (once) sent </a:t>
            </a:r>
            <a:r>
              <a:rPr lang="en-US" sz="2800" b="1" dirty="0" err="1">
                <a:solidFill>
                  <a:schemeClr val="accent6">
                    <a:lumMod val="60000"/>
                    <a:lumOff val="40000"/>
                  </a:schemeClr>
                </a:solidFill>
                <a:latin typeface="Calibri" pitchFamily="34" charset="0"/>
              </a:rPr>
              <a:t>Nuh</a:t>
            </a:r>
            <a:r>
              <a:rPr lang="en-US" sz="2800" b="1" dirty="0">
                <a:solidFill>
                  <a:schemeClr val="accent6">
                    <a:lumMod val="60000"/>
                    <a:lumOff val="40000"/>
                  </a:schemeClr>
                </a:solidFill>
                <a:latin typeface="Calibri" pitchFamily="34" charset="0"/>
              </a:rPr>
              <a:t> to his people, and he tarried among them a thousand years less fifty: but the Deluge overwhelmed them while they (persisted in) sin. </a:t>
            </a:r>
          </a:p>
          <a:p>
            <a:pPr indent="19050">
              <a:lnSpc>
                <a:spcPct val="90000"/>
              </a:lnSpc>
              <a:buFont typeface="Wingdings" pitchFamily="2" charset="2"/>
              <a:buNone/>
              <a:defRPr/>
            </a:pPr>
            <a:r>
              <a:rPr lang="en-US" sz="2000" b="1" dirty="0">
                <a:solidFill>
                  <a:schemeClr val="accent6">
                    <a:lumMod val="60000"/>
                    <a:lumOff val="40000"/>
                  </a:schemeClr>
                </a:solidFill>
                <a:latin typeface="Calibri" pitchFamily="34" charset="0"/>
              </a:rPr>
              <a:t>(</a:t>
            </a:r>
            <a:r>
              <a:rPr lang="en-US" sz="2000" b="1" dirty="0" err="1">
                <a:solidFill>
                  <a:schemeClr val="accent6">
                    <a:lumMod val="60000"/>
                    <a:lumOff val="40000"/>
                  </a:schemeClr>
                </a:solidFill>
                <a:latin typeface="Calibri" pitchFamily="34" charset="0"/>
              </a:rPr>
              <a:t>Surah</a:t>
            </a:r>
            <a:r>
              <a:rPr lang="en-US" sz="2000" b="1" dirty="0">
                <a:solidFill>
                  <a:schemeClr val="accent6">
                    <a:lumMod val="60000"/>
                    <a:lumOff val="40000"/>
                  </a:schemeClr>
                </a:solidFill>
                <a:latin typeface="Calibri" pitchFamily="34" charset="0"/>
              </a:rPr>
              <a:t>-al-</a:t>
            </a:r>
            <a:r>
              <a:rPr lang="en-US" sz="2000" b="1" dirty="0" err="1">
                <a:solidFill>
                  <a:schemeClr val="accent6">
                    <a:lumMod val="60000"/>
                    <a:lumOff val="40000"/>
                  </a:schemeClr>
                </a:solidFill>
                <a:latin typeface="Calibri" pitchFamily="34" charset="0"/>
              </a:rPr>
              <a:t>Ankaboot</a:t>
            </a:r>
            <a:r>
              <a:rPr lang="en-US" sz="2000" b="1" dirty="0">
                <a:solidFill>
                  <a:schemeClr val="accent6">
                    <a:lumMod val="60000"/>
                    <a:lumOff val="40000"/>
                  </a:schemeClr>
                </a:solidFill>
                <a:latin typeface="Calibri" pitchFamily="34" charset="0"/>
              </a:rPr>
              <a:t>: 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turalawakeningsmag.com/images/cache/cache_b/cache_b/cache_4/Trees-Life-Lessons-327194bb.jpeg?ver=1457038496&amp;aspectratio=1.9417475728155"/>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30480"/>
            <a:ext cx="9144001" cy="6858001"/>
          </a:xfrm>
          <a:prstGeom prst="rect">
            <a:avLst/>
          </a:prstGeom>
          <a:noFill/>
        </p:spPr>
      </p:pic>
      <p:sp>
        <p:nvSpPr>
          <p:cNvPr id="7171" name="Title 1"/>
          <p:cNvSpPr>
            <a:spLocks noGrp="1"/>
          </p:cNvSpPr>
          <p:nvPr>
            <p:ph type="title"/>
          </p:nvPr>
        </p:nvSpPr>
        <p:spPr/>
        <p:txBody>
          <a:bodyPr/>
          <a:lstStyle/>
          <a:p>
            <a:r>
              <a:rPr lang="en-US" sz="8000" b="1"/>
              <a:t>Points To Ponder</a:t>
            </a:r>
          </a:p>
        </p:txBody>
      </p:sp>
      <p:sp>
        <p:nvSpPr>
          <p:cNvPr id="4" name="Content Placeholder 2"/>
          <p:cNvSpPr>
            <a:spLocks noGrp="1"/>
          </p:cNvSpPr>
          <p:nvPr>
            <p:ph idx="1"/>
          </p:nvPr>
        </p:nvSpPr>
        <p:spPr>
          <a:xfrm>
            <a:off x="304800" y="914400"/>
            <a:ext cx="8839200" cy="533400"/>
          </a:xfrm>
        </p:spPr>
        <p:txBody>
          <a:bodyPr/>
          <a:lstStyle/>
          <a:p>
            <a:pPr>
              <a:buFont typeface="Arial" charset="0"/>
              <a:buNone/>
              <a:defRPr/>
            </a:pPr>
            <a:endParaRPr lang="en-US" sz="4800" b="1" dirty="0">
              <a:solidFill>
                <a:srgbClr val="993300"/>
              </a:solidFill>
              <a:latin typeface="+mj-lt"/>
            </a:endParaRPr>
          </a:p>
          <a:p>
            <a:pPr>
              <a:buFont typeface="Arial" charset="0"/>
              <a:buNone/>
              <a:defRPr/>
            </a:pPr>
            <a:r>
              <a:rPr lang="en-US" sz="4800" b="1" dirty="0">
                <a:solidFill>
                  <a:srgbClr val="993300"/>
                </a:solidFill>
                <a:latin typeface="+mj-lt"/>
              </a:rPr>
              <a:t>	Perseverance</a:t>
            </a:r>
          </a:p>
          <a:p>
            <a:pPr>
              <a:buFont typeface="Arial" charset="0"/>
              <a:buNone/>
              <a:defRPr/>
            </a:pPr>
            <a:endParaRPr lang="en-US" sz="800" b="1" dirty="0">
              <a:solidFill>
                <a:srgbClr val="993300"/>
              </a:solidFill>
              <a:latin typeface="+mj-lt"/>
            </a:endParaRPr>
          </a:p>
          <a:p>
            <a:pPr>
              <a:buFont typeface="Arial" charset="0"/>
              <a:buNone/>
              <a:defRPr/>
            </a:pPr>
            <a:r>
              <a:rPr lang="en-US" sz="4800" b="1" dirty="0">
                <a:solidFill>
                  <a:srgbClr val="993300"/>
                </a:solidFill>
                <a:latin typeface="+mj-lt"/>
              </a:rPr>
              <a:t>	Allah (</a:t>
            </a:r>
            <a:r>
              <a:rPr lang="en-US" sz="4800" b="1" dirty="0" err="1">
                <a:solidFill>
                  <a:srgbClr val="993300"/>
                </a:solidFill>
                <a:latin typeface="+mj-lt"/>
              </a:rPr>
              <a:t>Swt</a:t>
            </a:r>
            <a:r>
              <a:rPr lang="en-US" sz="4800" b="1" dirty="0">
                <a:solidFill>
                  <a:srgbClr val="993300"/>
                </a:solidFill>
                <a:latin typeface="+mj-lt"/>
              </a:rPr>
              <a:t>) gives us plenty of time to repent</a:t>
            </a:r>
          </a:p>
          <a:p>
            <a:pPr>
              <a:buFont typeface="Arial" charset="0"/>
              <a:buNone/>
              <a:defRPr/>
            </a:pPr>
            <a:r>
              <a:rPr lang="en-US" sz="4800" b="1" dirty="0">
                <a:solidFill>
                  <a:srgbClr val="993300"/>
                </a:solidFill>
                <a:latin typeface="+mj-lt"/>
              </a:rPr>
              <a:t>	We will be asked about our effort not outcome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Picture 2" descr="http://2.bp.blogspot.com/-pplTcKY7tJk/Uoc2HhRNVRI/AAAAAAAACfg/Xs1ZyyaANs4/s1600/3b3960614a4a7f799b83990dd2b890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p:cNvSpPr txBox="1">
            <a:spLocks/>
          </p:cNvSpPr>
          <p:nvPr/>
        </p:nvSpPr>
        <p:spPr bwMode="auto">
          <a:xfrm>
            <a:off x="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8800" b="1" i="1">
                <a:solidFill>
                  <a:srgbClr val="993300"/>
                </a:solidFill>
                <a:latin typeface="Calibri" pitchFamily="34" charset="0"/>
              </a:rPr>
              <a:t>‘Ad</a:t>
            </a:r>
            <a:r>
              <a:rPr lang="en-US" sz="8800" b="1">
                <a:solidFill>
                  <a:srgbClr val="993300"/>
                </a:solidFill>
                <a:latin typeface="Calibri" pitchFamily="34" charset="0"/>
              </a:rPr>
              <a:t> Of </a:t>
            </a:r>
            <a:r>
              <a:rPr lang="en-US" sz="8800" b="1" i="1">
                <a:solidFill>
                  <a:srgbClr val="993300"/>
                </a:solidFill>
                <a:latin typeface="Calibri" pitchFamily="34" charset="0"/>
              </a:rPr>
              <a:t>Iram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nouralanour.o.n.f.unblog.fr/files/2008/10/iram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endParaRPr lang="en-US"/>
          </a:p>
        </p:txBody>
      </p:sp>
      <p:sp>
        <p:nvSpPr>
          <p:cNvPr id="3" name="Title 1"/>
          <p:cNvSpPr txBox="1">
            <a:spLocks/>
          </p:cNvSpPr>
          <p:nvPr/>
        </p:nvSpPr>
        <p:spPr>
          <a:xfrm>
            <a:off x="0" y="4953000"/>
            <a:ext cx="9144000" cy="1905000"/>
          </a:xfrm>
          <a:prstGeom prst="rect">
            <a:avLst/>
          </a:prstGeom>
          <a:noFill/>
        </p:spPr>
        <p:txBody>
          <a:bodyPr anchor="ctr"/>
          <a:lstStyle/>
          <a:p>
            <a:pPr>
              <a:defRPr/>
            </a:pPr>
            <a:r>
              <a:rPr lang="en-US" sz="3200" b="1" dirty="0">
                <a:solidFill>
                  <a:srgbClr val="993300"/>
                </a:solidFill>
                <a:latin typeface="+mj-lt"/>
                <a:ea typeface="+mj-ea"/>
                <a:cs typeface="+mj-cs"/>
              </a:rPr>
              <a:t>Have you not seen how your </a:t>
            </a:r>
            <a:r>
              <a:rPr lang="en-US" sz="3200" b="1" dirty="0" err="1">
                <a:solidFill>
                  <a:srgbClr val="993300"/>
                </a:solidFill>
                <a:latin typeface="+mj-lt"/>
                <a:ea typeface="+mj-ea"/>
                <a:cs typeface="+mj-cs"/>
              </a:rPr>
              <a:t>Rabb</a:t>
            </a:r>
            <a:r>
              <a:rPr lang="en-US" sz="3200" b="1" dirty="0">
                <a:solidFill>
                  <a:srgbClr val="993300"/>
                </a:solidFill>
                <a:latin typeface="+mj-lt"/>
                <a:ea typeface="+mj-ea"/>
                <a:cs typeface="+mj-cs"/>
              </a:rPr>
              <a:t> dealt with ‘Ad of </a:t>
            </a:r>
            <a:r>
              <a:rPr lang="en-US" sz="3200" b="1" dirty="0" err="1">
                <a:solidFill>
                  <a:srgbClr val="993300"/>
                </a:solidFill>
                <a:latin typeface="+mj-lt"/>
                <a:ea typeface="+mj-ea"/>
                <a:cs typeface="+mj-cs"/>
              </a:rPr>
              <a:t>Iram</a:t>
            </a:r>
            <a:r>
              <a:rPr lang="en-US" sz="3200" b="1" dirty="0">
                <a:solidFill>
                  <a:srgbClr val="993300"/>
                </a:solidFill>
                <a:latin typeface="+mj-lt"/>
                <a:ea typeface="+mj-ea"/>
                <a:cs typeface="+mj-cs"/>
              </a:rPr>
              <a:t>, (builders of) lofty pillars, the like of which were not created in the land.”  </a:t>
            </a:r>
            <a:r>
              <a:rPr lang="en-US" sz="2000" b="1" dirty="0">
                <a:solidFill>
                  <a:srgbClr val="993300"/>
                </a:solidFill>
                <a:latin typeface="+mj-lt"/>
                <a:ea typeface="+mj-ea"/>
                <a:cs typeface="+mj-cs"/>
              </a:rPr>
              <a:t>Surah Al </a:t>
            </a:r>
            <a:r>
              <a:rPr lang="en-US" sz="2000" b="1" dirty="0" err="1">
                <a:solidFill>
                  <a:srgbClr val="993300"/>
                </a:solidFill>
                <a:latin typeface="+mj-lt"/>
                <a:ea typeface="+mj-ea"/>
                <a:cs typeface="+mj-cs"/>
              </a:rPr>
              <a:t>Fajr</a:t>
            </a:r>
            <a:r>
              <a:rPr lang="en-US" sz="2000" b="1" dirty="0">
                <a:solidFill>
                  <a:srgbClr val="993300"/>
                </a:solidFill>
                <a:latin typeface="+mj-lt"/>
                <a:ea typeface="+mj-ea"/>
                <a:cs typeface="+mj-cs"/>
              </a:rPr>
              <a:t>: Verses 6-8</a:t>
            </a:r>
          </a:p>
        </p:txBody>
      </p:sp>
      <p:pic>
        <p:nvPicPr>
          <p:cNvPr id="9221" name="Picture 4" descr="http://islamicvoice.com/september.2003/images/prophet_nu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35052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cache2.asset-cache.net/xd/1B012444_006.jpg?v=1&amp;c=IWSAsset&amp;k=2&amp;d=288666E206AA370D081A9003582DD3142B6A5D266AEA58DB453EF2D1A0E7BA3A87A34782F1DEEA8A"/>
          <p:cNvPicPr>
            <a:picLocks noChangeAspect="1" noChangeArrowheads="1"/>
          </p:cNvPicPr>
          <p:nvPr/>
        </p:nvPicPr>
        <p:blipFill>
          <a:blip r:embed="rId3">
            <a:extLst>
              <a:ext uri="{28A0092B-C50C-407E-A947-70E740481C1C}">
                <a14:useLocalDpi xmlns:a14="http://schemas.microsoft.com/office/drawing/2010/main" val="0"/>
              </a:ext>
            </a:extLst>
          </a:blip>
          <a:srcRect l="10258"/>
          <a:stretch>
            <a:fillRect/>
          </a:stretch>
        </p:blipFill>
        <p:spPr bwMode="auto">
          <a:xfrm>
            <a:off x="0" y="0"/>
            <a:ext cx="921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48200" y="457200"/>
            <a:ext cx="4495800" cy="5791200"/>
          </a:xfrm>
        </p:spPr>
        <p:txBody>
          <a:bodyPr/>
          <a:lstStyle/>
          <a:p>
            <a:pPr>
              <a:buFont typeface="Arial" charset="0"/>
              <a:buNone/>
              <a:tabLst>
                <a:tab pos="1136650" algn="l"/>
              </a:tabLst>
              <a:defRPr/>
            </a:pPr>
            <a:r>
              <a:rPr lang="en-US" dirty="0">
                <a:solidFill>
                  <a:schemeClr val="accent6">
                    <a:lumMod val="50000"/>
                  </a:schemeClr>
                </a:solidFill>
                <a:latin typeface="+mj-lt"/>
              </a:rPr>
              <a:t>	And as for Ad, they were destroyed by a screaming, violent wind which Allah (</a:t>
            </a:r>
            <a:r>
              <a:rPr lang="en-US" dirty="0" err="1">
                <a:solidFill>
                  <a:schemeClr val="accent6">
                    <a:lumMod val="50000"/>
                  </a:schemeClr>
                </a:solidFill>
                <a:latin typeface="+mj-lt"/>
              </a:rPr>
              <a:t>swt</a:t>
            </a:r>
            <a:r>
              <a:rPr lang="en-US" dirty="0">
                <a:solidFill>
                  <a:schemeClr val="accent6">
                    <a:lumMod val="50000"/>
                  </a:schemeClr>
                </a:solidFill>
                <a:latin typeface="+mj-lt"/>
              </a:rPr>
              <a:t>) subjected them to for seven nights and eight days in succession so you would see the people therein fallen as if they were hollow trunks of palm trees </a:t>
            </a:r>
          </a:p>
          <a:p>
            <a:pPr>
              <a:buFont typeface="Arial" charset="0"/>
              <a:buNone/>
              <a:tabLst>
                <a:tab pos="1136650" algn="l"/>
              </a:tabLst>
              <a:defRPr/>
            </a:pPr>
            <a:r>
              <a:rPr lang="en-US" dirty="0">
                <a:solidFill>
                  <a:schemeClr val="accent6">
                    <a:lumMod val="50000"/>
                  </a:schemeClr>
                </a:solidFill>
                <a:latin typeface="+mj-lt"/>
              </a:rPr>
              <a:t>	</a:t>
            </a:r>
            <a:r>
              <a:rPr lang="en-US" sz="2000" dirty="0">
                <a:solidFill>
                  <a:schemeClr val="accent6">
                    <a:lumMod val="50000"/>
                  </a:schemeClr>
                </a:solidFill>
                <a:latin typeface="+mj-lt"/>
              </a:rPr>
              <a:t>Surah al </a:t>
            </a:r>
            <a:r>
              <a:rPr lang="en-US" sz="2000" dirty="0" err="1">
                <a:solidFill>
                  <a:schemeClr val="accent6">
                    <a:lumMod val="50000"/>
                  </a:schemeClr>
                </a:solidFill>
                <a:latin typeface="+mj-lt"/>
              </a:rPr>
              <a:t>Haqqah</a:t>
            </a:r>
            <a:r>
              <a:rPr lang="en-US" sz="2000" dirty="0">
                <a:solidFill>
                  <a:schemeClr val="accent6">
                    <a:lumMod val="50000"/>
                  </a:schemeClr>
                </a:solidFill>
                <a:latin typeface="+mj-lt"/>
              </a:rPr>
              <a:t>, 69:  Verses 6-7</a:t>
            </a:r>
          </a:p>
          <a:p>
            <a:pPr>
              <a:buFont typeface="Arial" charset="0"/>
              <a:buNone/>
              <a:tabLst>
                <a:tab pos="1136650" algn="l"/>
              </a:tabLst>
              <a:defRPr/>
            </a:pPr>
            <a:r>
              <a:rPr lang="en-US" dirty="0">
                <a:solidFill>
                  <a:schemeClr val="accent6">
                    <a:lumMod val="50000"/>
                  </a:schemeClr>
                </a:solidFill>
                <a:latin typeface="+mj-lt"/>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3986</TotalTime>
  <Words>1848</Words>
  <Application>Microsoft Office PowerPoint</Application>
  <PresentationFormat>On-screen Show (4:3)</PresentationFormat>
  <Paragraphs>103</Paragraphs>
  <Slides>26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Why This History Lesson?</vt:lpstr>
      <vt:lpstr>PowerPoint Presentation</vt:lpstr>
      <vt:lpstr>PowerPoint Presentation</vt:lpstr>
      <vt:lpstr>PowerPoint Presentation</vt:lpstr>
      <vt:lpstr>Points To Ponder</vt:lpstr>
      <vt:lpstr>PowerPoint Presentation</vt:lpstr>
      <vt:lpstr>PowerPoint Presentation</vt:lpstr>
      <vt:lpstr>PowerPoint Presentation</vt:lpstr>
      <vt:lpstr>PowerPoint Presentation</vt:lpstr>
      <vt:lpstr>Nation of Thamud</vt:lpstr>
      <vt:lpstr>PowerPoint Presentation</vt:lpstr>
      <vt:lpstr>PowerPoint Presentation</vt:lpstr>
      <vt:lpstr>PowerPoint Presentation</vt:lpstr>
      <vt:lpstr>Nation of Lut (AS)</vt:lpstr>
      <vt:lpstr>PowerPoint Presentation</vt:lpstr>
      <vt:lpstr>PowerPoint Presentation</vt:lpstr>
      <vt:lpstr>PowerPoint Presentation</vt:lpstr>
      <vt:lpstr>Pompeii</vt:lpstr>
      <vt:lpstr>Frozen In Time</vt:lpstr>
      <vt:lpstr>Pompeiians  Flash heated  to Death</vt:lpstr>
      <vt:lpstr>PowerPoint Presentation</vt:lpstr>
      <vt:lpstr>Pharaoh</vt:lpstr>
      <vt:lpstr>Organized and advanced society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nadia kashif</cp:lastModifiedBy>
  <cp:revision>179</cp:revision>
  <dcterms:created xsi:type="dcterms:W3CDTF">2013-12-16T06:22:13Z</dcterms:created>
  <dcterms:modified xsi:type="dcterms:W3CDTF">2022-01-19T14:13:53Z</dcterms:modified>
</cp:coreProperties>
</file>